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5" r:id="rId5"/>
    <p:sldId id="287" r:id="rId6"/>
    <p:sldId id="299" r:id="rId7"/>
    <p:sldId id="300" r:id="rId8"/>
    <p:sldId id="301" r:id="rId9"/>
    <p:sldId id="302" r:id="rId10"/>
    <p:sldId id="30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F6100-E87C-C149-BFAD-4E0C75AD7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512" cy="68762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AFAEC-2DAC-DE4C-B688-2B41956DCF00}"/>
              </a:ext>
            </a:extLst>
          </p:cNvPr>
          <p:cNvSpPr txBox="1"/>
          <p:nvPr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50579A-5D6C-0440-91EF-51E758CB2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85800" y="5102947"/>
            <a:ext cx="1285043" cy="1033954"/>
            <a:chOff x="99131" y="5659334"/>
            <a:chExt cx="1485439" cy="1113756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99131" y="6500887"/>
              <a:ext cx="1485439" cy="26522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0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9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1000" b="0" spc="180" baseline="0" dirty="0">
                  <a:solidFill>
                    <a:schemeClr val="bg1"/>
                  </a:solidFill>
                </a:rPr>
                <a:t> Lab</a:t>
              </a:r>
              <a:endParaRPr lang="en-US" sz="10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46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80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4BD33E-D8B6-D242-AA58-DADA1E9A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4052"/>
            <a:ext cx="4113865" cy="44341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20292" y="5204459"/>
            <a:ext cx="1058069" cy="859593"/>
            <a:chOff x="47821" y="5659334"/>
            <a:chExt cx="1485439" cy="111375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93927"/>
              <a:ext cx="1485439" cy="279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7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800" b="0" spc="180" baseline="0" dirty="0">
                  <a:solidFill>
                    <a:schemeClr val="bg1"/>
                  </a:solidFill>
                </a:rPr>
                <a:t>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40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ish&#10;&#10;Description automatically generated">
            <a:extLst>
              <a:ext uri="{FF2B5EF4-FFF2-40B4-BE49-F238E27FC236}">
                <a16:creationId xmlns:a16="http://schemas.microsoft.com/office/drawing/2014/main" id="{1FF42AE8-2205-1E4D-B0FB-93A61EF0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3521"/>
            <a:ext cx="4118771" cy="443939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38047" y="5203928"/>
            <a:ext cx="1058069" cy="859593"/>
            <a:chOff x="47821" y="5659334"/>
            <a:chExt cx="1485439" cy="111375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93927"/>
              <a:ext cx="1485439" cy="279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7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800" b="0" spc="180" baseline="0" dirty="0">
                  <a:solidFill>
                    <a:schemeClr val="bg1"/>
                  </a:solidFill>
                </a:rPr>
                <a:t>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27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867CD888-50B4-FB47-B6B6-4F1699B6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4196"/>
            <a:ext cx="4112526" cy="443266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20293" y="5187595"/>
            <a:ext cx="1058069" cy="859593"/>
            <a:chOff x="47821" y="5659334"/>
            <a:chExt cx="1485439" cy="111375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93927"/>
              <a:ext cx="1485439" cy="279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7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800" b="0" spc="180" baseline="0" dirty="0">
                  <a:solidFill>
                    <a:schemeClr val="bg1"/>
                  </a:solidFill>
                </a:rPr>
                <a:t>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522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E0FEF47-EF97-FA4E-ADAA-CADB50F3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63607"/>
            <a:ext cx="4117976" cy="44385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93659" y="5204014"/>
            <a:ext cx="1058069" cy="859593"/>
            <a:chOff x="47821" y="5659334"/>
            <a:chExt cx="1485439" cy="111375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93927"/>
              <a:ext cx="1485439" cy="279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7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800" b="0" spc="180" baseline="0" dirty="0">
                  <a:solidFill>
                    <a:schemeClr val="bg1"/>
                  </a:solidFill>
                </a:rPr>
                <a:t>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27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text&#10;&#10;Description automatically generated">
            <a:extLst>
              <a:ext uri="{FF2B5EF4-FFF2-40B4-BE49-F238E27FC236}">
                <a16:creationId xmlns:a16="http://schemas.microsoft.com/office/drawing/2014/main" id="{FCC8A0DE-542B-C649-80D4-17230092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4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rgbClr val="C0DF7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3607"/>
            <a:ext cx="4117976" cy="44385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29170" y="5195295"/>
            <a:ext cx="1058069" cy="859593"/>
            <a:chOff x="47821" y="5659334"/>
            <a:chExt cx="1485439" cy="111375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93927"/>
              <a:ext cx="1485439" cy="279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7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800" b="0" spc="180" baseline="0" dirty="0">
                  <a:solidFill>
                    <a:schemeClr val="bg1"/>
                  </a:solidFill>
                </a:rPr>
                <a:t>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41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woman, blue, people&#10;&#10;Description automatically generated">
            <a:extLst>
              <a:ext uri="{FF2B5EF4-FFF2-40B4-BE49-F238E27FC236}">
                <a16:creationId xmlns:a16="http://schemas.microsoft.com/office/drawing/2014/main" id="{5297CC99-F6F8-E048-B565-5731B7EB2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rgbClr val="B4D85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4250"/>
            <a:ext cx="4112016" cy="44321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02537" y="5204657"/>
            <a:ext cx="1058069" cy="859593"/>
            <a:chOff x="47821" y="5659334"/>
            <a:chExt cx="1485439" cy="11137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93927"/>
              <a:ext cx="1485439" cy="279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7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800" b="0" spc="180" baseline="0" dirty="0">
                  <a:solidFill>
                    <a:schemeClr val="bg1"/>
                  </a:solidFill>
                </a:rPr>
                <a:t>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18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D50ED0F-8D2D-C045-9648-724BAEE07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4196"/>
            <a:ext cx="4112526" cy="443266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20292" y="5204603"/>
            <a:ext cx="1058069" cy="859593"/>
            <a:chOff x="47821" y="5659334"/>
            <a:chExt cx="1485439" cy="11137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93927"/>
              <a:ext cx="1485439" cy="279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7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800" b="0" spc="180" baseline="0" dirty="0">
                  <a:solidFill>
                    <a:schemeClr val="bg1"/>
                  </a:solidFill>
                </a:rPr>
                <a:t>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90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ttle, holding, woman, red&#10;&#10;Description automatically generated">
            <a:extLst>
              <a:ext uri="{FF2B5EF4-FFF2-40B4-BE49-F238E27FC236}">
                <a16:creationId xmlns:a16="http://schemas.microsoft.com/office/drawing/2014/main" id="{D51BA315-711E-B647-BFF8-E74D1757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5"/>
            <a:ext cx="12192000" cy="68634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400378" y="6261226"/>
            <a:ext cx="2707895" cy="246221"/>
          </a:xfrm>
        </p:spPr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64210"/>
            <a:ext cx="4112381" cy="44325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0856357" y="5647867"/>
            <a:ext cx="1058069" cy="859593"/>
            <a:chOff x="47821" y="5659334"/>
            <a:chExt cx="1485439" cy="11137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93927"/>
              <a:ext cx="1485439" cy="279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7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800" b="0" spc="180" baseline="0" dirty="0">
                  <a:solidFill>
                    <a:schemeClr val="bg1"/>
                  </a:solidFill>
                </a:rPr>
                <a:t>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375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717C574-6EA0-9043-8B8B-BB5CF7ED8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528" cy="68768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5223617" y="6224441"/>
            <a:ext cx="2707895" cy="24622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CEE14556-4B99-4EC2-A445-8465C8B4F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75164" y="2528217"/>
            <a:ext cx="9513916" cy="1864602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5164" y="2219090"/>
            <a:ext cx="9513915" cy="365760"/>
          </a:xfrm>
        </p:spPr>
        <p:txBody>
          <a:bodyPr>
            <a:norm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63688"/>
            <a:ext cx="4117219" cy="443772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10608479" y="5513290"/>
            <a:ext cx="1617049" cy="1249509"/>
            <a:chOff x="69798" y="5659334"/>
            <a:chExt cx="1407853" cy="1134223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69798" y="6514177"/>
              <a:ext cx="1407853" cy="27938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4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86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81185" y="6216212"/>
            <a:ext cx="2707895" cy="246221"/>
          </a:xfrm>
        </p:spPr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itle 16"/>
          <p:cNvSpPr>
            <a:spLocks noGrp="1"/>
          </p:cNvSpPr>
          <p:nvPr>
            <p:ph type="title"/>
          </p:nvPr>
        </p:nvSpPr>
        <p:spPr>
          <a:xfrm>
            <a:off x="499176" y="969823"/>
            <a:ext cx="11189904" cy="7239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99174" y="2208807"/>
            <a:ext cx="11189905" cy="3533182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/>
              <a:defRPr sz="24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65FB38-CF8E-EC49-9B9C-9C905814BC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801" y="626917"/>
            <a:ext cx="11190288" cy="246221"/>
          </a:xfrm>
        </p:spPr>
        <p:txBody>
          <a:bodyPr>
            <a:noAutofit/>
          </a:bodyPr>
          <a:lstStyle>
            <a:lvl1pPr marL="0" indent="0">
              <a:buNone/>
              <a:defRPr sz="1800" b="1" i="0" cap="all" spc="17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8097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B891F-097C-F149-951E-AA57E615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8C43C-9C90-0F4A-8D7B-5BD8D5386B9F}"/>
              </a:ext>
            </a:extLst>
          </p:cNvPr>
          <p:cNvSpPr txBox="1"/>
          <p:nvPr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tx1"/>
                </a:solidFill>
              </a:rPr>
              <a:t>THE UNIVERSITY OF NORTH CAROLINA AT CHAPEL HILL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92" y="4631899"/>
            <a:ext cx="12190476" cy="2257679"/>
            <a:chOff x="-4675" y="4643183"/>
            <a:chExt cx="12190476" cy="2257679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79" b="23141"/>
            <a:stretch/>
          </p:blipFill>
          <p:spPr>
            <a:xfrm>
              <a:off x="-4675" y="4643183"/>
              <a:ext cx="12190476" cy="2257679"/>
            </a:xfrm>
            <a:prstGeom prst="rect">
              <a:avLst/>
            </a:prstGeom>
            <a:solidFill>
              <a:schemeClr val="bg1">
                <a:alpha val="16000"/>
              </a:schemeClr>
            </a:solidFill>
          </p:spPr>
        </p:pic>
        <p:grpSp>
          <p:nvGrpSpPr>
            <p:cNvPr id="7" name="Group 6"/>
            <p:cNvGrpSpPr/>
            <p:nvPr userDrawn="1"/>
          </p:nvGrpSpPr>
          <p:grpSpPr>
            <a:xfrm>
              <a:off x="8098504" y="4794071"/>
              <a:ext cx="3880406" cy="1786829"/>
              <a:chOff x="8098504" y="4794071"/>
              <a:chExt cx="3880406" cy="178682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BC9DD29-C7FC-2144-BD42-DD531D053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4688" y="6164397"/>
                <a:ext cx="3864222" cy="416503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8504" y="4794071"/>
                <a:ext cx="3555101" cy="1283586"/>
              </a:xfrm>
              <a:prstGeom prst="rect">
                <a:avLst/>
              </a:prstGeom>
            </p:spPr>
          </p:pic>
        </p:grpSp>
      </p:grp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515" y="5421195"/>
            <a:ext cx="5410200" cy="3143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15" y="4869385"/>
            <a:ext cx="5410200" cy="3143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46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2234E-21A0-514E-A049-519425968D76}"/>
              </a:ext>
            </a:extLst>
          </p:cNvPr>
          <p:cNvSpPr/>
          <p:nvPr/>
        </p:nvSpPr>
        <p:spPr>
          <a:xfrm>
            <a:off x="8866909" y="4544291"/>
            <a:ext cx="3325091" cy="231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81185" y="6216212"/>
            <a:ext cx="2707895" cy="246221"/>
          </a:xfrm>
        </p:spPr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itle 16"/>
          <p:cNvSpPr>
            <a:spLocks noGrp="1"/>
          </p:cNvSpPr>
          <p:nvPr>
            <p:ph type="title"/>
          </p:nvPr>
        </p:nvSpPr>
        <p:spPr>
          <a:xfrm>
            <a:off x="499176" y="969825"/>
            <a:ext cx="11189904" cy="7238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65FB38-CF8E-EC49-9B9C-9C905814BC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85" y="626912"/>
            <a:ext cx="11190288" cy="22860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98C1B8D-FFEF-2242-B9B5-3F30CF41DD5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09600" y="2209800"/>
            <a:ext cx="10972800" cy="4000500"/>
          </a:xfrm>
        </p:spPr>
        <p:txBody>
          <a:bodyPr>
            <a:noAutofit/>
          </a:bodyPr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6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6"/>
          <p:cNvSpPr>
            <a:spLocks noGrp="1"/>
          </p:cNvSpPr>
          <p:nvPr>
            <p:ph type="title"/>
          </p:nvPr>
        </p:nvSpPr>
        <p:spPr>
          <a:xfrm>
            <a:off x="499176" y="969825"/>
            <a:ext cx="11189904" cy="7238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56421" y="2208807"/>
            <a:ext cx="5418054" cy="3533182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499175" y="2208807"/>
            <a:ext cx="5418054" cy="3533182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lang="en-US" sz="2400" kern="12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39BD23D-DE90-304B-892F-3F288C4E84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85" y="626913"/>
            <a:ext cx="11190288" cy="246221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8702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2920" y="2476500"/>
            <a:ext cx="5090946" cy="3265394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Title 16"/>
          <p:cNvSpPr>
            <a:spLocks noGrp="1"/>
          </p:cNvSpPr>
          <p:nvPr>
            <p:ph type="title"/>
          </p:nvPr>
        </p:nvSpPr>
        <p:spPr>
          <a:xfrm>
            <a:off x="499176" y="969815"/>
            <a:ext cx="5090946" cy="113440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CFB233-9B6C-F641-BC39-CD1AFE255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480" y="635637"/>
            <a:ext cx="5090946" cy="219876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356464-113D-D342-826A-338514AC3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18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356464-113D-D342-826A-338514AC3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01931" y="2476500"/>
            <a:ext cx="5090946" cy="3265394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Title 16"/>
          <p:cNvSpPr>
            <a:spLocks noGrp="1"/>
          </p:cNvSpPr>
          <p:nvPr>
            <p:ph type="title"/>
          </p:nvPr>
        </p:nvSpPr>
        <p:spPr>
          <a:xfrm>
            <a:off x="6498187" y="969819"/>
            <a:ext cx="5093550" cy="113440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CFB233-9B6C-F641-BC39-CD1AFE255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2411" y="621776"/>
            <a:ext cx="5090946" cy="246221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61184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356464-113D-D342-826A-338514AC3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58775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44" name="Title 16"/>
          <p:cNvSpPr>
            <a:spLocks noGrp="1"/>
          </p:cNvSpPr>
          <p:nvPr>
            <p:ph type="title"/>
          </p:nvPr>
        </p:nvSpPr>
        <p:spPr>
          <a:xfrm>
            <a:off x="499176" y="4220262"/>
            <a:ext cx="9157442" cy="10436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08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74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EE16A78A-6204-E14D-86B7-AE113A5E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81185" y="6216212"/>
            <a:ext cx="2707895" cy="246221"/>
          </a:xfrm>
        </p:spPr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itle 16"/>
          <p:cNvSpPr>
            <a:spLocks noGrp="1"/>
          </p:cNvSpPr>
          <p:nvPr>
            <p:ph type="title"/>
          </p:nvPr>
        </p:nvSpPr>
        <p:spPr>
          <a:xfrm>
            <a:off x="3382180" y="969823"/>
            <a:ext cx="8306900" cy="7239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3382178" y="2208807"/>
            <a:ext cx="8306901" cy="3533182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/>
              <a:defRPr sz="24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65FB38-CF8E-EC49-9B9C-9C905814BC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6903" y="626917"/>
            <a:ext cx="8307185" cy="246221"/>
          </a:xfrm>
        </p:spPr>
        <p:txBody>
          <a:bodyPr>
            <a:noAutofit/>
          </a:bodyPr>
          <a:lstStyle>
            <a:lvl1pPr marL="0" indent="0">
              <a:buNone/>
              <a:defRPr sz="1800" b="1" i="0" cap="all" spc="17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B55B7-62C1-EF43-91BF-058489EF2184}"/>
              </a:ext>
            </a:extLst>
          </p:cNvPr>
          <p:cNvSpPr txBox="1"/>
          <p:nvPr/>
        </p:nvSpPr>
        <p:spPr>
          <a:xfrm>
            <a:off x="1269655" y="6503431"/>
            <a:ext cx="715910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0" spc="180" baseline="0" dirty="0">
                <a:solidFill>
                  <a:schemeClr val="bg2">
                    <a:lumMod val="75000"/>
                  </a:schemeClr>
                </a:solidFill>
              </a:rPr>
              <a:t>FRANK PORTER GRAHAM CHILD DEVELOPMENT INSTITUTE</a:t>
            </a:r>
            <a:endParaRPr lang="en-US" sz="1200" b="0" i="1" spc="180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6078" y="5659334"/>
            <a:ext cx="1407853" cy="1128437"/>
            <a:chOff x="96078" y="5659334"/>
            <a:chExt cx="1407853" cy="112843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96078" y="6510772"/>
              <a:ext cx="140785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2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125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FAEB5-6069-584C-9CEF-AD60221C31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E3B6174-F968-9848-AE9B-A49AC03649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369" y="2318971"/>
            <a:ext cx="2763262" cy="264517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187557" y="660382"/>
            <a:ext cx="2061808" cy="1534934"/>
            <a:chOff x="145657" y="5659334"/>
            <a:chExt cx="1409285" cy="11137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147089" y="6500598"/>
              <a:ext cx="1407853" cy="26798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8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34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FAEB5-6069-584C-9CEF-AD60221C31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7CDCF25-96EC-0C45-9072-6F33005E97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369" y="2318971"/>
            <a:ext cx="2763262" cy="2645174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205312" y="571604"/>
            <a:ext cx="2061808" cy="1534934"/>
            <a:chOff x="145657" y="5659334"/>
            <a:chExt cx="1409285" cy="111375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147089" y="6500598"/>
              <a:ext cx="1407853" cy="26798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8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958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F1B79E-FD97-614F-8253-F41DE0F9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BA794-69F4-FC4A-8C3A-ED1E9585D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339" y="4458081"/>
            <a:ext cx="3864222" cy="416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74A86C-10EE-F641-9723-6F3E678A1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29" y="1400782"/>
            <a:ext cx="7316942" cy="2645237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939433" y="4015773"/>
            <a:ext cx="1123651" cy="858811"/>
            <a:chOff x="106533" y="5659334"/>
            <a:chExt cx="1407853" cy="111512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106533" y="6494718"/>
              <a:ext cx="1407853" cy="2797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18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sh&#10;&#10;Description automatically generated">
            <a:extLst>
              <a:ext uri="{FF2B5EF4-FFF2-40B4-BE49-F238E27FC236}">
                <a16:creationId xmlns:a16="http://schemas.microsoft.com/office/drawing/2014/main" id="{97AD11D2-A11D-6846-8F01-12049A2D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511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EEFE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C69A1-427D-2A4D-A623-C84A549792C7}"/>
              </a:ext>
            </a:extLst>
          </p:cNvPr>
          <p:cNvSpPr txBox="1"/>
          <p:nvPr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rgbClr val="EEEFEF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BE25B3-3F84-B64B-A610-89C438205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41413" y="5172696"/>
            <a:ext cx="1407853" cy="1128437"/>
            <a:chOff x="96078" y="5659334"/>
            <a:chExt cx="1407853" cy="112843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96078" y="6510772"/>
              <a:ext cx="140785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2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696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B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987D9F-DF5A-C647-8373-D1F58849A9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49" y="4049928"/>
            <a:ext cx="3864222" cy="416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64514-5C67-144F-84FF-10C60DD29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29" y="1400782"/>
            <a:ext cx="7316942" cy="2645237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60773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9E0C7-DA5A-534F-A6A4-3FD4EABD5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8DEE02D-BD21-744D-9F3C-8212E94E13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369" y="2318971"/>
            <a:ext cx="2763262" cy="2645174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267456" y="569585"/>
            <a:ext cx="2061808" cy="1534934"/>
            <a:chOff x="145657" y="5659334"/>
            <a:chExt cx="1409285" cy="1113756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147089" y="6500598"/>
              <a:ext cx="1407853" cy="26798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8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753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9459-3691-4D1C-A80B-E2DB8A4F0EC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6713-5AA5-47B9-99A5-E5B8C9480C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01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EB4-7D45-482B-A6EB-71258C9F234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CF70-610B-419E-A97B-3753D1F5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28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722A-26A1-4183-99D1-7FAD7E83116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B19B-7BD5-4333-80A4-EC41B1E3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8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722A-26A1-4183-99D1-7FAD7E83116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B19B-7BD5-4333-80A4-EC41B1E3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7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722A-26A1-4183-99D1-7FAD7E83116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B19B-7BD5-4333-80A4-EC41B1E3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55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722A-26A1-4183-99D1-7FAD7E83116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B19B-7BD5-4333-80A4-EC41B1E3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7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722A-26A1-4183-99D1-7FAD7E83116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B19B-7BD5-4333-80A4-EC41B1E3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sh&#10;&#10;Description automatically generated">
            <a:extLst>
              <a:ext uri="{FF2B5EF4-FFF2-40B4-BE49-F238E27FC236}">
                <a16:creationId xmlns:a16="http://schemas.microsoft.com/office/drawing/2014/main" id="{97AD11D2-A11D-6846-8F01-12049A2D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C69A1-427D-2A4D-A623-C84A549792C7}"/>
              </a:ext>
            </a:extLst>
          </p:cNvPr>
          <p:cNvSpPr txBox="1"/>
          <p:nvPr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BE25B3-3F84-B64B-A610-89C438205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35830" y="5227385"/>
            <a:ext cx="1407853" cy="1128437"/>
            <a:chOff x="96078" y="5659334"/>
            <a:chExt cx="1407853" cy="112843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96078" y="6510772"/>
              <a:ext cx="140785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2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08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A17B6E5C-FBAC-6846-BEEF-C4529BD7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03E25-D563-4648-82C4-AE2793EAC46D}"/>
              </a:ext>
            </a:extLst>
          </p:cNvPr>
          <p:cNvSpPr txBox="1"/>
          <p:nvPr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912476-20B1-4145-A03E-F38587B9C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85800" y="5399729"/>
            <a:ext cx="1407853" cy="1128437"/>
            <a:chOff x="96078" y="5659334"/>
            <a:chExt cx="1407853" cy="112843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96078" y="6510772"/>
              <a:ext cx="140785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2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562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9605FAC-EF4B-DF4E-9FA3-15835003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7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2DB4A-1901-6D4D-9314-33C850E5D4CF}"/>
              </a:ext>
            </a:extLst>
          </p:cNvPr>
          <p:cNvSpPr txBox="1"/>
          <p:nvPr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tx1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FF8DA-1490-5D4C-B941-020BDE4A4A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85800" y="5216368"/>
            <a:ext cx="1407853" cy="1128437"/>
            <a:chOff x="96078" y="5659334"/>
            <a:chExt cx="1407853" cy="112843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96078" y="6510772"/>
              <a:ext cx="140785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2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47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text&#10;&#10;Description automatically generated">
            <a:extLst>
              <a:ext uri="{FF2B5EF4-FFF2-40B4-BE49-F238E27FC236}">
                <a16:creationId xmlns:a16="http://schemas.microsoft.com/office/drawing/2014/main" id="{3052FD5D-7DAA-7845-9CB9-02651826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43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E792A-6B1D-5B42-8DF9-F581B710C314}"/>
              </a:ext>
            </a:extLst>
          </p:cNvPr>
          <p:cNvSpPr txBox="1"/>
          <p:nvPr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A0C17B-A153-B649-9325-7BA92D7C27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84915" y="5130758"/>
            <a:ext cx="1348074" cy="1092489"/>
            <a:chOff x="116302" y="5659334"/>
            <a:chExt cx="1485439" cy="1113756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116302" y="6507994"/>
              <a:ext cx="1485439" cy="25101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0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9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1000" b="0" spc="180" baseline="0" dirty="0">
                  <a:solidFill>
                    <a:schemeClr val="bg1"/>
                  </a:solidFill>
                </a:rPr>
                <a:t> Lab</a:t>
              </a:r>
              <a:endParaRPr lang="en-US" sz="10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812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0553469-DEF9-B94D-8948-56E3EC2D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350278"/>
            <a:ext cx="775311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3500259"/>
            <a:ext cx="9036417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817126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5217176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E792A-6B1D-5B42-8DF9-F581B710C314}"/>
              </a:ext>
            </a:extLst>
          </p:cNvPr>
          <p:cNvSpPr txBox="1"/>
          <p:nvPr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B0AC64-C1A3-7A45-9804-C917A697B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87259" y="5651881"/>
            <a:ext cx="1223786" cy="956760"/>
            <a:chOff x="47821" y="5659334"/>
            <a:chExt cx="1485439" cy="1118027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89638"/>
              <a:ext cx="1485439" cy="28772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0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9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1000" b="0" spc="180" baseline="0" dirty="0">
                  <a:solidFill>
                    <a:schemeClr val="bg1"/>
                  </a:solidFill>
                </a:rPr>
                <a:t> Lab</a:t>
              </a:r>
              <a:endParaRPr lang="en-US" sz="10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69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2DBB05C-B315-1545-8C03-ED5058C3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528" cy="68768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63529"/>
            <a:ext cx="4118708" cy="44393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11414" y="5203936"/>
            <a:ext cx="1058069" cy="859593"/>
            <a:chOff x="47821" y="5659334"/>
            <a:chExt cx="1485439" cy="11137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 userDrawn="1"/>
          </p:nvSpPr>
          <p:spPr>
            <a:xfrm>
              <a:off x="47821" y="6493927"/>
              <a:ext cx="1485439" cy="2791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0" spc="180" baseline="0" dirty="0">
                  <a:solidFill>
                    <a:schemeClr val="bg1"/>
                  </a:solidFill>
                </a:rPr>
                <a:t>The </a:t>
              </a:r>
              <a:r>
                <a:rPr lang="en-US" sz="700" b="0" spc="180" baseline="0" dirty="0">
                  <a:solidFill>
                    <a:schemeClr val="bg1"/>
                  </a:solidFill>
                </a:rPr>
                <a:t>HILL</a:t>
              </a:r>
              <a:r>
                <a:rPr lang="en-US" sz="800" b="0" spc="180" baseline="0" dirty="0">
                  <a:solidFill>
                    <a:schemeClr val="bg1"/>
                  </a:solidFill>
                </a:rPr>
                <a:t> Lab</a:t>
              </a:r>
              <a:endParaRPr lang="en-US" sz="8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23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969823"/>
            <a:ext cx="11079480" cy="723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25625"/>
            <a:ext cx="11186160" cy="3786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185" y="6216212"/>
            <a:ext cx="2707895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EE14556-4B99-4EC2-A445-8465C8B4FAC9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BBD98-6B86-C540-87CD-0A077FF4144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261600" y="4940300"/>
            <a:ext cx="1930400" cy="191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E083E-CE1A-DA4B-85FA-B6928D5B93AD}"/>
              </a:ext>
            </a:extLst>
          </p:cNvPr>
          <p:cNvSpPr txBox="1"/>
          <p:nvPr userDrawn="1"/>
        </p:nvSpPr>
        <p:spPr>
          <a:xfrm>
            <a:off x="1319163" y="6496091"/>
            <a:ext cx="715910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0" spc="180" baseline="0" dirty="0">
                <a:solidFill>
                  <a:schemeClr val="bg2">
                    <a:lumMod val="75000"/>
                  </a:schemeClr>
                </a:solidFill>
              </a:rPr>
              <a:t>FRANK PORTER GRAHAM CHILD DEVELOPMENT INSTITUTE</a:t>
            </a:r>
            <a:endParaRPr lang="en-US" sz="1200" b="0" i="1" spc="180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6078" y="5694845"/>
            <a:ext cx="1407853" cy="1128437"/>
            <a:chOff x="96078" y="5659334"/>
            <a:chExt cx="1407853" cy="112843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" y="5659334"/>
              <a:ext cx="1123998" cy="11137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5E083E-CE1A-DA4B-85FA-B6928D5B93AD}"/>
                </a:ext>
              </a:extLst>
            </p:cNvPr>
            <p:cNvSpPr txBox="1"/>
            <p:nvPr/>
          </p:nvSpPr>
          <p:spPr>
            <a:xfrm>
              <a:off x="96078" y="6510772"/>
              <a:ext cx="140785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0" spc="180" baseline="0" dirty="0">
                  <a:solidFill>
                    <a:schemeClr val="bg1"/>
                  </a:solidFill>
                </a:rPr>
                <a:t>The HILL Lab</a:t>
              </a:r>
              <a:endParaRPr lang="en-US" sz="1200" b="0" i="1" spc="18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9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defTabSz="914400" rtl="0" eaLnBrk="1" fontAlgn="base" latinLnBrk="0" hangingPunct="1">
        <a:lnSpc>
          <a:spcPct val="100000"/>
        </a:lnSpc>
        <a:spcBef>
          <a:spcPct val="0"/>
        </a:spcBef>
        <a:buNone/>
        <a:defRPr sz="4000" b="0" kern="1200" cap="none" spc="0" baseline="0">
          <a:solidFill>
            <a:schemeClr val="tx1"/>
          </a:solidFill>
          <a:latin typeface="Museo 300" panose="02000000000000000000" pitchFamily="2" charset="77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2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73088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04863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36638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70000" indent="-23336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4">
          <p15:clr>
            <a:srgbClr val="F26B43"/>
          </p15:clr>
        </p15:guide>
        <p15:guide id="4" orient="horz" pos="2260">
          <p15:clr>
            <a:srgbClr val="F26B43"/>
          </p15:clr>
        </p15:guide>
        <p15:guide id="5" pos="384">
          <p15:clr>
            <a:srgbClr val="F26B43"/>
          </p15:clr>
        </p15:guide>
        <p15:guide id="6" pos="7296">
          <p15:clr>
            <a:srgbClr val="F26B43"/>
          </p15:clr>
        </p15:guide>
        <p15:guide id="7" orient="horz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63" y="2937291"/>
            <a:ext cx="9513916" cy="1864602"/>
          </a:xfrm>
        </p:spPr>
        <p:txBody>
          <a:bodyPr>
            <a:normAutofit fontScale="90000"/>
          </a:bodyPr>
          <a:lstStyle/>
          <a:p>
            <a:r>
              <a:rPr lang="en-US" dirty="0"/>
              <a:t>Lab 5 10/09/2020</a:t>
            </a:r>
            <a:br>
              <a:rPr lang="en-US" dirty="0"/>
            </a:br>
            <a:r>
              <a:rPr lang="en-US" dirty="0"/>
              <a:t>Psychometrics and </a:t>
            </a:r>
            <a:br>
              <a:rPr lang="en-US" dirty="0"/>
            </a:br>
            <a:r>
              <a:rPr lang="en-US" dirty="0"/>
              <a:t>Measuring What Matters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stacked presentation with new slides added to the end</a:t>
            </a:r>
          </a:p>
        </p:txBody>
      </p:sp>
    </p:spTree>
    <p:extLst>
      <p:ext uri="{BB962C8B-B14F-4D97-AF65-F5344CB8AC3E}">
        <p14:creationId xmlns:p14="http://schemas.microsoft.com/office/powerpoint/2010/main" val="248989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4" y="4623480"/>
            <a:ext cx="2867526" cy="2114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84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600201"/>
            <a:ext cx="7772400" cy="1362075"/>
          </a:xfrm>
        </p:spPr>
        <p:txBody>
          <a:bodyPr/>
          <a:lstStyle/>
          <a:p>
            <a:r>
              <a:rPr lang="en-US" dirty="0"/>
              <a:t>Measurement and measures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Objectives: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what statistics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Define types of measures and levels of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Discuss main types of statistical analyses</a:t>
            </a:r>
          </a:p>
        </p:txBody>
      </p:sp>
    </p:spTree>
    <p:extLst>
      <p:ext uri="{BB962C8B-B14F-4D97-AF65-F5344CB8AC3E}">
        <p14:creationId xmlns:p14="http://schemas.microsoft.com/office/powerpoint/2010/main" val="210906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30188"/>
            <a:ext cx="11079480" cy="723899"/>
          </a:xfrm>
        </p:spPr>
        <p:txBody>
          <a:bodyPr/>
          <a:lstStyle/>
          <a:p>
            <a:r>
              <a:rPr lang="en-US" dirty="0"/>
              <a:t>What is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447801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Statistics is how one approaches </a:t>
            </a:r>
            <a:r>
              <a:rPr lang="en-US" b="1" dirty="0"/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Collection </a:t>
            </a:r>
          </a:p>
          <a:p>
            <a:pPr lvl="1"/>
            <a:r>
              <a:rPr lang="en-US" dirty="0"/>
              <a:t>Quantitative (numerical)</a:t>
            </a:r>
          </a:p>
          <a:p>
            <a:pPr lvl="1"/>
            <a:r>
              <a:rPr lang="en-US" dirty="0"/>
              <a:t>Qualitative (text)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Interpretation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24001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types of statistics</a:t>
            </a:r>
          </a:p>
          <a:p>
            <a:r>
              <a:rPr lang="en-US" b="1" dirty="0"/>
              <a:t>Descriptive Statistics</a:t>
            </a:r>
          </a:p>
          <a:p>
            <a:pPr lvl="1"/>
            <a:r>
              <a:rPr lang="en-US" dirty="0"/>
              <a:t>Organizing, picturing, summarizing information from data</a:t>
            </a:r>
          </a:p>
          <a:p>
            <a:r>
              <a:rPr lang="en-US" b="1" dirty="0"/>
              <a:t>Inferential statistics</a:t>
            </a:r>
          </a:p>
          <a:p>
            <a:pPr lvl="1"/>
            <a:r>
              <a:rPr lang="en-US" dirty="0"/>
              <a:t>Using information from a sample to draw conclusions about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191593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Evaluates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People or objects included in the study</a:t>
            </a:r>
          </a:p>
          <a:p>
            <a:pPr lvl="1"/>
            <a:r>
              <a:rPr lang="en-US" dirty="0"/>
              <a:t>Population data</a:t>
            </a:r>
          </a:p>
          <a:p>
            <a:pPr lvl="2"/>
            <a:r>
              <a:rPr lang="en-US" dirty="0"/>
              <a:t>Census</a:t>
            </a:r>
          </a:p>
          <a:p>
            <a:pPr lvl="2"/>
            <a:r>
              <a:rPr lang="en-US" dirty="0"/>
              <a:t>Subpopulation</a:t>
            </a:r>
          </a:p>
          <a:p>
            <a:pPr lvl="1"/>
            <a:r>
              <a:rPr lang="en-US" dirty="0"/>
              <a:t>Sample data</a:t>
            </a:r>
          </a:p>
          <a:p>
            <a:pPr lvl="2"/>
            <a:r>
              <a:rPr lang="en-US" dirty="0"/>
              <a:t>Convenience Sample</a:t>
            </a:r>
          </a:p>
          <a:p>
            <a:pPr lvl="2"/>
            <a:r>
              <a:rPr lang="en-US" dirty="0"/>
              <a:t>Random Sample (Equal probability of being selected)</a:t>
            </a:r>
          </a:p>
          <a:p>
            <a:pPr lvl="3"/>
            <a:r>
              <a:rPr lang="en-US" dirty="0"/>
              <a:t>Stratified</a:t>
            </a:r>
          </a:p>
          <a:p>
            <a:pPr lvl="3"/>
            <a:r>
              <a:rPr lang="en-US" dirty="0"/>
              <a:t>Systematic</a:t>
            </a:r>
          </a:p>
          <a:p>
            <a:pPr lvl="3"/>
            <a:r>
              <a:rPr lang="en-US" dirty="0"/>
              <a:t>Cluster</a:t>
            </a:r>
          </a:p>
          <a:p>
            <a:pPr lvl="2"/>
            <a:r>
              <a:rPr lang="en-US" dirty="0"/>
              <a:t>Randomized Controlled Sample</a:t>
            </a:r>
          </a:p>
          <a:p>
            <a:pPr lvl="1"/>
            <a:r>
              <a:rPr lang="en-US" dirty="0"/>
              <a:t>Simulation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Data= Variables of interest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Characteristics of the participant to be measured or observed</a:t>
            </a:r>
          </a:p>
          <a:p>
            <a:pPr lvl="1"/>
            <a:r>
              <a:rPr lang="en-US" dirty="0"/>
              <a:t>Quantitative: numerical values</a:t>
            </a:r>
          </a:p>
          <a:p>
            <a:pPr lvl="2"/>
            <a:r>
              <a:rPr lang="en-US" dirty="0"/>
              <a:t>Age</a:t>
            </a:r>
          </a:p>
          <a:p>
            <a:pPr lvl="1"/>
            <a:r>
              <a:rPr lang="en-US" dirty="0"/>
              <a:t>Qualitative: descriptive qualities</a:t>
            </a:r>
          </a:p>
          <a:p>
            <a:pPr lvl="2"/>
            <a:r>
              <a:rPr lang="en-US" dirty="0"/>
              <a:t>Race, sex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Measurement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Variables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Continuous (infinite count)</a:t>
            </a:r>
          </a:p>
          <a:p>
            <a:pPr lvl="1"/>
            <a:r>
              <a:rPr lang="en-US" dirty="0"/>
              <a:t>Interval (No zero or no starting point)</a:t>
            </a:r>
          </a:p>
          <a:p>
            <a:pPr lvl="2"/>
            <a:r>
              <a:rPr lang="en-US" dirty="0"/>
              <a:t>Temperature, Calendar dates</a:t>
            </a:r>
          </a:p>
          <a:p>
            <a:pPr lvl="1"/>
            <a:r>
              <a:rPr lang="en-US" dirty="0"/>
              <a:t>Ratio (True zero or starting point, ratios have meaning)</a:t>
            </a:r>
          </a:p>
          <a:p>
            <a:pPr lvl="2"/>
            <a:r>
              <a:rPr lang="en-US" dirty="0"/>
              <a:t>Time elapsed</a:t>
            </a:r>
          </a:p>
          <a:p>
            <a:r>
              <a:rPr lang="en-US" dirty="0"/>
              <a:t>Discrete (finite/limited count)</a:t>
            </a:r>
          </a:p>
          <a:p>
            <a:pPr lvl="2"/>
            <a:r>
              <a:rPr lang="en-US" dirty="0"/>
              <a:t>Ex: age in years, time in minutes	</a:t>
            </a:r>
          </a:p>
          <a:p>
            <a:r>
              <a:rPr lang="en-US" dirty="0"/>
              <a:t>Categorical</a:t>
            </a:r>
          </a:p>
          <a:p>
            <a:pPr lvl="1"/>
            <a:r>
              <a:rPr lang="en-US" dirty="0"/>
              <a:t>Nominal (no order)</a:t>
            </a:r>
          </a:p>
          <a:p>
            <a:pPr lvl="2"/>
            <a:r>
              <a:rPr lang="en-US" dirty="0"/>
              <a:t>Ex: colors</a:t>
            </a:r>
          </a:p>
          <a:p>
            <a:pPr lvl="1"/>
            <a:r>
              <a:rPr lang="en-US" dirty="0"/>
              <a:t>Ordinal (ordered but difference in levels are meaningless)</a:t>
            </a:r>
          </a:p>
          <a:p>
            <a:pPr lvl="2"/>
            <a:r>
              <a:rPr lang="en-US" dirty="0"/>
              <a:t>Ex: Some high school, HS graduate, college graduate, professional degree</a:t>
            </a:r>
          </a:p>
          <a:p>
            <a:r>
              <a:rPr lang="en-US" dirty="0"/>
              <a:t>Binary</a:t>
            </a:r>
          </a:p>
          <a:p>
            <a:pPr lvl="1"/>
            <a:r>
              <a:rPr lang="en-US" dirty="0"/>
              <a:t>Dichotomous</a:t>
            </a:r>
          </a:p>
          <a:p>
            <a:pPr lvl="2"/>
            <a:r>
              <a:rPr lang="en-US" dirty="0"/>
              <a:t>Ex: No/Yes or 0/1 values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Key Measurement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2174876"/>
            <a:ext cx="4041775" cy="24733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Mean</a:t>
            </a:r>
          </a:p>
          <a:p>
            <a:pPr lvl="1"/>
            <a:r>
              <a:rPr lang="en-US" dirty="0"/>
              <a:t>Average</a:t>
            </a:r>
          </a:p>
          <a:p>
            <a:r>
              <a:rPr lang="en-US" dirty="0"/>
              <a:t>Median</a:t>
            </a:r>
          </a:p>
          <a:p>
            <a:pPr lvl="1"/>
            <a:r>
              <a:rPr lang="en-US" dirty="0"/>
              <a:t>Half-way point</a:t>
            </a:r>
          </a:p>
          <a:p>
            <a:r>
              <a:rPr lang="en-US" dirty="0"/>
              <a:t>Mode</a:t>
            </a:r>
          </a:p>
          <a:p>
            <a:pPr lvl="1"/>
            <a:r>
              <a:rPr lang="en-US" dirty="0"/>
              <a:t>Most frequent response</a:t>
            </a:r>
          </a:p>
          <a:p>
            <a:r>
              <a:rPr lang="en-US" dirty="0"/>
              <a:t>Range</a:t>
            </a:r>
          </a:p>
          <a:p>
            <a:pPr lvl="1"/>
            <a:r>
              <a:rPr lang="en-US" dirty="0"/>
              <a:t>Difference between lowest and highest values</a:t>
            </a:r>
          </a:p>
          <a:p>
            <a:endParaRPr lang="en-US" dirty="0"/>
          </a:p>
        </p:txBody>
      </p:sp>
      <p:sp>
        <p:nvSpPr>
          <p:cNvPr id="7" name="AutoShape 2" descr="Image result for medi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4" descr="Image result for medi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6" descr="Image result for media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8" descr="Image result for media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Image result for me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91051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8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Statistical Analyses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Descriptive Statistics</a:t>
            </a:r>
          </a:p>
          <a:p>
            <a:pPr lvl="1"/>
            <a:r>
              <a:rPr lang="en-US" dirty="0"/>
              <a:t>Totals (min/max)</a:t>
            </a:r>
          </a:p>
          <a:p>
            <a:pPr lvl="1"/>
            <a:r>
              <a:rPr lang="en-US" dirty="0"/>
              <a:t>Averages for continuous/discrete variables</a:t>
            </a:r>
          </a:p>
          <a:p>
            <a:pPr lvl="1"/>
            <a:r>
              <a:rPr lang="en-US" dirty="0"/>
              <a:t>Percentages for categorical/binary</a:t>
            </a:r>
          </a:p>
          <a:p>
            <a:r>
              <a:rPr lang="en-US" dirty="0"/>
              <a:t>Bivariate Statistics</a:t>
            </a:r>
          </a:p>
          <a:p>
            <a:pPr lvl="1"/>
            <a:r>
              <a:rPr lang="en-US" dirty="0"/>
              <a:t>Statistically compares two groups on totals, averages, or percentages</a:t>
            </a:r>
          </a:p>
          <a:p>
            <a:pPr lvl="2"/>
            <a:r>
              <a:rPr lang="en-US" dirty="0"/>
              <a:t>T-tests for continuous variables</a:t>
            </a:r>
          </a:p>
          <a:p>
            <a:pPr lvl="2"/>
            <a:r>
              <a:rPr lang="en-US" dirty="0"/>
              <a:t>Chi-square tests for categorical variables</a:t>
            </a:r>
          </a:p>
          <a:p>
            <a:r>
              <a:rPr lang="en-US" dirty="0"/>
              <a:t>Multivariate Statistics </a:t>
            </a:r>
          </a:p>
          <a:p>
            <a:pPr lvl="1"/>
            <a:r>
              <a:rPr lang="en-US" dirty="0"/>
              <a:t>Statistically compares totals, averages, or percentages while accounting for confounders and covariates </a:t>
            </a:r>
          </a:p>
        </p:txBody>
      </p:sp>
    </p:spTree>
    <p:extLst>
      <p:ext uri="{BB962C8B-B14F-4D97-AF65-F5344CB8AC3E}">
        <p14:creationId xmlns:p14="http://schemas.microsoft.com/office/powerpoint/2010/main" val="273358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619459"/>
      </p:ext>
    </p:extLst>
  </p:cSld>
  <p:clrMapOvr>
    <a:masterClrMapping/>
  </p:clrMapOvr>
</p:sld>
</file>

<file path=ppt/theme/theme1.xml><?xml version="1.0" encoding="utf-8"?>
<a:theme xmlns:a="http://schemas.openxmlformats.org/drawingml/2006/main" name="FPG">
  <a:themeElements>
    <a:clrScheme name="Custom 2 (adjusted lime)">
      <a:dk1>
        <a:srgbClr val="13284B"/>
      </a:dk1>
      <a:lt1>
        <a:srgbClr val="FFFFFF"/>
      </a:lt1>
      <a:dk2>
        <a:srgbClr val="000000"/>
      </a:dk2>
      <a:lt2>
        <a:srgbClr val="E1E1E1"/>
      </a:lt2>
      <a:accent1>
        <a:srgbClr val="4B9CD3"/>
      </a:accent1>
      <a:accent2>
        <a:srgbClr val="13294B"/>
      </a:accent2>
      <a:accent3>
        <a:srgbClr val="C12033"/>
      </a:accent3>
      <a:accent4>
        <a:srgbClr val="673065"/>
      </a:accent4>
      <a:accent5>
        <a:srgbClr val="C0DF71"/>
      </a:accent5>
      <a:accent6>
        <a:srgbClr val="006649"/>
      </a:accent6>
      <a:hlink>
        <a:srgbClr val="007FAE"/>
      </a:hlink>
      <a:folHlink>
        <a:srgbClr val="007FAE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PG" id="{B680DB02-F23B-426D-8EE0-5A298A917AD8}" vid="{5D73B3ED-3035-4B61-A1B3-83AB5889737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95A8C96CE1E45AE5790054ACDC4F2" ma:contentTypeVersion="4" ma:contentTypeDescription="Create a new document." ma:contentTypeScope="" ma:versionID="0047c0cfb5a42ba111af0c5602f6a94b">
  <xsd:schema xmlns:xsd="http://www.w3.org/2001/XMLSchema" xmlns:xs="http://www.w3.org/2001/XMLSchema" xmlns:p="http://schemas.microsoft.com/office/2006/metadata/properties" xmlns:ns2="a292de46-2cd0-4520-b257-1a8da8f9e0b8" targetNamespace="http://schemas.microsoft.com/office/2006/metadata/properties" ma:root="true" ma:fieldsID="9f33a0e8a3df98c7f8d8217a292e3553" ns2:_="">
    <xsd:import namespace="a292de46-2cd0-4520-b257-1a8da8f9e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2de46-2cd0-4520-b257-1a8da8f9e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4D1D92-763B-475A-8409-E21CC45E9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2de46-2cd0-4520-b257-1a8da8f9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C544CE-D426-4FE8-BD4D-8317A0DDEF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AC5E9-B18A-4764-8416-34E2D4237FB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292de46-2cd0-4520-b257-1a8da8f9e0b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Museo 300</vt:lpstr>
      <vt:lpstr>Open Sans</vt:lpstr>
      <vt:lpstr>FPG</vt:lpstr>
      <vt:lpstr>Lab 5 10/09/2020 Psychometrics and  Measuring What Matters</vt:lpstr>
      <vt:lpstr>PowerPoint Presentation</vt:lpstr>
      <vt:lpstr>Measurement and measures</vt:lpstr>
      <vt:lpstr>What is Statistics</vt:lpstr>
      <vt:lpstr>Statistics Evaluates</vt:lpstr>
      <vt:lpstr>Levels of Measurement</vt:lpstr>
      <vt:lpstr>Types of Statistical Analyses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5 10/09/2020 Psychometrics and  Measuring What Matters</dc:title>
  <dc:creator>Thomas, Jordan Michele</dc:creator>
  <cp:lastModifiedBy>Thomas, Jordan Michele</cp:lastModifiedBy>
  <cp:revision>1</cp:revision>
  <dcterms:created xsi:type="dcterms:W3CDTF">2020-10-09T14:37:58Z</dcterms:created>
  <dcterms:modified xsi:type="dcterms:W3CDTF">2020-10-09T14:38:31Z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0x0101002FF95A8C96CE1E45AE5790054ACDC4F2</vt:lpwstr>
  </property>
</Properties>
</file>