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70" r:id="rId6"/>
    <p:sldId id="260" r:id="rId7"/>
    <p:sldId id="269" r:id="rId8"/>
    <p:sldId id="264" r:id="rId9"/>
    <p:sldId id="265" r:id="rId10"/>
    <p:sldId id="262" r:id="rId11"/>
    <p:sldId id="259" r:id="rId12"/>
    <p:sldId id="263" r:id="rId13"/>
    <p:sldId id="266" r:id="rId14"/>
    <p:sldId id="268" r:id="rId15"/>
    <p:sldId id="271" r:id="rId16"/>
    <p:sldId id="276" r:id="rId17"/>
    <p:sldId id="282" r:id="rId18"/>
    <p:sldId id="277" r:id="rId19"/>
    <p:sldId id="278" r:id="rId20"/>
    <p:sldId id="284" r:id="rId21"/>
    <p:sldId id="279" r:id="rId22"/>
    <p:sldId id="280" r:id="rId23"/>
    <p:sldId id="281" r:id="rId24"/>
    <p:sldId id="283" r:id="rId25"/>
    <p:sldId id="273" r:id="rId26"/>
    <p:sldId id="275" r:id="rId27"/>
    <p:sldId id="272"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92FA0-755B-4F59-8D1B-151E05744B2A}" v="1" dt="2020-10-05T00:37:19.756"/>
    <p1510:client id="{9985202D-570F-4CF4-98C6-47D6FBE38CEC}" v="12" dt="2020-10-02T21:18:18.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221" autoAdjust="0"/>
  </p:normalViewPr>
  <p:slideViewPr>
    <p:cSldViewPr snapToGrid="0">
      <p:cViewPr varScale="1">
        <p:scale>
          <a:sx n="40" d="100"/>
          <a:sy n="40" d="100"/>
        </p:scale>
        <p:origin x="7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Sherika Nichole" userId="S::snhill@ad.unc.edu::a1297311-11fe-4b47-9780-8be9017a7080" providerId="AD" clId="Web-{9985202D-570F-4CF4-98C6-47D6FBE38CEC}"/>
    <pc:docChg chg="delSld modSld">
      <pc:chgData name="Hill, Sherika Nichole" userId="S::snhill@ad.unc.edu::a1297311-11fe-4b47-9780-8be9017a7080" providerId="AD" clId="Web-{9985202D-570F-4CF4-98C6-47D6FBE38CEC}" dt="2020-10-02T21:18:18.850" v="10"/>
      <pc:docMkLst>
        <pc:docMk/>
      </pc:docMkLst>
      <pc:sldChg chg="modSp">
        <pc:chgData name="Hill, Sherika Nichole" userId="S::snhill@ad.unc.edu::a1297311-11fe-4b47-9780-8be9017a7080" providerId="AD" clId="Web-{9985202D-570F-4CF4-98C6-47D6FBE38CEC}" dt="2020-10-02T21:18:17.053" v="9" actId="20577"/>
        <pc:sldMkLst>
          <pc:docMk/>
          <pc:sldMk cId="4076311584" sldId="257"/>
        </pc:sldMkLst>
        <pc:spChg chg="mod">
          <ac:chgData name="Hill, Sherika Nichole" userId="S::snhill@ad.unc.edu::a1297311-11fe-4b47-9780-8be9017a7080" providerId="AD" clId="Web-{9985202D-570F-4CF4-98C6-47D6FBE38CEC}" dt="2020-10-02T21:18:17.053" v="9" actId="20577"/>
          <ac:spMkLst>
            <pc:docMk/>
            <pc:sldMk cId="4076311584" sldId="257"/>
            <ac:spMk id="4" creationId="{00000000-0000-0000-0000-000000000000}"/>
          </ac:spMkLst>
        </pc:spChg>
      </pc:sldChg>
      <pc:sldChg chg="modSp">
        <pc:chgData name="Hill, Sherika Nichole" userId="S::snhill@ad.unc.edu::a1297311-11fe-4b47-9780-8be9017a7080" providerId="AD" clId="Web-{9985202D-570F-4CF4-98C6-47D6FBE38CEC}" dt="2020-10-02T21:17:54.927" v="4" actId="20577"/>
        <pc:sldMkLst>
          <pc:docMk/>
          <pc:sldMk cId="162423087" sldId="271"/>
        </pc:sldMkLst>
        <pc:spChg chg="mod">
          <ac:chgData name="Hill, Sherika Nichole" userId="S::snhill@ad.unc.edu::a1297311-11fe-4b47-9780-8be9017a7080" providerId="AD" clId="Web-{9985202D-570F-4CF4-98C6-47D6FBE38CEC}" dt="2020-10-02T21:17:54.927" v="4" actId="20577"/>
          <ac:spMkLst>
            <pc:docMk/>
            <pc:sldMk cId="162423087" sldId="271"/>
            <ac:spMk id="2" creationId="{00000000-0000-0000-0000-000000000000}"/>
          </ac:spMkLst>
        </pc:spChg>
      </pc:sldChg>
      <pc:sldChg chg="del">
        <pc:chgData name="Hill, Sherika Nichole" userId="S::snhill@ad.unc.edu::a1297311-11fe-4b47-9780-8be9017a7080" providerId="AD" clId="Web-{9985202D-570F-4CF4-98C6-47D6FBE38CEC}" dt="2020-10-02T21:18:18.850" v="10"/>
        <pc:sldMkLst>
          <pc:docMk/>
          <pc:sldMk cId="2223305062" sldId="274"/>
        </pc:sldMkLst>
      </pc:sldChg>
    </pc:docChg>
  </pc:docChgLst>
  <pc:docChgLst>
    <pc:chgData name="Hill, Sherika Nichole" userId="S::snhill@ad.unc.edu::a1297311-11fe-4b47-9780-8be9017a7080" providerId="AD" clId="Web-{02492FA0-755B-4F59-8D1B-151E05744B2A}"/>
    <pc:docChg chg="modSld">
      <pc:chgData name="Hill, Sherika Nichole" userId="S::snhill@ad.unc.edu::a1297311-11fe-4b47-9780-8be9017a7080" providerId="AD" clId="Web-{02492FA0-755B-4F59-8D1B-151E05744B2A}" dt="2020-10-05T00:37:19.756" v="0"/>
      <pc:docMkLst>
        <pc:docMk/>
      </pc:docMkLst>
      <pc:sldChg chg="modSp">
        <pc:chgData name="Hill, Sherika Nichole" userId="S::snhill@ad.unc.edu::a1297311-11fe-4b47-9780-8be9017a7080" providerId="AD" clId="Web-{02492FA0-755B-4F59-8D1B-151E05744B2A}" dt="2020-10-05T00:37:19.756" v="0"/>
        <pc:sldMkLst>
          <pc:docMk/>
          <pc:sldMk cId="583800276" sldId="278"/>
        </pc:sldMkLst>
        <pc:spChg chg="mod">
          <ac:chgData name="Hill, Sherika Nichole" userId="S::snhill@ad.unc.edu::a1297311-11fe-4b47-9780-8be9017a7080" providerId="AD" clId="Web-{02492FA0-755B-4F59-8D1B-151E05744B2A}" dt="2020-10-05T00:37:19.756" v="0"/>
          <ac:spMkLst>
            <pc:docMk/>
            <pc:sldMk cId="583800276" sldId="278"/>
            <ac:spMk id="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4CA45-DC2E-4A82-A940-293B316BA959}"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en-US"/>
        </a:p>
      </dgm:t>
    </dgm:pt>
    <dgm:pt modelId="{36F1B4DA-0B17-4DEB-A38B-49602F2227F4}">
      <dgm:prSet phldrT="[Text]"/>
      <dgm:spPr/>
      <dgm:t>
        <a:bodyPr/>
        <a:lstStyle/>
        <a:p>
          <a:r>
            <a:rPr lang="en-US" b="1" dirty="0"/>
            <a:t>PREVENTION</a:t>
          </a:r>
        </a:p>
        <a:p>
          <a:r>
            <a:rPr lang="en-US" dirty="0"/>
            <a:t>for Rural Community</a:t>
          </a:r>
        </a:p>
      </dgm:t>
    </dgm:pt>
    <dgm:pt modelId="{1A3E3DB9-2E24-4177-8299-03E7B2D9B3F6}" type="parTrans" cxnId="{A22501B5-64C9-4564-8DB4-016BBA847938}">
      <dgm:prSet/>
      <dgm:spPr/>
      <dgm:t>
        <a:bodyPr/>
        <a:lstStyle/>
        <a:p>
          <a:endParaRPr lang="en-US"/>
        </a:p>
      </dgm:t>
    </dgm:pt>
    <dgm:pt modelId="{742F863D-03C3-491B-BB00-0B1607422BD5}" type="sibTrans" cxnId="{A22501B5-64C9-4564-8DB4-016BBA847938}">
      <dgm:prSet/>
      <dgm:spPr/>
      <dgm:t>
        <a:bodyPr/>
        <a:lstStyle/>
        <a:p>
          <a:endParaRPr lang="en-US"/>
        </a:p>
      </dgm:t>
    </dgm:pt>
    <dgm:pt modelId="{6D2E8A12-3A47-4FEF-A155-F79E619969A5}">
      <dgm:prSet phldrT="[Text]" custT="1"/>
      <dgm:spPr/>
      <dgm:t>
        <a:bodyPr/>
        <a:lstStyle/>
        <a:p>
          <a:r>
            <a:rPr lang="en-US" sz="1400" b="1" dirty="0"/>
            <a:t>Offer Trauma-informed Integrated Primary Care</a:t>
          </a:r>
        </a:p>
      </dgm:t>
    </dgm:pt>
    <dgm:pt modelId="{382E2757-AC85-45FC-BC94-344ACA2890A2}" type="parTrans" cxnId="{A66E4790-818F-4209-9C1C-6B3FB2BFBAFF}">
      <dgm:prSet/>
      <dgm:spPr/>
      <dgm:t>
        <a:bodyPr/>
        <a:lstStyle/>
        <a:p>
          <a:endParaRPr lang="en-US"/>
        </a:p>
      </dgm:t>
    </dgm:pt>
    <dgm:pt modelId="{67335F52-700F-4044-AED9-A40BA2FEC25C}" type="sibTrans" cxnId="{A66E4790-818F-4209-9C1C-6B3FB2BFBAFF}">
      <dgm:prSet/>
      <dgm:spPr/>
      <dgm:t>
        <a:bodyPr/>
        <a:lstStyle/>
        <a:p>
          <a:endParaRPr lang="en-US"/>
        </a:p>
      </dgm:t>
    </dgm:pt>
    <dgm:pt modelId="{BBF0A7D5-63B0-4420-B4E2-89FE2B3FB4F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INTERVENTIONS</a:t>
          </a:r>
        </a:p>
        <a:p>
          <a:pPr defTabSz="666750">
            <a:lnSpc>
              <a:spcPct val="90000"/>
            </a:lnSpc>
            <a:spcBef>
              <a:spcPct val="0"/>
            </a:spcBef>
            <a:spcAft>
              <a:spcPct val="35000"/>
            </a:spcAft>
          </a:pPr>
          <a:r>
            <a:rPr lang="en-US" dirty="0"/>
            <a:t>Impaired Caregiver &amp; Child</a:t>
          </a:r>
        </a:p>
      </dgm:t>
    </dgm:pt>
    <dgm:pt modelId="{E1B70DCF-BC08-4738-B7DD-635EF99E90BD}" type="parTrans" cxnId="{BA32322B-7BEE-43D9-9707-657276BCC51F}">
      <dgm:prSet/>
      <dgm:spPr/>
      <dgm:t>
        <a:bodyPr/>
        <a:lstStyle/>
        <a:p>
          <a:endParaRPr lang="en-US"/>
        </a:p>
      </dgm:t>
    </dgm:pt>
    <dgm:pt modelId="{88D29EDB-950D-4C39-AE1B-079A75F9B090}" type="sibTrans" cxnId="{BA32322B-7BEE-43D9-9707-657276BCC51F}">
      <dgm:prSet/>
      <dgm:spPr/>
      <dgm:t>
        <a:bodyPr/>
        <a:lstStyle/>
        <a:p>
          <a:endParaRPr lang="en-US"/>
        </a:p>
      </dgm:t>
    </dgm:pt>
    <dgm:pt modelId="{F83D2B58-8B06-4C36-A17F-65BDB73A12F8}">
      <dgm:prSet phldrT="[Text]" custT="1"/>
      <dgm:spPr/>
      <dgm:t>
        <a:bodyPr/>
        <a:lstStyle/>
        <a:p>
          <a:r>
            <a:rPr lang="en-US" sz="1400" b="1" dirty="0"/>
            <a:t>Implement Trauma Screening </a:t>
          </a:r>
        </a:p>
      </dgm:t>
    </dgm:pt>
    <dgm:pt modelId="{B472033D-A86E-4601-88D3-8A19A6F41285}" type="parTrans" cxnId="{2C7B9B51-CE25-4FCB-AA7E-E147A4DA01D6}">
      <dgm:prSet/>
      <dgm:spPr/>
      <dgm:t>
        <a:bodyPr/>
        <a:lstStyle/>
        <a:p>
          <a:endParaRPr lang="en-US"/>
        </a:p>
      </dgm:t>
    </dgm:pt>
    <dgm:pt modelId="{A7E9A127-1E0B-4889-A092-C62B535F0090}" type="sibTrans" cxnId="{2C7B9B51-CE25-4FCB-AA7E-E147A4DA01D6}">
      <dgm:prSet/>
      <dgm:spPr/>
      <dgm:t>
        <a:bodyPr/>
        <a:lstStyle/>
        <a:p>
          <a:endParaRPr lang="en-US"/>
        </a:p>
      </dgm:t>
    </dgm:pt>
    <dgm:pt modelId="{B776D068-499B-44FC-8A23-E2E0D3D3817F}">
      <dgm:prSet phldrT="[Text]"/>
      <dgm:spPr/>
      <dgm:t>
        <a:bodyPr/>
        <a:lstStyle/>
        <a:p>
          <a:r>
            <a:rPr lang="en-US" b="1" dirty="0"/>
            <a:t>EBT/P ADAPTATIONS </a:t>
          </a:r>
          <a:r>
            <a:rPr lang="en-US" b="0" dirty="0"/>
            <a:t>for </a:t>
          </a:r>
          <a:r>
            <a:rPr lang="en-US" dirty="0"/>
            <a:t> special populations</a:t>
          </a:r>
        </a:p>
      </dgm:t>
    </dgm:pt>
    <dgm:pt modelId="{DF332CAD-625A-49F2-860F-E1D4CA18ABAA}" type="parTrans" cxnId="{811B2682-3F92-4202-ADFA-BB1939F195EA}">
      <dgm:prSet/>
      <dgm:spPr/>
      <dgm:t>
        <a:bodyPr/>
        <a:lstStyle/>
        <a:p>
          <a:endParaRPr lang="en-US"/>
        </a:p>
      </dgm:t>
    </dgm:pt>
    <dgm:pt modelId="{11B9AA2A-54F7-456E-AD3A-50939F4690B6}" type="sibTrans" cxnId="{811B2682-3F92-4202-ADFA-BB1939F195EA}">
      <dgm:prSet/>
      <dgm:spPr/>
      <dgm:t>
        <a:bodyPr/>
        <a:lstStyle/>
        <a:p>
          <a:endParaRPr lang="en-US"/>
        </a:p>
      </dgm:t>
    </dgm:pt>
    <dgm:pt modelId="{303E72B0-A181-4C6A-A6C3-9EDDD9E6A62E}">
      <dgm:prSet phldrT="[Text]" custT="1"/>
      <dgm:spPr/>
      <dgm:t>
        <a:bodyPr/>
        <a:lstStyle/>
        <a:p>
          <a:r>
            <a:rPr lang="en-US" sz="1400" b="1" dirty="0"/>
            <a:t>Native American Indians (Lumley Indians, Eastern region; Cherokee, Western region)</a:t>
          </a:r>
        </a:p>
      </dgm:t>
    </dgm:pt>
    <dgm:pt modelId="{385E8E11-811D-49BD-8A89-72F0CC115BCE}" type="parTrans" cxnId="{22EB1A92-BC52-4495-8D7E-0FD6826A6458}">
      <dgm:prSet/>
      <dgm:spPr/>
      <dgm:t>
        <a:bodyPr/>
        <a:lstStyle/>
        <a:p>
          <a:endParaRPr lang="en-US"/>
        </a:p>
      </dgm:t>
    </dgm:pt>
    <dgm:pt modelId="{D8022B19-1264-49B6-A8E0-5835A1B53E6B}" type="sibTrans" cxnId="{22EB1A92-BC52-4495-8D7E-0FD6826A6458}">
      <dgm:prSet/>
      <dgm:spPr/>
      <dgm:t>
        <a:bodyPr/>
        <a:lstStyle/>
        <a:p>
          <a:endParaRPr lang="en-US"/>
        </a:p>
      </dgm:t>
    </dgm:pt>
    <dgm:pt modelId="{86AEDCB2-FC1C-41E6-B6FB-E74F8B298859}">
      <dgm:prSet phldrT="[Text]"/>
      <dgm:spPr/>
      <dgm:t>
        <a:bodyPr/>
        <a:lstStyle/>
        <a:p>
          <a:r>
            <a:rPr lang="en-US" b="1" dirty="0"/>
            <a:t>RURAL MH SYSTEMS CHANGE</a:t>
          </a:r>
        </a:p>
        <a:p>
          <a:r>
            <a:rPr lang="en-US" dirty="0"/>
            <a:t>Community Resources</a:t>
          </a:r>
        </a:p>
      </dgm:t>
    </dgm:pt>
    <dgm:pt modelId="{0E90341B-D303-4C6D-BA5D-87C5C2365740}" type="parTrans" cxnId="{E12FB66C-2B00-4DBC-A0D9-DBD25EA84694}">
      <dgm:prSet/>
      <dgm:spPr/>
      <dgm:t>
        <a:bodyPr/>
        <a:lstStyle/>
        <a:p>
          <a:endParaRPr lang="en-US"/>
        </a:p>
      </dgm:t>
    </dgm:pt>
    <dgm:pt modelId="{2852353F-ABA8-4476-A764-F3F49ECA0B8F}" type="sibTrans" cxnId="{E12FB66C-2B00-4DBC-A0D9-DBD25EA84694}">
      <dgm:prSet/>
      <dgm:spPr/>
      <dgm:t>
        <a:bodyPr/>
        <a:lstStyle/>
        <a:p>
          <a:endParaRPr lang="en-US"/>
        </a:p>
      </dgm:t>
    </dgm:pt>
    <dgm:pt modelId="{AA00080A-7F67-4AF7-B87B-E961EA63EF06}">
      <dgm:prSet phldrT="[Text]" custT="1"/>
      <dgm:spPr/>
      <dgm:t>
        <a:bodyPr tIns="0" bIns="0"/>
        <a:lstStyle/>
        <a:p>
          <a:r>
            <a:rPr lang="en-US" sz="1400" b="1" dirty="0"/>
            <a:t>Train Carter Clinic Clinicians on EBTs and Trauma-informed Care</a:t>
          </a:r>
        </a:p>
      </dgm:t>
    </dgm:pt>
    <dgm:pt modelId="{28E60E06-0C30-465D-A7AA-D0320151E3D2}" type="parTrans" cxnId="{72A17387-6AC1-4259-A7AF-7DBF8C744BCD}">
      <dgm:prSet/>
      <dgm:spPr/>
      <dgm:t>
        <a:bodyPr/>
        <a:lstStyle/>
        <a:p>
          <a:endParaRPr lang="en-US"/>
        </a:p>
      </dgm:t>
    </dgm:pt>
    <dgm:pt modelId="{4BD4EAD7-AEEA-4260-8B24-36A432772974}" type="sibTrans" cxnId="{72A17387-6AC1-4259-A7AF-7DBF8C744BCD}">
      <dgm:prSet/>
      <dgm:spPr/>
      <dgm:t>
        <a:bodyPr/>
        <a:lstStyle/>
        <a:p>
          <a:endParaRPr lang="en-US"/>
        </a:p>
      </dgm:t>
    </dgm:pt>
    <dgm:pt modelId="{A913A670-A8CB-4954-8DBA-5BEAE88A615B}">
      <dgm:prSet phldrT="[Text]" custT="1"/>
      <dgm:spPr/>
      <dgm:t>
        <a:bodyPr/>
        <a:lstStyle/>
        <a:p>
          <a:r>
            <a:rPr lang="en-US" sz="1400" b="1" dirty="0"/>
            <a:t>Triage at-risk Families to EB Therapy/Programming</a:t>
          </a:r>
        </a:p>
      </dgm:t>
    </dgm:pt>
    <dgm:pt modelId="{2428B748-DA9B-446E-9258-7D976300D442}" type="parTrans" cxnId="{98657778-05E5-4DDB-A74E-A769247C5C91}">
      <dgm:prSet/>
      <dgm:spPr/>
      <dgm:t>
        <a:bodyPr/>
        <a:lstStyle/>
        <a:p>
          <a:endParaRPr lang="en-US"/>
        </a:p>
      </dgm:t>
    </dgm:pt>
    <dgm:pt modelId="{64C9868F-20CD-4473-8112-A320F80A711F}" type="sibTrans" cxnId="{98657778-05E5-4DDB-A74E-A769247C5C91}">
      <dgm:prSet/>
      <dgm:spPr/>
      <dgm:t>
        <a:bodyPr/>
        <a:lstStyle/>
        <a:p>
          <a:endParaRPr lang="en-US"/>
        </a:p>
      </dgm:t>
    </dgm:pt>
    <dgm:pt modelId="{1CD673F6-178C-422B-952C-4A74104799A6}">
      <dgm:prSet phldrT="[Text]" custT="1"/>
      <dgm:spPr/>
      <dgm:t>
        <a:bodyPr/>
        <a:lstStyle/>
        <a:p>
          <a:r>
            <a:rPr lang="en-US" sz="1400" b="1" dirty="0"/>
            <a:t>Provide outreach to School-based MH Services</a:t>
          </a:r>
        </a:p>
      </dgm:t>
    </dgm:pt>
    <dgm:pt modelId="{4773CC22-7FDC-4359-89C8-771BA6BF9882}" type="parTrans" cxnId="{6E9C2B15-FB71-4374-8673-7B867074DAAF}">
      <dgm:prSet/>
      <dgm:spPr/>
      <dgm:t>
        <a:bodyPr/>
        <a:lstStyle/>
        <a:p>
          <a:endParaRPr lang="en-US"/>
        </a:p>
      </dgm:t>
    </dgm:pt>
    <dgm:pt modelId="{B7C26C5A-2FFE-43CB-8F7F-F1FF88DD4D6F}" type="sibTrans" cxnId="{6E9C2B15-FB71-4374-8673-7B867074DAAF}">
      <dgm:prSet/>
      <dgm:spPr/>
      <dgm:t>
        <a:bodyPr/>
        <a:lstStyle/>
        <a:p>
          <a:endParaRPr lang="en-US"/>
        </a:p>
      </dgm:t>
    </dgm:pt>
    <dgm:pt modelId="{15CB2F76-A615-4897-8B59-CEA25298178A}">
      <dgm:prSet phldrT="[Text]" custT="1"/>
      <dgm:spPr/>
      <dgm:t>
        <a:bodyPr/>
        <a:lstStyle/>
        <a:p>
          <a:r>
            <a:rPr lang="en-US" sz="1400" dirty="0"/>
            <a:t>Parenting Skills Training</a:t>
          </a:r>
        </a:p>
      </dgm:t>
    </dgm:pt>
    <dgm:pt modelId="{613D4AB8-1C56-40F3-AE65-5A2A0A844249}" type="parTrans" cxnId="{9A3972BD-C93F-42A7-8E7E-A6EFC5C99D8B}">
      <dgm:prSet/>
      <dgm:spPr/>
      <dgm:t>
        <a:bodyPr/>
        <a:lstStyle/>
        <a:p>
          <a:endParaRPr lang="en-US"/>
        </a:p>
      </dgm:t>
    </dgm:pt>
    <dgm:pt modelId="{ACD5881D-15C0-40E9-B622-99405B60E841}" type="sibTrans" cxnId="{9A3972BD-C93F-42A7-8E7E-A6EFC5C99D8B}">
      <dgm:prSet/>
      <dgm:spPr/>
      <dgm:t>
        <a:bodyPr/>
        <a:lstStyle/>
        <a:p>
          <a:endParaRPr lang="en-US"/>
        </a:p>
      </dgm:t>
    </dgm:pt>
    <dgm:pt modelId="{4662A6D5-340A-48D5-800D-015E4889C68A}">
      <dgm:prSet phldrT="[Text]" custT="1"/>
      <dgm:spPr/>
      <dgm:t>
        <a:bodyPr/>
        <a:lstStyle/>
        <a:p>
          <a:r>
            <a:rPr lang="en-US" sz="1400" dirty="0"/>
            <a:t>Family Connects (Home Visiting)</a:t>
          </a:r>
        </a:p>
      </dgm:t>
    </dgm:pt>
    <dgm:pt modelId="{CCEB45EF-D991-4D16-8AB1-C27401E7C904}" type="parTrans" cxnId="{55E67079-31FA-4122-A46B-2BE33983DCD0}">
      <dgm:prSet/>
      <dgm:spPr/>
      <dgm:t>
        <a:bodyPr/>
        <a:lstStyle/>
        <a:p>
          <a:endParaRPr lang="en-US"/>
        </a:p>
      </dgm:t>
    </dgm:pt>
    <dgm:pt modelId="{316EBA61-96CC-4762-AA3B-FBBF00A35B06}" type="sibTrans" cxnId="{55E67079-31FA-4122-A46B-2BE33983DCD0}">
      <dgm:prSet/>
      <dgm:spPr/>
      <dgm:t>
        <a:bodyPr/>
        <a:lstStyle/>
        <a:p>
          <a:endParaRPr lang="en-US"/>
        </a:p>
      </dgm:t>
    </dgm:pt>
    <dgm:pt modelId="{77A0AD90-4C0B-47CD-86CF-42163DAB3A2B}">
      <dgm:prSet phldrT="[Text]" custT="1"/>
      <dgm:spPr/>
      <dgm:t>
        <a:bodyPr/>
        <a:lstStyle/>
        <a:p>
          <a:r>
            <a:rPr lang="en-US" sz="1400" dirty="0"/>
            <a:t>Family-based Therapy</a:t>
          </a:r>
        </a:p>
      </dgm:t>
    </dgm:pt>
    <dgm:pt modelId="{431D81D1-24A7-4D16-B1FC-C197A5D2FF84}" type="parTrans" cxnId="{F506AEE4-2E3B-47C7-A887-3E35CE241F48}">
      <dgm:prSet/>
      <dgm:spPr/>
      <dgm:t>
        <a:bodyPr/>
        <a:lstStyle/>
        <a:p>
          <a:endParaRPr lang="en-US"/>
        </a:p>
      </dgm:t>
    </dgm:pt>
    <dgm:pt modelId="{0FC17451-CEF3-48E8-A0BB-633286581F70}" type="sibTrans" cxnId="{F506AEE4-2E3B-47C7-A887-3E35CE241F48}">
      <dgm:prSet/>
      <dgm:spPr/>
      <dgm:t>
        <a:bodyPr/>
        <a:lstStyle/>
        <a:p>
          <a:endParaRPr lang="en-US"/>
        </a:p>
      </dgm:t>
    </dgm:pt>
    <dgm:pt modelId="{5EE6E11D-6977-4C5E-9CAB-87FD2E3E908A}">
      <dgm:prSet phldrT="[Text]" custT="1"/>
      <dgm:spPr/>
      <dgm:t>
        <a:bodyPr/>
        <a:lstStyle/>
        <a:p>
          <a:r>
            <a:rPr lang="en-US" sz="1400" dirty="0"/>
            <a:t>Trauma-informed, Resilience-lens Individualized Therapy</a:t>
          </a:r>
        </a:p>
      </dgm:t>
    </dgm:pt>
    <dgm:pt modelId="{46EFA8F7-16C0-42A4-AD35-4D13759151D3}" type="parTrans" cxnId="{844EC442-2F95-487F-9F46-6FBFE6B6D9BA}">
      <dgm:prSet/>
      <dgm:spPr/>
      <dgm:t>
        <a:bodyPr/>
        <a:lstStyle/>
        <a:p>
          <a:endParaRPr lang="en-US"/>
        </a:p>
      </dgm:t>
    </dgm:pt>
    <dgm:pt modelId="{A12CFAAC-6B9B-4675-BE5D-B2549DF28EF0}" type="sibTrans" cxnId="{844EC442-2F95-487F-9F46-6FBFE6B6D9BA}">
      <dgm:prSet/>
      <dgm:spPr/>
      <dgm:t>
        <a:bodyPr/>
        <a:lstStyle/>
        <a:p>
          <a:endParaRPr lang="en-US"/>
        </a:p>
      </dgm:t>
    </dgm:pt>
    <dgm:pt modelId="{5266FEC7-495C-4536-A4D4-F34EC7FA2B08}">
      <dgm:prSet phldrT="[Text]" custT="1"/>
      <dgm:spPr/>
      <dgm:t>
        <a:bodyPr/>
        <a:lstStyle/>
        <a:p>
          <a:r>
            <a:rPr lang="en-US" sz="1400" dirty="0"/>
            <a:t>Align resourcing with recently passed NC legislation </a:t>
          </a:r>
        </a:p>
      </dgm:t>
    </dgm:pt>
    <dgm:pt modelId="{E7A2CBCE-D60A-45E7-B0BB-5ABF7E3789DF}" type="parTrans" cxnId="{F374C68B-E0A3-481D-9166-2B1175D07332}">
      <dgm:prSet/>
      <dgm:spPr/>
      <dgm:t>
        <a:bodyPr/>
        <a:lstStyle/>
        <a:p>
          <a:endParaRPr lang="en-US"/>
        </a:p>
      </dgm:t>
    </dgm:pt>
    <dgm:pt modelId="{57B027F7-DA31-4BE8-8F81-5CC22A5F9883}" type="sibTrans" cxnId="{F374C68B-E0A3-481D-9166-2B1175D07332}">
      <dgm:prSet/>
      <dgm:spPr/>
      <dgm:t>
        <a:bodyPr/>
        <a:lstStyle/>
        <a:p>
          <a:endParaRPr lang="en-US"/>
        </a:p>
      </dgm:t>
    </dgm:pt>
    <dgm:pt modelId="{F24D59CD-30A5-4347-8DC7-13A494C62B98}">
      <dgm:prSet phldrT="[Text]" custT="1"/>
      <dgm:spPr/>
      <dgm:t>
        <a:bodyPr/>
        <a:lstStyle/>
        <a:p>
          <a:r>
            <a:rPr lang="en-US" sz="1400" b="1" dirty="0"/>
            <a:t>Military Families</a:t>
          </a:r>
        </a:p>
      </dgm:t>
    </dgm:pt>
    <dgm:pt modelId="{8269A543-24F3-4E81-B5F2-9FED12BD0466}" type="parTrans" cxnId="{1D1AAE1C-1028-4D4D-B045-ACA8E6C402C6}">
      <dgm:prSet/>
      <dgm:spPr/>
      <dgm:t>
        <a:bodyPr/>
        <a:lstStyle/>
        <a:p>
          <a:endParaRPr lang="en-US"/>
        </a:p>
      </dgm:t>
    </dgm:pt>
    <dgm:pt modelId="{89C3AF7F-4181-4010-B8F8-1C2ADFB3E36D}" type="sibTrans" cxnId="{1D1AAE1C-1028-4D4D-B045-ACA8E6C402C6}">
      <dgm:prSet/>
      <dgm:spPr/>
      <dgm:t>
        <a:bodyPr/>
        <a:lstStyle/>
        <a:p>
          <a:endParaRPr lang="en-US"/>
        </a:p>
      </dgm:t>
    </dgm:pt>
    <dgm:pt modelId="{628A9EE4-9AF1-493B-AA8C-4E4CF2879082}">
      <dgm:prSet phldrT="[Text]" custT="1"/>
      <dgm:spPr/>
      <dgm:t>
        <a:bodyPr/>
        <a:lstStyle/>
        <a:p>
          <a:r>
            <a:rPr lang="en-US" sz="1400" b="1" dirty="0"/>
            <a:t>Robeson County (East Coast Drug Corridor &amp; Human Trafficking) </a:t>
          </a:r>
        </a:p>
      </dgm:t>
    </dgm:pt>
    <dgm:pt modelId="{80506BBE-CF42-4BB7-B255-425CE25DD2EA}" type="parTrans" cxnId="{CAB63E28-7553-4858-B82C-585E23F3DD56}">
      <dgm:prSet/>
      <dgm:spPr/>
      <dgm:t>
        <a:bodyPr/>
        <a:lstStyle/>
        <a:p>
          <a:endParaRPr lang="en-US"/>
        </a:p>
      </dgm:t>
    </dgm:pt>
    <dgm:pt modelId="{BD68D393-5D3B-4513-98A2-58EF0467EC3C}" type="sibTrans" cxnId="{CAB63E28-7553-4858-B82C-585E23F3DD56}">
      <dgm:prSet/>
      <dgm:spPr/>
      <dgm:t>
        <a:bodyPr/>
        <a:lstStyle/>
        <a:p>
          <a:endParaRPr lang="en-US"/>
        </a:p>
      </dgm:t>
    </dgm:pt>
    <dgm:pt modelId="{77609393-733E-43BB-921F-4C055DF1A08E}">
      <dgm:prSet phldrT="[Text]" custT="1"/>
      <dgm:spPr/>
      <dgm:t>
        <a:bodyPr/>
        <a:lstStyle/>
        <a:p>
          <a:r>
            <a:rPr lang="en-US" sz="1400" b="1" dirty="0"/>
            <a:t>Inpatient Clients (IDD, Teen Boys)</a:t>
          </a:r>
        </a:p>
      </dgm:t>
    </dgm:pt>
    <dgm:pt modelId="{1AE64206-5877-404E-8FF5-8978ECC43379}" type="parTrans" cxnId="{79F05342-CBE6-4251-A2A4-AD909E84F0E6}">
      <dgm:prSet/>
      <dgm:spPr/>
      <dgm:t>
        <a:bodyPr/>
        <a:lstStyle/>
        <a:p>
          <a:endParaRPr lang="en-US"/>
        </a:p>
      </dgm:t>
    </dgm:pt>
    <dgm:pt modelId="{5DB03A10-D5C9-4398-A53E-EC67C661C487}" type="sibTrans" cxnId="{79F05342-CBE6-4251-A2A4-AD909E84F0E6}">
      <dgm:prSet/>
      <dgm:spPr/>
      <dgm:t>
        <a:bodyPr/>
        <a:lstStyle/>
        <a:p>
          <a:endParaRPr lang="en-US"/>
        </a:p>
      </dgm:t>
    </dgm:pt>
    <dgm:pt modelId="{3802270C-1146-4434-8B2E-E87451EB310B}">
      <dgm:prSet phldrT="[Text]" custT="1"/>
      <dgm:spPr/>
      <dgm:t>
        <a:bodyPr/>
        <a:lstStyle/>
        <a:p>
          <a:r>
            <a:rPr lang="en-US" sz="1400" b="1" dirty="0"/>
            <a:t>Pregnant mothers support group</a:t>
          </a:r>
        </a:p>
      </dgm:t>
    </dgm:pt>
    <dgm:pt modelId="{1651455D-9EFF-4140-8450-D36BBE4F4415}" type="parTrans" cxnId="{FFCA8975-B26D-42EB-9991-246B35FBA28C}">
      <dgm:prSet/>
      <dgm:spPr/>
      <dgm:t>
        <a:bodyPr/>
        <a:lstStyle/>
        <a:p>
          <a:endParaRPr lang="en-US"/>
        </a:p>
      </dgm:t>
    </dgm:pt>
    <dgm:pt modelId="{83565859-A179-4132-874C-0E66DF27A7B5}" type="sibTrans" cxnId="{FFCA8975-B26D-42EB-9991-246B35FBA28C}">
      <dgm:prSet/>
      <dgm:spPr/>
      <dgm:t>
        <a:bodyPr/>
        <a:lstStyle/>
        <a:p>
          <a:endParaRPr lang="en-US"/>
        </a:p>
      </dgm:t>
    </dgm:pt>
    <dgm:pt modelId="{85F9CEAC-6230-4F61-A058-1276DE423AE1}">
      <dgm:prSet phldrT="[Text]" custT="1"/>
      <dgm:spPr/>
      <dgm:t>
        <a:bodyPr/>
        <a:lstStyle/>
        <a:p>
          <a:r>
            <a:rPr lang="en-US" sz="1400" b="0" dirty="0"/>
            <a:t>Scale from 3 clinics to all 10 locations</a:t>
          </a:r>
        </a:p>
      </dgm:t>
    </dgm:pt>
    <dgm:pt modelId="{0510D6BF-EFE8-4F22-8A9C-4472D233C988}" type="parTrans" cxnId="{DF675488-650E-4B1D-9E33-8778F71C5A9B}">
      <dgm:prSet/>
      <dgm:spPr/>
      <dgm:t>
        <a:bodyPr/>
        <a:lstStyle/>
        <a:p>
          <a:endParaRPr lang="en-US"/>
        </a:p>
      </dgm:t>
    </dgm:pt>
    <dgm:pt modelId="{161889F9-AABF-472F-99BC-5C211118F0E0}" type="sibTrans" cxnId="{DF675488-650E-4B1D-9E33-8778F71C5A9B}">
      <dgm:prSet/>
      <dgm:spPr/>
      <dgm:t>
        <a:bodyPr/>
        <a:lstStyle/>
        <a:p>
          <a:endParaRPr lang="en-US"/>
        </a:p>
      </dgm:t>
    </dgm:pt>
    <dgm:pt modelId="{FEFE1AE0-B790-4F13-9F69-56CAE308C109}">
      <dgm:prSet phldrT="[Text]" custT="1"/>
      <dgm:spPr/>
      <dgm:t>
        <a:bodyPr/>
        <a:lstStyle/>
        <a:p>
          <a:r>
            <a:rPr lang="en-US" sz="1400" dirty="0"/>
            <a:t>Partner with local schools</a:t>
          </a:r>
        </a:p>
      </dgm:t>
    </dgm:pt>
    <dgm:pt modelId="{4082B7A7-6A81-4E5B-AA73-07795F7AA3A4}" type="parTrans" cxnId="{0D6957F8-6597-4465-8EDF-43448E53287D}">
      <dgm:prSet/>
      <dgm:spPr/>
      <dgm:t>
        <a:bodyPr/>
        <a:lstStyle/>
        <a:p>
          <a:endParaRPr lang="en-US"/>
        </a:p>
      </dgm:t>
    </dgm:pt>
    <dgm:pt modelId="{208547F9-9627-479F-B5CE-382670A18FF1}" type="sibTrans" cxnId="{0D6957F8-6597-4465-8EDF-43448E53287D}">
      <dgm:prSet/>
      <dgm:spPr/>
      <dgm:t>
        <a:bodyPr/>
        <a:lstStyle/>
        <a:p>
          <a:endParaRPr lang="en-US"/>
        </a:p>
      </dgm:t>
    </dgm:pt>
    <dgm:pt modelId="{F0E27316-F917-4986-AB03-B0DC342EDDA6}">
      <dgm:prSet phldrT="[Text]" custT="1"/>
      <dgm:spPr/>
      <dgm:t>
        <a:bodyPr tIns="0" bIns="0"/>
        <a:lstStyle/>
        <a:p>
          <a:r>
            <a:rPr lang="en-US" sz="1400" dirty="0"/>
            <a:t>Brief interventions for primary care (CFTSI?)</a:t>
          </a:r>
          <a:endParaRPr lang="en-US" sz="1400" b="0" dirty="0"/>
        </a:p>
      </dgm:t>
    </dgm:pt>
    <dgm:pt modelId="{C549EE20-5820-4F52-8119-84556CEF8D39}" type="parTrans" cxnId="{B638EC8C-AF45-4F29-9C77-D3CED8295146}">
      <dgm:prSet/>
      <dgm:spPr/>
      <dgm:t>
        <a:bodyPr/>
        <a:lstStyle/>
        <a:p>
          <a:endParaRPr lang="en-US"/>
        </a:p>
      </dgm:t>
    </dgm:pt>
    <dgm:pt modelId="{5D0F784C-9C58-4AC2-B944-9441D411F22D}" type="sibTrans" cxnId="{B638EC8C-AF45-4F29-9C77-D3CED8295146}">
      <dgm:prSet/>
      <dgm:spPr/>
      <dgm:t>
        <a:bodyPr/>
        <a:lstStyle/>
        <a:p>
          <a:endParaRPr lang="en-US"/>
        </a:p>
      </dgm:t>
    </dgm:pt>
    <dgm:pt modelId="{6F87E365-6D78-4013-9B26-72701F9CC501}">
      <dgm:prSet custT="1"/>
      <dgm:spPr/>
      <dgm:t>
        <a:bodyPr tIns="0" bIns="0"/>
        <a:lstStyle/>
        <a:p>
          <a:r>
            <a:rPr lang="en-US" sz="1400" dirty="0"/>
            <a:t>Potential school-based interventions: </a:t>
          </a:r>
          <a:r>
            <a:rPr lang="en-US" sz="1400" dirty="0" err="1"/>
            <a:t>Sparcs</a:t>
          </a:r>
          <a:r>
            <a:rPr lang="en-US" sz="1400" dirty="0"/>
            <a:t>, CBITS</a:t>
          </a:r>
        </a:p>
      </dgm:t>
    </dgm:pt>
    <dgm:pt modelId="{9C6A07AC-AFD3-4C55-9E01-D725C80ABB5E}" type="parTrans" cxnId="{6A7C1003-F413-414D-962A-EE759567C9A1}">
      <dgm:prSet/>
      <dgm:spPr/>
      <dgm:t>
        <a:bodyPr/>
        <a:lstStyle/>
        <a:p>
          <a:endParaRPr lang="en-US"/>
        </a:p>
      </dgm:t>
    </dgm:pt>
    <dgm:pt modelId="{DD9001CF-908E-447C-AC52-BFF881C34A57}" type="sibTrans" cxnId="{6A7C1003-F413-414D-962A-EE759567C9A1}">
      <dgm:prSet/>
      <dgm:spPr/>
      <dgm:t>
        <a:bodyPr/>
        <a:lstStyle/>
        <a:p>
          <a:endParaRPr lang="en-US"/>
        </a:p>
      </dgm:t>
    </dgm:pt>
    <dgm:pt modelId="{00171907-9E9F-47AF-A0B9-9CC37E73E771}">
      <dgm:prSet custT="1"/>
      <dgm:spPr/>
      <dgm:t>
        <a:bodyPr tIns="0" bIns="0"/>
        <a:lstStyle/>
        <a:p>
          <a:r>
            <a:rPr lang="en-US" sz="1400" dirty="0"/>
            <a:t>TF-CBT – older kids  including the level 4 boy’s home</a:t>
          </a:r>
        </a:p>
      </dgm:t>
    </dgm:pt>
    <dgm:pt modelId="{5B76DB2E-E116-4094-BEE6-8A692405CAE5}" type="parTrans" cxnId="{4E991245-4086-465D-8E2A-065BE93B4E31}">
      <dgm:prSet/>
      <dgm:spPr/>
      <dgm:t>
        <a:bodyPr/>
        <a:lstStyle/>
        <a:p>
          <a:endParaRPr lang="en-US"/>
        </a:p>
      </dgm:t>
    </dgm:pt>
    <dgm:pt modelId="{1C070FEB-8FE0-42D2-9E73-C009F7751A4C}" type="sibTrans" cxnId="{4E991245-4086-465D-8E2A-065BE93B4E31}">
      <dgm:prSet/>
      <dgm:spPr/>
      <dgm:t>
        <a:bodyPr/>
        <a:lstStyle/>
        <a:p>
          <a:endParaRPr lang="en-US"/>
        </a:p>
      </dgm:t>
    </dgm:pt>
    <dgm:pt modelId="{9070686E-BCF3-47A3-A25F-3696D6B84A72}">
      <dgm:prSet custT="1"/>
      <dgm:spPr/>
      <dgm:t>
        <a:bodyPr tIns="0" bIns="0"/>
        <a:lstStyle/>
        <a:p>
          <a:r>
            <a:rPr lang="en-US" sz="1400" b="1" dirty="0"/>
            <a:t>Establish expansive Rural Referral Network</a:t>
          </a:r>
          <a:endParaRPr lang="en-US" sz="1400" dirty="0"/>
        </a:p>
      </dgm:t>
    </dgm:pt>
    <dgm:pt modelId="{F7BA3D30-F529-4727-BD2A-CE6B8523555E}" type="parTrans" cxnId="{11D34C9F-96EF-4FA1-B429-BB936632D737}">
      <dgm:prSet/>
      <dgm:spPr/>
      <dgm:t>
        <a:bodyPr/>
        <a:lstStyle/>
        <a:p>
          <a:endParaRPr lang="en-US"/>
        </a:p>
      </dgm:t>
    </dgm:pt>
    <dgm:pt modelId="{D6B50DD6-6D0D-4AFD-A26D-C2CAAA2EDD8F}" type="sibTrans" cxnId="{11D34C9F-96EF-4FA1-B429-BB936632D737}">
      <dgm:prSet/>
      <dgm:spPr/>
      <dgm:t>
        <a:bodyPr/>
        <a:lstStyle/>
        <a:p>
          <a:endParaRPr lang="en-US"/>
        </a:p>
      </dgm:t>
    </dgm:pt>
    <dgm:pt modelId="{5CA4C098-B574-4123-9B22-C150B154D62E}">
      <dgm:prSet custT="1"/>
      <dgm:spPr/>
      <dgm:t>
        <a:bodyPr tIns="0" bIns="0"/>
        <a:lstStyle/>
        <a:p>
          <a:r>
            <a:rPr lang="en-US" sz="1400" dirty="0"/>
            <a:t>(CARE, CPP, PCIT)- little kids</a:t>
          </a:r>
        </a:p>
      </dgm:t>
    </dgm:pt>
    <dgm:pt modelId="{90F088D1-694F-4442-A6D6-661F6322CCEF}" type="parTrans" cxnId="{15A54806-8EA9-4B64-BF00-7D1929B64471}">
      <dgm:prSet/>
      <dgm:spPr/>
      <dgm:t>
        <a:bodyPr/>
        <a:lstStyle/>
        <a:p>
          <a:endParaRPr lang="en-US"/>
        </a:p>
      </dgm:t>
    </dgm:pt>
    <dgm:pt modelId="{65B5A7FE-20AA-4A55-9AB0-2D01704C328F}" type="sibTrans" cxnId="{15A54806-8EA9-4B64-BF00-7D1929B64471}">
      <dgm:prSet/>
      <dgm:spPr/>
      <dgm:t>
        <a:bodyPr/>
        <a:lstStyle/>
        <a:p>
          <a:endParaRPr lang="en-US"/>
        </a:p>
      </dgm:t>
    </dgm:pt>
    <dgm:pt modelId="{6270DC3F-57CE-410E-9957-68C34397BEAB}">
      <dgm:prSet phldrT="[Text]" custT="1"/>
      <dgm:spPr/>
      <dgm:t>
        <a:bodyPr/>
        <a:lstStyle/>
        <a:p>
          <a:r>
            <a:rPr lang="en-US" sz="1400" b="1" dirty="0"/>
            <a:t>Collect Biological Samples and School Records for future research proposals</a:t>
          </a:r>
          <a:endParaRPr lang="en-US" sz="1400" dirty="0"/>
        </a:p>
      </dgm:t>
    </dgm:pt>
    <dgm:pt modelId="{45B8F05D-AC52-4680-A544-F10FE1815A60}" type="parTrans" cxnId="{0AEF66F2-82F6-4BB9-96D7-EC884CCCF7B7}">
      <dgm:prSet/>
      <dgm:spPr/>
      <dgm:t>
        <a:bodyPr/>
        <a:lstStyle/>
        <a:p>
          <a:endParaRPr lang="en-US"/>
        </a:p>
      </dgm:t>
    </dgm:pt>
    <dgm:pt modelId="{45FF121D-0B51-44BA-A507-E0C3F096C0F2}" type="sibTrans" cxnId="{0AEF66F2-82F6-4BB9-96D7-EC884CCCF7B7}">
      <dgm:prSet/>
      <dgm:spPr/>
      <dgm:t>
        <a:bodyPr/>
        <a:lstStyle/>
        <a:p>
          <a:endParaRPr lang="en-US"/>
        </a:p>
      </dgm:t>
    </dgm:pt>
    <dgm:pt modelId="{81A63829-CE29-468B-95C1-BC0FDDBC8106}" type="pres">
      <dgm:prSet presAssocID="{0514CA45-DC2E-4A82-A940-293B316BA959}" presName="cycleMatrixDiagram" presStyleCnt="0">
        <dgm:presLayoutVars>
          <dgm:chMax val="1"/>
          <dgm:dir/>
          <dgm:animLvl val="lvl"/>
          <dgm:resizeHandles val="exact"/>
        </dgm:presLayoutVars>
      </dgm:prSet>
      <dgm:spPr/>
    </dgm:pt>
    <dgm:pt modelId="{8064A3DF-8C23-43D4-A1BF-B5AFEF79DC78}" type="pres">
      <dgm:prSet presAssocID="{0514CA45-DC2E-4A82-A940-293B316BA959}" presName="children" presStyleCnt="0"/>
      <dgm:spPr/>
    </dgm:pt>
    <dgm:pt modelId="{B1EAF154-BD88-436F-AFFA-BDD2B2C94530}" type="pres">
      <dgm:prSet presAssocID="{0514CA45-DC2E-4A82-A940-293B316BA959}" presName="child1group" presStyleCnt="0"/>
      <dgm:spPr/>
    </dgm:pt>
    <dgm:pt modelId="{38BE63E0-F14D-4F9A-B9B9-22944E1E7B12}" type="pres">
      <dgm:prSet presAssocID="{0514CA45-DC2E-4A82-A940-293B316BA959}" presName="child1" presStyleLbl="bgAcc1" presStyleIdx="0" presStyleCnt="4" custScaleX="175766" custScaleY="132582" custLinFactNeighborX="-50318" custLinFactNeighborY="44458"/>
      <dgm:spPr/>
    </dgm:pt>
    <dgm:pt modelId="{F85BC714-EF69-4404-B70C-329FFDE8D3ED}" type="pres">
      <dgm:prSet presAssocID="{0514CA45-DC2E-4A82-A940-293B316BA959}" presName="child1Text" presStyleLbl="bgAcc1" presStyleIdx="0" presStyleCnt="4">
        <dgm:presLayoutVars>
          <dgm:bulletEnabled val="1"/>
        </dgm:presLayoutVars>
      </dgm:prSet>
      <dgm:spPr/>
    </dgm:pt>
    <dgm:pt modelId="{E9BBF3B0-ECC1-4B96-A093-17A260FDA660}" type="pres">
      <dgm:prSet presAssocID="{0514CA45-DC2E-4A82-A940-293B316BA959}" presName="child2group" presStyleCnt="0"/>
      <dgm:spPr/>
    </dgm:pt>
    <dgm:pt modelId="{38C3D29D-3A16-4B8D-8F03-9BD30B7D03D7}" type="pres">
      <dgm:prSet presAssocID="{0514CA45-DC2E-4A82-A940-293B316BA959}" presName="child2" presStyleLbl="bgAcc1" presStyleIdx="1" presStyleCnt="4" custScaleX="170168" custScaleY="129488" custLinFactNeighborX="51730" custLinFactNeighborY="44525"/>
      <dgm:spPr/>
    </dgm:pt>
    <dgm:pt modelId="{CE2CAF19-EA90-4D4D-9AD6-DF59E9A3CEBF}" type="pres">
      <dgm:prSet presAssocID="{0514CA45-DC2E-4A82-A940-293B316BA959}" presName="child2Text" presStyleLbl="bgAcc1" presStyleIdx="1" presStyleCnt="4">
        <dgm:presLayoutVars>
          <dgm:bulletEnabled val="1"/>
        </dgm:presLayoutVars>
      </dgm:prSet>
      <dgm:spPr/>
    </dgm:pt>
    <dgm:pt modelId="{B875CB58-4EB9-4290-B9FE-CB2A216B0B89}" type="pres">
      <dgm:prSet presAssocID="{0514CA45-DC2E-4A82-A940-293B316BA959}" presName="child3group" presStyleCnt="0"/>
      <dgm:spPr/>
    </dgm:pt>
    <dgm:pt modelId="{F0028D93-1034-407F-9A4D-ED489DAA2E87}" type="pres">
      <dgm:prSet presAssocID="{0514CA45-DC2E-4A82-A940-293B316BA959}" presName="child3" presStyleLbl="bgAcc1" presStyleIdx="2" presStyleCnt="4" custScaleX="182256" custScaleY="163394" custLinFactNeighborX="49068" custLinFactNeighborY="-12224"/>
      <dgm:spPr/>
    </dgm:pt>
    <dgm:pt modelId="{94DBBFC0-5DF9-4F07-8A6D-1552BA843E39}" type="pres">
      <dgm:prSet presAssocID="{0514CA45-DC2E-4A82-A940-293B316BA959}" presName="child3Text" presStyleLbl="bgAcc1" presStyleIdx="2" presStyleCnt="4">
        <dgm:presLayoutVars>
          <dgm:bulletEnabled val="1"/>
        </dgm:presLayoutVars>
      </dgm:prSet>
      <dgm:spPr/>
    </dgm:pt>
    <dgm:pt modelId="{5F7F78A1-EE53-41B5-B0AF-D8FEE6AD6D59}" type="pres">
      <dgm:prSet presAssocID="{0514CA45-DC2E-4A82-A940-293B316BA959}" presName="child4group" presStyleCnt="0"/>
      <dgm:spPr/>
    </dgm:pt>
    <dgm:pt modelId="{691AE3FE-2E7A-4202-B7AF-AFA9BBE96F05}" type="pres">
      <dgm:prSet presAssocID="{0514CA45-DC2E-4A82-A940-293B316BA959}" presName="child4" presStyleLbl="bgAcc1" presStyleIdx="3" presStyleCnt="4" custScaleX="198245" custScaleY="160013" custLinFactNeighborX="-36983" custLinFactNeighborY="-13931"/>
      <dgm:spPr/>
    </dgm:pt>
    <dgm:pt modelId="{F53CD02D-7EA4-44F2-9CE1-CD1B3A13A00A}" type="pres">
      <dgm:prSet presAssocID="{0514CA45-DC2E-4A82-A940-293B316BA959}" presName="child4Text" presStyleLbl="bgAcc1" presStyleIdx="3" presStyleCnt="4">
        <dgm:presLayoutVars>
          <dgm:bulletEnabled val="1"/>
        </dgm:presLayoutVars>
      </dgm:prSet>
      <dgm:spPr/>
    </dgm:pt>
    <dgm:pt modelId="{F78D3261-DBE7-4439-9FA5-BB4BB97F5FD1}" type="pres">
      <dgm:prSet presAssocID="{0514CA45-DC2E-4A82-A940-293B316BA959}" presName="childPlaceholder" presStyleCnt="0"/>
      <dgm:spPr/>
    </dgm:pt>
    <dgm:pt modelId="{9EEA558C-1CC6-4C63-98A6-758FB192EC27}" type="pres">
      <dgm:prSet presAssocID="{0514CA45-DC2E-4A82-A940-293B316BA959}" presName="circle" presStyleCnt="0"/>
      <dgm:spPr/>
    </dgm:pt>
    <dgm:pt modelId="{6020499D-EB10-4700-9C38-EEF65A1004A0}" type="pres">
      <dgm:prSet presAssocID="{0514CA45-DC2E-4A82-A940-293B316BA959}" presName="quadrant1" presStyleLbl="node1" presStyleIdx="0" presStyleCnt="4">
        <dgm:presLayoutVars>
          <dgm:chMax val="1"/>
          <dgm:bulletEnabled val="1"/>
        </dgm:presLayoutVars>
      </dgm:prSet>
      <dgm:spPr/>
    </dgm:pt>
    <dgm:pt modelId="{5484BAA1-B0B8-4ED0-B858-59C8FF6E5A91}" type="pres">
      <dgm:prSet presAssocID="{0514CA45-DC2E-4A82-A940-293B316BA959}" presName="quadrant2" presStyleLbl="node1" presStyleIdx="1" presStyleCnt="4">
        <dgm:presLayoutVars>
          <dgm:chMax val="1"/>
          <dgm:bulletEnabled val="1"/>
        </dgm:presLayoutVars>
      </dgm:prSet>
      <dgm:spPr/>
    </dgm:pt>
    <dgm:pt modelId="{7AAFCF89-50B6-4EFC-9106-53C534C77FFA}" type="pres">
      <dgm:prSet presAssocID="{0514CA45-DC2E-4A82-A940-293B316BA959}" presName="quadrant3" presStyleLbl="node1" presStyleIdx="2" presStyleCnt="4">
        <dgm:presLayoutVars>
          <dgm:chMax val="1"/>
          <dgm:bulletEnabled val="1"/>
        </dgm:presLayoutVars>
      </dgm:prSet>
      <dgm:spPr/>
    </dgm:pt>
    <dgm:pt modelId="{798A0DF1-2CC4-4017-B132-BCEAAC0BD6B0}" type="pres">
      <dgm:prSet presAssocID="{0514CA45-DC2E-4A82-A940-293B316BA959}" presName="quadrant4" presStyleLbl="node1" presStyleIdx="3" presStyleCnt="4">
        <dgm:presLayoutVars>
          <dgm:chMax val="1"/>
          <dgm:bulletEnabled val="1"/>
        </dgm:presLayoutVars>
      </dgm:prSet>
      <dgm:spPr/>
    </dgm:pt>
    <dgm:pt modelId="{DCB6C4C1-8C5B-4118-85BE-CC24F655BB1D}" type="pres">
      <dgm:prSet presAssocID="{0514CA45-DC2E-4A82-A940-293B316BA959}" presName="quadrantPlaceholder" presStyleCnt="0"/>
      <dgm:spPr/>
    </dgm:pt>
    <dgm:pt modelId="{A41943DE-8882-4984-AA19-D99B255DEE68}" type="pres">
      <dgm:prSet presAssocID="{0514CA45-DC2E-4A82-A940-293B316BA959}" presName="center1" presStyleLbl="fgShp" presStyleIdx="0" presStyleCnt="2"/>
      <dgm:spPr/>
    </dgm:pt>
    <dgm:pt modelId="{3CADC900-37E7-4D9C-9D5C-D646FE292889}" type="pres">
      <dgm:prSet presAssocID="{0514CA45-DC2E-4A82-A940-293B316BA959}" presName="center2" presStyleLbl="fgShp" presStyleIdx="1" presStyleCnt="2"/>
      <dgm:spPr/>
    </dgm:pt>
  </dgm:ptLst>
  <dgm:cxnLst>
    <dgm:cxn modelId="{6A7C1003-F413-414D-962A-EE759567C9A1}" srcId="{AA00080A-7F67-4AF7-B87B-E961EA63EF06}" destId="{6F87E365-6D78-4013-9B26-72701F9CC501}" srcOrd="1" destOrd="0" parTransId="{9C6A07AC-AFD3-4C55-9E01-D725C80ABB5E}" sibTransId="{DD9001CF-908E-447C-AC52-BFF881C34A57}"/>
    <dgm:cxn modelId="{61122D04-7717-40F5-93A9-1C455B9D7067}" type="presOf" srcId="{F24D59CD-30A5-4347-8DC7-13A494C62B98}" destId="{F0028D93-1034-407F-9A4D-ED489DAA2E87}" srcOrd="0" destOrd="1" presId="urn:microsoft.com/office/officeart/2005/8/layout/cycle4"/>
    <dgm:cxn modelId="{15A54806-8EA9-4B64-BF00-7D1929B64471}" srcId="{AA00080A-7F67-4AF7-B87B-E961EA63EF06}" destId="{5CA4C098-B574-4123-9B22-C150B154D62E}" srcOrd="3" destOrd="0" parTransId="{90F088D1-694F-4442-A6D6-661F6322CCEF}" sibTransId="{65B5A7FE-20AA-4A55-9AB0-2D01704C328F}"/>
    <dgm:cxn modelId="{404A310D-3168-4400-BA51-9C2DDAEEE6E6}" type="presOf" srcId="{4662A6D5-340A-48D5-800D-015E4889C68A}" destId="{38C3D29D-3A16-4B8D-8F03-9BD30B7D03D7}" srcOrd="0" destOrd="5" presId="urn:microsoft.com/office/officeart/2005/8/layout/cycle4"/>
    <dgm:cxn modelId="{8E1CE210-B6AD-4141-8A85-F7663411B728}" type="presOf" srcId="{303E72B0-A181-4C6A-A6C3-9EDDD9E6A62E}" destId="{F0028D93-1034-407F-9A4D-ED489DAA2E87}" srcOrd="0" destOrd="0" presId="urn:microsoft.com/office/officeart/2005/8/layout/cycle4"/>
    <dgm:cxn modelId="{6E9C2B15-FB71-4374-8673-7B867074DAAF}" srcId="{36F1B4DA-0B17-4DEB-A38B-49602F2227F4}" destId="{1CD673F6-178C-422B-952C-4A74104799A6}" srcOrd="1" destOrd="0" parTransId="{4773CC22-7FDC-4359-89C8-771BA6BF9882}" sibTransId="{B7C26C5A-2FFE-43CB-8F7F-F1FF88DD4D6F}"/>
    <dgm:cxn modelId="{5E02BC16-B5AD-40F9-873F-76539445B714}" type="presOf" srcId="{F0E27316-F917-4986-AB03-B0DC342EDDA6}" destId="{691AE3FE-2E7A-4202-B7AF-AFA9BBE96F05}" srcOrd="0" destOrd="1" presId="urn:microsoft.com/office/officeart/2005/8/layout/cycle4"/>
    <dgm:cxn modelId="{F0E9A019-59A6-4A35-AFF0-8590CCD90691}" type="presOf" srcId="{15CB2F76-A615-4897-8B59-CEA25298178A}" destId="{38C3D29D-3A16-4B8D-8F03-9BD30B7D03D7}" srcOrd="0" destOrd="4" presId="urn:microsoft.com/office/officeart/2005/8/layout/cycle4"/>
    <dgm:cxn modelId="{1D1AAE1C-1028-4D4D-B045-ACA8E6C402C6}" srcId="{B776D068-499B-44FC-8A23-E2E0D3D3817F}" destId="{F24D59CD-30A5-4347-8DC7-13A494C62B98}" srcOrd="1" destOrd="0" parTransId="{8269A543-24F3-4E81-B5F2-9FED12BD0466}" sibTransId="{89C3AF7F-4181-4010-B8F8-1C2ADFB3E36D}"/>
    <dgm:cxn modelId="{E7299623-B6C3-4704-B635-4F643D0F2987}" type="presOf" srcId="{1CD673F6-178C-422B-952C-4A74104799A6}" destId="{F85BC714-EF69-4404-B70C-329FFDE8D3ED}" srcOrd="1" destOrd="2" presId="urn:microsoft.com/office/officeart/2005/8/layout/cycle4"/>
    <dgm:cxn modelId="{19A4E524-C4E1-4413-9377-EE62656FDE60}" type="presOf" srcId="{1CD673F6-178C-422B-952C-4A74104799A6}" destId="{38BE63E0-F14D-4F9A-B9B9-22944E1E7B12}" srcOrd="0" destOrd="2" presId="urn:microsoft.com/office/officeart/2005/8/layout/cycle4"/>
    <dgm:cxn modelId="{A4F0C126-5E06-4C35-9110-532391743A31}" type="presOf" srcId="{77A0AD90-4C0B-47CD-86CF-42163DAB3A2B}" destId="{CE2CAF19-EA90-4D4D-9AD6-DF59E9A3CEBF}" srcOrd="1" destOrd="2" presId="urn:microsoft.com/office/officeart/2005/8/layout/cycle4"/>
    <dgm:cxn modelId="{391C5F27-C3FD-4D81-8688-F4CC9661137A}" type="presOf" srcId="{5266FEC7-495C-4536-A4D4-F34EC7FA2B08}" destId="{38BE63E0-F14D-4F9A-B9B9-22944E1E7B12}" srcOrd="0" destOrd="4" presId="urn:microsoft.com/office/officeart/2005/8/layout/cycle4"/>
    <dgm:cxn modelId="{CAB63E28-7553-4858-B82C-585E23F3DD56}" srcId="{B776D068-499B-44FC-8A23-E2E0D3D3817F}" destId="{628A9EE4-9AF1-493B-AA8C-4E4CF2879082}" srcOrd="2" destOrd="0" parTransId="{80506BBE-CF42-4BB7-B255-425CE25DD2EA}" sibTransId="{BD68D393-5D3B-4513-98A2-58EF0467EC3C}"/>
    <dgm:cxn modelId="{4120392A-07C2-440A-8D6C-525C6937A74F}" type="presOf" srcId="{303E72B0-A181-4C6A-A6C3-9EDDD9E6A62E}" destId="{94DBBFC0-5DF9-4F07-8A6D-1552BA843E39}" srcOrd="1" destOrd="0" presId="urn:microsoft.com/office/officeart/2005/8/layout/cycle4"/>
    <dgm:cxn modelId="{BA32322B-7BEE-43D9-9707-657276BCC51F}" srcId="{0514CA45-DC2E-4A82-A940-293B316BA959}" destId="{BBF0A7D5-63B0-4420-B4E2-89FE2B3FB4F2}" srcOrd="1" destOrd="0" parTransId="{E1B70DCF-BC08-4738-B7DD-635EF99E90BD}" sibTransId="{88D29EDB-950D-4C39-AE1B-079A75F9B090}"/>
    <dgm:cxn modelId="{EF2AC830-4BCF-493D-A3C0-906623BF5CE4}" type="presOf" srcId="{A913A670-A8CB-4954-8DBA-5BEAE88A615B}" destId="{38C3D29D-3A16-4B8D-8F03-9BD30B7D03D7}" srcOrd="0" destOrd="1" presId="urn:microsoft.com/office/officeart/2005/8/layout/cycle4"/>
    <dgm:cxn modelId="{B5AE4634-38EA-4C17-8B18-58B6F641F277}" type="presOf" srcId="{6D2E8A12-3A47-4FEF-A155-F79E619969A5}" destId="{F85BC714-EF69-4404-B70C-329FFDE8D3ED}" srcOrd="1" destOrd="0" presId="urn:microsoft.com/office/officeart/2005/8/layout/cycle4"/>
    <dgm:cxn modelId="{833BAA38-DA9E-44CD-99FA-4AE9E592C987}" type="presOf" srcId="{FEFE1AE0-B790-4F13-9F69-56CAE308C109}" destId="{F85BC714-EF69-4404-B70C-329FFDE8D3ED}" srcOrd="1" destOrd="3" presId="urn:microsoft.com/office/officeart/2005/8/layout/cycle4"/>
    <dgm:cxn modelId="{3D45A63B-E89A-42EE-ACB4-87A354A06F79}" type="presOf" srcId="{5266FEC7-495C-4536-A4D4-F34EC7FA2B08}" destId="{F85BC714-EF69-4404-B70C-329FFDE8D3ED}" srcOrd="1" destOrd="4" presId="urn:microsoft.com/office/officeart/2005/8/layout/cycle4"/>
    <dgm:cxn modelId="{E0133E3C-E3CA-4AC8-A36D-1EFAF2F87694}" type="presOf" srcId="{6F87E365-6D78-4013-9B26-72701F9CC501}" destId="{691AE3FE-2E7A-4202-B7AF-AFA9BBE96F05}" srcOrd="0" destOrd="2" presId="urn:microsoft.com/office/officeart/2005/8/layout/cycle4"/>
    <dgm:cxn modelId="{8B842F40-3805-4CCB-8CB6-12D36D5AC5AD}" type="presOf" srcId="{628A9EE4-9AF1-493B-AA8C-4E4CF2879082}" destId="{F0028D93-1034-407F-9A4D-ED489DAA2E87}" srcOrd="0" destOrd="2" presId="urn:microsoft.com/office/officeart/2005/8/layout/cycle4"/>
    <dgm:cxn modelId="{59307362-87F4-4D76-B4D8-B91F7ED19E3E}" type="presOf" srcId="{86AEDCB2-FC1C-41E6-B6FB-E74F8B298859}" destId="{798A0DF1-2CC4-4017-B132-BCEAAC0BD6B0}" srcOrd="0" destOrd="0" presId="urn:microsoft.com/office/officeart/2005/8/layout/cycle4"/>
    <dgm:cxn modelId="{79F05342-CBE6-4251-A2A4-AD909E84F0E6}" srcId="{B776D068-499B-44FC-8A23-E2E0D3D3817F}" destId="{77609393-733E-43BB-921F-4C055DF1A08E}" srcOrd="3" destOrd="0" parTransId="{1AE64206-5877-404E-8FF5-8978ECC43379}" sibTransId="{5DB03A10-D5C9-4398-A53E-EC67C661C487}"/>
    <dgm:cxn modelId="{844EC442-2F95-487F-9F46-6FBFE6B6D9BA}" srcId="{A913A670-A8CB-4954-8DBA-5BEAE88A615B}" destId="{5EE6E11D-6977-4C5E-9CAB-87FD2E3E908A}" srcOrd="1" destOrd="0" parTransId="{46EFA8F7-16C0-42A4-AD35-4D13759151D3}" sibTransId="{A12CFAAC-6B9B-4675-BE5D-B2549DF28EF0}"/>
    <dgm:cxn modelId="{2E51CC43-FDB1-48BA-8920-B96A798E914F}" type="presOf" srcId="{628A9EE4-9AF1-493B-AA8C-4E4CF2879082}" destId="{94DBBFC0-5DF9-4F07-8A6D-1552BA843E39}" srcOrd="1" destOrd="2" presId="urn:microsoft.com/office/officeart/2005/8/layout/cycle4"/>
    <dgm:cxn modelId="{4E991245-4086-465D-8E2A-065BE93B4E31}" srcId="{AA00080A-7F67-4AF7-B87B-E961EA63EF06}" destId="{00171907-9E9F-47AF-A0B9-9CC37E73E771}" srcOrd="2" destOrd="0" parTransId="{5B76DB2E-E116-4094-BEE6-8A692405CAE5}" sibTransId="{1C070FEB-8FE0-42D2-9E73-C009F7751A4C}"/>
    <dgm:cxn modelId="{ECBA5A47-02C5-4F64-A31E-CF225ACB0934}" type="presOf" srcId="{77A0AD90-4C0B-47CD-86CF-42163DAB3A2B}" destId="{38C3D29D-3A16-4B8D-8F03-9BD30B7D03D7}" srcOrd="0" destOrd="2" presId="urn:microsoft.com/office/officeart/2005/8/layout/cycle4"/>
    <dgm:cxn modelId="{2A1EAD6A-CE8F-4D9E-A3C5-F145FA9EDFAE}" type="presOf" srcId="{FEFE1AE0-B790-4F13-9F69-56CAE308C109}" destId="{38BE63E0-F14D-4F9A-B9B9-22944E1E7B12}" srcOrd="0" destOrd="3" presId="urn:microsoft.com/office/officeart/2005/8/layout/cycle4"/>
    <dgm:cxn modelId="{E12FB66C-2B00-4DBC-A0D9-DBD25EA84694}" srcId="{0514CA45-DC2E-4A82-A940-293B316BA959}" destId="{86AEDCB2-FC1C-41E6-B6FB-E74F8B298859}" srcOrd="3" destOrd="0" parTransId="{0E90341B-D303-4C6D-BA5D-87C5C2365740}" sibTransId="{2852353F-ABA8-4476-A764-F3F49ECA0B8F}"/>
    <dgm:cxn modelId="{42493E6E-098F-4F9B-BCDA-A2842051A01A}" type="presOf" srcId="{AA00080A-7F67-4AF7-B87B-E961EA63EF06}" destId="{F53CD02D-7EA4-44F2-9CE1-CD1B3A13A00A}" srcOrd="1" destOrd="0" presId="urn:microsoft.com/office/officeart/2005/8/layout/cycle4"/>
    <dgm:cxn modelId="{B6633571-9240-4D58-BE3B-E822C6BEED5E}" type="presOf" srcId="{4662A6D5-340A-48D5-800D-015E4889C68A}" destId="{CE2CAF19-EA90-4D4D-9AD6-DF59E9A3CEBF}" srcOrd="1" destOrd="5" presId="urn:microsoft.com/office/officeart/2005/8/layout/cycle4"/>
    <dgm:cxn modelId="{97A66051-34FC-49D6-A6E5-557335393671}" type="presOf" srcId="{00171907-9E9F-47AF-A0B9-9CC37E73E771}" destId="{691AE3FE-2E7A-4202-B7AF-AFA9BBE96F05}" srcOrd="0" destOrd="3" presId="urn:microsoft.com/office/officeart/2005/8/layout/cycle4"/>
    <dgm:cxn modelId="{2C7B9B51-CE25-4FCB-AA7E-E147A4DA01D6}" srcId="{BBF0A7D5-63B0-4420-B4E2-89FE2B3FB4F2}" destId="{F83D2B58-8B06-4C36-A17F-65BDB73A12F8}" srcOrd="0" destOrd="0" parTransId="{B472033D-A86E-4601-88D3-8A19A6F41285}" sibTransId="{A7E9A127-1E0B-4889-A092-C62B535F0090}"/>
    <dgm:cxn modelId="{8FF9CF51-8AC4-40DE-8853-0092BE23484B}" type="presOf" srcId="{6270DC3F-57CE-410E-9957-68C34397BEAB}" destId="{38BE63E0-F14D-4F9A-B9B9-22944E1E7B12}" srcOrd="0" destOrd="5" presId="urn:microsoft.com/office/officeart/2005/8/layout/cycle4"/>
    <dgm:cxn modelId="{B2773954-EDBD-43EB-BE64-169A5A5DFEAC}" type="presOf" srcId="{3802270C-1146-4434-8B2E-E87451EB310B}" destId="{94DBBFC0-5DF9-4F07-8A6D-1552BA843E39}" srcOrd="1" destOrd="4" presId="urn:microsoft.com/office/officeart/2005/8/layout/cycle4"/>
    <dgm:cxn modelId="{FFCA8975-B26D-42EB-9991-246B35FBA28C}" srcId="{B776D068-499B-44FC-8A23-E2E0D3D3817F}" destId="{3802270C-1146-4434-8B2E-E87451EB310B}" srcOrd="4" destOrd="0" parTransId="{1651455D-9EFF-4140-8450-D36BBE4F4415}" sibTransId="{83565859-A179-4132-874C-0E66DF27A7B5}"/>
    <dgm:cxn modelId="{AB65BC76-74B0-437D-AA74-094599E012AD}" type="presOf" srcId="{BBF0A7D5-63B0-4420-B4E2-89FE2B3FB4F2}" destId="{5484BAA1-B0B8-4ED0-B858-59C8FF6E5A91}" srcOrd="0" destOrd="0" presId="urn:microsoft.com/office/officeart/2005/8/layout/cycle4"/>
    <dgm:cxn modelId="{98657778-05E5-4DDB-A74E-A769247C5C91}" srcId="{BBF0A7D5-63B0-4420-B4E2-89FE2B3FB4F2}" destId="{A913A670-A8CB-4954-8DBA-5BEAE88A615B}" srcOrd="1" destOrd="0" parTransId="{2428B748-DA9B-446E-9258-7D976300D442}" sibTransId="{64C9868F-20CD-4473-8112-A320F80A711F}"/>
    <dgm:cxn modelId="{55E67079-31FA-4122-A46B-2BE33983DCD0}" srcId="{A913A670-A8CB-4954-8DBA-5BEAE88A615B}" destId="{4662A6D5-340A-48D5-800D-015E4889C68A}" srcOrd="3" destOrd="0" parTransId="{CCEB45EF-D991-4D16-8AB1-C27401E7C904}" sibTransId="{316EBA61-96CC-4762-AA3B-FBBF00A35B06}"/>
    <dgm:cxn modelId="{C8499A80-B827-486E-A3D7-DA879257354F}" type="presOf" srcId="{F83D2B58-8B06-4C36-A17F-65BDB73A12F8}" destId="{38C3D29D-3A16-4B8D-8F03-9BD30B7D03D7}" srcOrd="0" destOrd="0" presId="urn:microsoft.com/office/officeart/2005/8/layout/cycle4"/>
    <dgm:cxn modelId="{811B2682-3F92-4202-ADFA-BB1939F195EA}" srcId="{0514CA45-DC2E-4A82-A940-293B316BA959}" destId="{B776D068-499B-44FC-8A23-E2E0D3D3817F}" srcOrd="2" destOrd="0" parTransId="{DF332CAD-625A-49F2-860F-E1D4CA18ABAA}" sibTransId="{11B9AA2A-54F7-456E-AD3A-50939F4690B6}"/>
    <dgm:cxn modelId="{72A17387-6AC1-4259-A7AF-7DBF8C744BCD}" srcId="{86AEDCB2-FC1C-41E6-B6FB-E74F8B298859}" destId="{AA00080A-7F67-4AF7-B87B-E961EA63EF06}" srcOrd="0" destOrd="0" parTransId="{28E60E06-0C30-465D-A7AA-D0320151E3D2}" sibTransId="{4BD4EAD7-AEEA-4260-8B24-36A432772974}"/>
    <dgm:cxn modelId="{DF675488-650E-4B1D-9E33-8778F71C5A9B}" srcId="{6D2E8A12-3A47-4FEF-A155-F79E619969A5}" destId="{85F9CEAC-6230-4F61-A058-1276DE423AE1}" srcOrd="0" destOrd="0" parTransId="{0510D6BF-EFE8-4F22-8A9C-4472D233C988}" sibTransId="{161889F9-AABF-472F-99BC-5C211118F0E0}"/>
    <dgm:cxn modelId="{547F2D89-FC34-425D-8134-D9F89DA36AFB}" type="presOf" srcId="{5CA4C098-B574-4123-9B22-C150B154D62E}" destId="{F53CD02D-7EA4-44F2-9CE1-CD1B3A13A00A}" srcOrd="1" destOrd="4" presId="urn:microsoft.com/office/officeart/2005/8/layout/cycle4"/>
    <dgm:cxn modelId="{F374C68B-E0A3-481D-9166-2B1175D07332}" srcId="{1CD673F6-178C-422B-952C-4A74104799A6}" destId="{5266FEC7-495C-4536-A4D4-F34EC7FA2B08}" srcOrd="1" destOrd="0" parTransId="{E7A2CBCE-D60A-45E7-B0BB-5ABF7E3789DF}" sibTransId="{57B027F7-DA31-4BE8-8F81-5CC22A5F9883}"/>
    <dgm:cxn modelId="{8A5F738C-C529-40CB-B636-57BF5029A4D2}" type="presOf" srcId="{A913A670-A8CB-4954-8DBA-5BEAE88A615B}" destId="{CE2CAF19-EA90-4D4D-9AD6-DF59E9A3CEBF}" srcOrd="1" destOrd="1" presId="urn:microsoft.com/office/officeart/2005/8/layout/cycle4"/>
    <dgm:cxn modelId="{B638EC8C-AF45-4F29-9C77-D3CED8295146}" srcId="{AA00080A-7F67-4AF7-B87B-E961EA63EF06}" destId="{F0E27316-F917-4986-AB03-B0DC342EDDA6}" srcOrd="0" destOrd="0" parTransId="{C549EE20-5820-4F52-8119-84556CEF8D39}" sibTransId="{5D0F784C-9C58-4AC2-B944-9441D411F22D}"/>
    <dgm:cxn modelId="{A66E4790-818F-4209-9C1C-6B3FB2BFBAFF}" srcId="{36F1B4DA-0B17-4DEB-A38B-49602F2227F4}" destId="{6D2E8A12-3A47-4FEF-A155-F79E619969A5}" srcOrd="0" destOrd="0" parTransId="{382E2757-AC85-45FC-BC94-344ACA2890A2}" sibTransId="{67335F52-700F-4044-AED9-A40BA2FEC25C}"/>
    <dgm:cxn modelId="{22EB1A92-BC52-4495-8D7E-0FD6826A6458}" srcId="{B776D068-499B-44FC-8A23-E2E0D3D3817F}" destId="{303E72B0-A181-4C6A-A6C3-9EDDD9E6A62E}" srcOrd="0" destOrd="0" parTransId="{385E8E11-811D-49BD-8A89-72F0CC115BCE}" sibTransId="{D8022B19-1264-49B6-A8E0-5835A1B53E6B}"/>
    <dgm:cxn modelId="{683FBB92-2690-40D2-BF4B-92F2183AC8B5}" type="presOf" srcId="{AA00080A-7F67-4AF7-B87B-E961EA63EF06}" destId="{691AE3FE-2E7A-4202-B7AF-AFA9BBE96F05}" srcOrd="0" destOrd="0" presId="urn:microsoft.com/office/officeart/2005/8/layout/cycle4"/>
    <dgm:cxn modelId="{FD944496-F984-4642-BF30-8DC6A5CF2ECE}" type="presOf" srcId="{6270DC3F-57CE-410E-9957-68C34397BEAB}" destId="{F85BC714-EF69-4404-B70C-329FFDE8D3ED}" srcOrd="1" destOrd="5" presId="urn:microsoft.com/office/officeart/2005/8/layout/cycle4"/>
    <dgm:cxn modelId="{11D34C9F-96EF-4FA1-B429-BB936632D737}" srcId="{86AEDCB2-FC1C-41E6-B6FB-E74F8B298859}" destId="{9070686E-BCF3-47A3-A25F-3696D6B84A72}" srcOrd="1" destOrd="0" parTransId="{F7BA3D30-F529-4727-BD2A-CE6B8523555E}" sibTransId="{D6B50DD6-6D0D-4AFD-A26D-C2CAAA2EDD8F}"/>
    <dgm:cxn modelId="{91C544A0-D8E0-455A-8A6D-5ED7A8DB646D}" type="presOf" srcId="{00171907-9E9F-47AF-A0B9-9CC37E73E771}" destId="{F53CD02D-7EA4-44F2-9CE1-CD1B3A13A00A}" srcOrd="1" destOrd="3" presId="urn:microsoft.com/office/officeart/2005/8/layout/cycle4"/>
    <dgm:cxn modelId="{F42E1FA7-EBE5-484C-B708-10630F03D6DC}" type="presOf" srcId="{5EE6E11D-6977-4C5E-9CAB-87FD2E3E908A}" destId="{CE2CAF19-EA90-4D4D-9AD6-DF59E9A3CEBF}" srcOrd="1" destOrd="3" presId="urn:microsoft.com/office/officeart/2005/8/layout/cycle4"/>
    <dgm:cxn modelId="{0057BCA7-422F-42D0-B891-08F20E0279CA}" type="presOf" srcId="{F83D2B58-8B06-4C36-A17F-65BDB73A12F8}" destId="{CE2CAF19-EA90-4D4D-9AD6-DF59E9A3CEBF}" srcOrd="1" destOrd="0" presId="urn:microsoft.com/office/officeart/2005/8/layout/cycle4"/>
    <dgm:cxn modelId="{A95DECA8-EC4F-4B4A-BD8C-29D09EC0AFA2}" type="presOf" srcId="{85F9CEAC-6230-4F61-A058-1276DE423AE1}" destId="{38BE63E0-F14D-4F9A-B9B9-22944E1E7B12}" srcOrd="0" destOrd="1" presId="urn:microsoft.com/office/officeart/2005/8/layout/cycle4"/>
    <dgm:cxn modelId="{53DE73B1-85F4-4A5F-8B49-B934F3BA37C6}" type="presOf" srcId="{6F87E365-6D78-4013-9B26-72701F9CC501}" destId="{F53CD02D-7EA4-44F2-9CE1-CD1B3A13A00A}" srcOrd="1" destOrd="2" presId="urn:microsoft.com/office/officeart/2005/8/layout/cycle4"/>
    <dgm:cxn modelId="{A22501B5-64C9-4564-8DB4-016BBA847938}" srcId="{0514CA45-DC2E-4A82-A940-293B316BA959}" destId="{36F1B4DA-0B17-4DEB-A38B-49602F2227F4}" srcOrd="0" destOrd="0" parTransId="{1A3E3DB9-2E24-4177-8299-03E7B2D9B3F6}" sibTransId="{742F863D-03C3-491B-BB00-0B1607422BD5}"/>
    <dgm:cxn modelId="{81E1A5B6-B1AD-4368-BF46-B0DEBCFD3CCD}" type="presOf" srcId="{5CA4C098-B574-4123-9B22-C150B154D62E}" destId="{691AE3FE-2E7A-4202-B7AF-AFA9BBE96F05}" srcOrd="0" destOrd="4" presId="urn:microsoft.com/office/officeart/2005/8/layout/cycle4"/>
    <dgm:cxn modelId="{6DD988BB-1986-4214-B67B-A44D1CDF889F}" type="presOf" srcId="{F24D59CD-30A5-4347-8DC7-13A494C62B98}" destId="{94DBBFC0-5DF9-4F07-8A6D-1552BA843E39}" srcOrd="1" destOrd="1" presId="urn:microsoft.com/office/officeart/2005/8/layout/cycle4"/>
    <dgm:cxn modelId="{9A3972BD-C93F-42A7-8E7E-A6EFC5C99D8B}" srcId="{A913A670-A8CB-4954-8DBA-5BEAE88A615B}" destId="{15CB2F76-A615-4897-8B59-CEA25298178A}" srcOrd="2" destOrd="0" parTransId="{613D4AB8-1C56-40F3-AE65-5A2A0A844249}" sibTransId="{ACD5881D-15C0-40E9-B622-99405B60E841}"/>
    <dgm:cxn modelId="{7514D8CB-73DA-408D-B819-11D7AEF7D72B}" type="presOf" srcId="{77609393-733E-43BB-921F-4C055DF1A08E}" destId="{94DBBFC0-5DF9-4F07-8A6D-1552BA843E39}" srcOrd="1" destOrd="3" presId="urn:microsoft.com/office/officeart/2005/8/layout/cycle4"/>
    <dgm:cxn modelId="{1D75AAD1-2174-4A44-B14F-57D9C049F9AC}" type="presOf" srcId="{B776D068-499B-44FC-8A23-E2E0D3D3817F}" destId="{7AAFCF89-50B6-4EFC-9106-53C534C77FFA}" srcOrd="0" destOrd="0" presId="urn:microsoft.com/office/officeart/2005/8/layout/cycle4"/>
    <dgm:cxn modelId="{9050EBD1-3BF0-4779-8361-B8A92896FB54}" type="presOf" srcId="{5EE6E11D-6977-4C5E-9CAB-87FD2E3E908A}" destId="{38C3D29D-3A16-4B8D-8F03-9BD30B7D03D7}" srcOrd="0" destOrd="3" presId="urn:microsoft.com/office/officeart/2005/8/layout/cycle4"/>
    <dgm:cxn modelId="{70B277D2-E86C-4D43-B332-9C325A02873D}" type="presOf" srcId="{F0E27316-F917-4986-AB03-B0DC342EDDA6}" destId="{F53CD02D-7EA4-44F2-9CE1-CD1B3A13A00A}" srcOrd="1" destOrd="1" presId="urn:microsoft.com/office/officeart/2005/8/layout/cycle4"/>
    <dgm:cxn modelId="{95CB4CD3-F83D-43C7-8C81-37A404A88312}" type="presOf" srcId="{85F9CEAC-6230-4F61-A058-1276DE423AE1}" destId="{F85BC714-EF69-4404-B70C-329FFDE8D3ED}" srcOrd="1" destOrd="1" presId="urn:microsoft.com/office/officeart/2005/8/layout/cycle4"/>
    <dgm:cxn modelId="{E0A731D7-BAF1-4062-9C39-05782D5B82B3}" type="presOf" srcId="{9070686E-BCF3-47A3-A25F-3696D6B84A72}" destId="{F53CD02D-7EA4-44F2-9CE1-CD1B3A13A00A}" srcOrd="1" destOrd="5" presId="urn:microsoft.com/office/officeart/2005/8/layout/cycle4"/>
    <dgm:cxn modelId="{C7C4D4D7-3AED-40C7-A7E9-6B9CC5F4E067}" type="presOf" srcId="{15CB2F76-A615-4897-8B59-CEA25298178A}" destId="{CE2CAF19-EA90-4D4D-9AD6-DF59E9A3CEBF}" srcOrd="1" destOrd="4" presId="urn:microsoft.com/office/officeart/2005/8/layout/cycle4"/>
    <dgm:cxn modelId="{1952A1DD-A3C2-4F89-BB4A-A58043950FBC}" type="presOf" srcId="{36F1B4DA-0B17-4DEB-A38B-49602F2227F4}" destId="{6020499D-EB10-4700-9C38-EEF65A1004A0}" srcOrd="0" destOrd="0" presId="urn:microsoft.com/office/officeart/2005/8/layout/cycle4"/>
    <dgm:cxn modelId="{7FD3CCE0-42DD-411F-9503-C9C9C418CD89}" type="presOf" srcId="{77609393-733E-43BB-921F-4C055DF1A08E}" destId="{F0028D93-1034-407F-9A4D-ED489DAA2E87}" srcOrd="0" destOrd="3" presId="urn:microsoft.com/office/officeart/2005/8/layout/cycle4"/>
    <dgm:cxn modelId="{F506AEE4-2E3B-47C7-A887-3E35CE241F48}" srcId="{A913A670-A8CB-4954-8DBA-5BEAE88A615B}" destId="{77A0AD90-4C0B-47CD-86CF-42163DAB3A2B}" srcOrd="0" destOrd="0" parTransId="{431D81D1-24A7-4D16-B1FC-C197A5D2FF84}" sibTransId="{0FC17451-CEF3-48E8-A0BB-633286581F70}"/>
    <dgm:cxn modelId="{72902EEE-DA6F-4139-8F3B-C2B5EAAEB2EB}" type="presOf" srcId="{3802270C-1146-4434-8B2E-E87451EB310B}" destId="{F0028D93-1034-407F-9A4D-ED489DAA2E87}" srcOrd="0" destOrd="4" presId="urn:microsoft.com/office/officeart/2005/8/layout/cycle4"/>
    <dgm:cxn modelId="{0AEF66F2-82F6-4BB9-96D7-EC884CCCF7B7}" srcId="{36F1B4DA-0B17-4DEB-A38B-49602F2227F4}" destId="{6270DC3F-57CE-410E-9957-68C34397BEAB}" srcOrd="2" destOrd="0" parTransId="{45B8F05D-AC52-4680-A544-F10FE1815A60}" sibTransId="{45FF121D-0B51-44BA-A507-E0C3F096C0F2}"/>
    <dgm:cxn modelId="{0D6957F8-6597-4465-8EDF-43448E53287D}" srcId="{1CD673F6-178C-422B-952C-4A74104799A6}" destId="{FEFE1AE0-B790-4F13-9F69-56CAE308C109}" srcOrd="0" destOrd="0" parTransId="{4082B7A7-6A81-4E5B-AA73-07795F7AA3A4}" sibTransId="{208547F9-9627-479F-B5CE-382670A18FF1}"/>
    <dgm:cxn modelId="{4ED07DF8-6B15-4CFA-815D-A90B97EC6EDB}" type="presOf" srcId="{6D2E8A12-3A47-4FEF-A155-F79E619969A5}" destId="{38BE63E0-F14D-4F9A-B9B9-22944E1E7B12}" srcOrd="0" destOrd="0" presId="urn:microsoft.com/office/officeart/2005/8/layout/cycle4"/>
    <dgm:cxn modelId="{4FB979FD-5F35-4D16-8363-A8076211F3D0}" type="presOf" srcId="{9070686E-BCF3-47A3-A25F-3696D6B84A72}" destId="{691AE3FE-2E7A-4202-B7AF-AFA9BBE96F05}" srcOrd="0" destOrd="5" presId="urn:microsoft.com/office/officeart/2005/8/layout/cycle4"/>
    <dgm:cxn modelId="{6BA6AEFE-A012-4289-9FEF-271FA98DD295}" type="presOf" srcId="{0514CA45-DC2E-4A82-A940-293B316BA959}" destId="{81A63829-CE29-468B-95C1-BC0FDDBC8106}" srcOrd="0" destOrd="0" presId="urn:microsoft.com/office/officeart/2005/8/layout/cycle4"/>
    <dgm:cxn modelId="{E34CEEC6-BBA0-4019-98EC-AF815590982C}" type="presParOf" srcId="{81A63829-CE29-468B-95C1-BC0FDDBC8106}" destId="{8064A3DF-8C23-43D4-A1BF-B5AFEF79DC78}" srcOrd="0" destOrd="0" presId="urn:microsoft.com/office/officeart/2005/8/layout/cycle4"/>
    <dgm:cxn modelId="{9D0C5C03-5E19-4D8A-9014-C20E8DEA0366}" type="presParOf" srcId="{8064A3DF-8C23-43D4-A1BF-B5AFEF79DC78}" destId="{B1EAF154-BD88-436F-AFFA-BDD2B2C94530}" srcOrd="0" destOrd="0" presId="urn:microsoft.com/office/officeart/2005/8/layout/cycle4"/>
    <dgm:cxn modelId="{DEB34B8B-AFDB-4E2C-8A24-0EDE11E6B89F}" type="presParOf" srcId="{B1EAF154-BD88-436F-AFFA-BDD2B2C94530}" destId="{38BE63E0-F14D-4F9A-B9B9-22944E1E7B12}" srcOrd="0" destOrd="0" presId="urn:microsoft.com/office/officeart/2005/8/layout/cycle4"/>
    <dgm:cxn modelId="{4ADCD36B-220E-4ED5-856B-72321887F56E}" type="presParOf" srcId="{B1EAF154-BD88-436F-AFFA-BDD2B2C94530}" destId="{F85BC714-EF69-4404-B70C-329FFDE8D3ED}" srcOrd="1" destOrd="0" presId="urn:microsoft.com/office/officeart/2005/8/layout/cycle4"/>
    <dgm:cxn modelId="{3B9DBFC0-1EF0-4D15-A0AF-F02F96118B68}" type="presParOf" srcId="{8064A3DF-8C23-43D4-A1BF-B5AFEF79DC78}" destId="{E9BBF3B0-ECC1-4B96-A093-17A260FDA660}" srcOrd="1" destOrd="0" presId="urn:microsoft.com/office/officeart/2005/8/layout/cycle4"/>
    <dgm:cxn modelId="{C7A3756B-7C74-4C2D-BD2C-6FD2A67D94E4}" type="presParOf" srcId="{E9BBF3B0-ECC1-4B96-A093-17A260FDA660}" destId="{38C3D29D-3A16-4B8D-8F03-9BD30B7D03D7}" srcOrd="0" destOrd="0" presId="urn:microsoft.com/office/officeart/2005/8/layout/cycle4"/>
    <dgm:cxn modelId="{F66DC93E-C86B-4B2F-8FDA-CEB31F4B2956}" type="presParOf" srcId="{E9BBF3B0-ECC1-4B96-A093-17A260FDA660}" destId="{CE2CAF19-EA90-4D4D-9AD6-DF59E9A3CEBF}" srcOrd="1" destOrd="0" presId="urn:microsoft.com/office/officeart/2005/8/layout/cycle4"/>
    <dgm:cxn modelId="{0C0AE92D-F361-422E-B7E5-B8BCD5B14AD0}" type="presParOf" srcId="{8064A3DF-8C23-43D4-A1BF-B5AFEF79DC78}" destId="{B875CB58-4EB9-4290-B9FE-CB2A216B0B89}" srcOrd="2" destOrd="0" presId="urn:microsoft.com/office/officeart/2005/8/layout/cycle4"/>
    <dgm:cxn modelId="{87540462-F7A7-4E55-9435-CF0180DC0829}" type="presParOf" srcId="{B875CB58-4EB9-4290-B9FE-CB2A216B0B89}" destId="{F0028D93-1034-407F-9A4D-ED489DAA2E87}" srcOrd="0" destOrd="0" presId="urn:microsoft.com/office/officeart/2005/8/layout/cycle4"/>
    <dgm:cxn modelId="{E43EAE99-0EA8-4D6B-8D0F-0111DD99D823}" type="presParOf" srcId="{B875CB58-4EB9-4290-B9FE-CB2A216B0B89}" destId="{94DBBFC0-5DF9-4F07-8A6D-1552BA843E39}" srcOrd="1" destOrd="0" presId="urn:microsoft.com/office/officeart/2005/8/layout/cycle4"/>
    <dgm:cxn modelId="{23772FD3-1381-40AB-9DFE-4ABC49A63F43}" type="presParOf" srcId="{8064A3DF-8C23-43D4-A1BF-B5AFEF79DC78}" destId="{5F7F78A1-EE53-41B5-B0AF-D8FEE6AD6D59}" srcOrd="3" destOrd="0" presId="urn:microsoft.com/office/officeart/2005/8/layout/cycle4"/>
    <dgm:cxn modelId="{5C6CD1C5-A60A-419F-A5E8-B54512B865B4}" type="presParOf" srcId="{5F7F78A1-EE53-41B5-B0AF-D8FEE6AD6D59}" destId="{691AE3FE-2E7A-4202-B7AF-AFA9BBE96F05}" srcOrd="0" destOrd="0" presId="urn:microsoft.com/office/officeart/2005/8/layout/cycle4"/>
    <dgm:cxn modelId="{AB15B247-E960-4B91-804D-4C525FD7327A}" type="presParOf" srcId="{5F7F78A1-EE53-41B5-B0AF-D8FEE6AD6D59}" destId="{F53CD02D-7EA4-44F2-9CE1-CD1B3A13A00A}" srcOrd="1" destOrd="0" presId="urn:microsoft.com/office/officeart/2005/8/layout/cycle4"/>
    <dgm:cxn modelId="{07F32F35-C991-4897-AF3D-F2ECCF6E0E5D}" type="presParOf" srcId="{8064A3DF-8C23-43D4-A1BF-B5AFEF79DC78}" destId="{F78D3261-DBE7-4439-9FA5-BB4BB97F5FD1}" srcOrd="4" destOrd="0" presId="urn:microsoft.com/office/officeart/2005/8/layout/cycle4"/>
    <dgm:cxn modelId="{1B5375C1-7FD9-4AEF-A8FC-629B013BC3CF}" type="presParOf" srcId="{81A63829-CE29-468B-95C1-BC0FDDBC8106}" destId="{9EEA558C-1CC6-4C63-98A6-758FB192EC27}" srcOrd="1" destOrd="0" presId="urn:microsoft.com/office/officeart/2005/8/layout/cycle4"/>
    <dgm:cxn modelId="{F22ED219-49BB-4A11-9A87-B6AFE4D6CE90}" type="presParOf" srcId="{9EEA558C-1CC6-4C63-98A6-758FB192EC27}" destId="{6020499D-EB10-4700-9C38-EEF65A1004A0}" srcOrd="0" destOrd="0" presId="urn:microsoft.com/office/officeart/2005/8/layout/cycle4"/>
    <dgm:cxn modelId="{C6D77F68-CA27-4D22-B697-2E386AD3ED3C}" type="presParOf" srcId="{9EEA558C-1CC6-4C63-98A6-758FB192EC27}" destId="{5484BAA1-B0B8-4ED0-B858-59C8FF6E5A91}" srcOrd="1" destOrd="0" presId="urn:microsoft.com/office/officeart/2005/8/layout/cycle4"/>
    <dgm:cxn modelId="{0175E0CD-72E9-4DF3-8910-35032E3433BE}" type="presParOf" srcId="{9EEA558C-1CC6-4C63-98A6-758FB192EC27}" destId="{7AAFCF89-50B6-4EFC-9106-53C534C77FFA}" srcOrd="2" destOrd="0" presId="urn:microsoft.com/office/officeart/2005/8/layout/cycle4"/>
    <dgm:cxn modelId="{58F2D845-E14A-4AC6-8375-2717DE675F3F}" type="presParOf" srcId="{9EEA558C-1CC6-4C63-98A6-758FB192EC27}" destId="{798A0DF1-2CC4-4017-B132-BCEAAC0BD6B0}" srcOrd="3" destOrd="0" presId="urn:microsoft.com/office/officeart/2005/8/layout/cycle4"/>
    <dgm:cxn modelId="{AB894824-D2B2-4916-A970-4651BC02CBE2}" type="presParOf" srcId="{9EEA558C-1CC6-4C63-98A6-758FB192EC27}" destId="{DCB6C4C1-8C5B-4118-85BE-CC24F655BB1D}" srcOrd="4" destOrd="0" presId="urn:microsoft.com/office/officeart/2005/8/layout/cycle4"/>
    <dgm:cxn modelId="{39301F77-BE2F-40AF-BABC-2BE4DE591413}" type="presParOf" srcId="{81A63829-CE29-468B-95C1-BC0FDDBC8106}" destId="{A41943DE-8882-4984-AA19-D99B255DEE68}" srcOrd="2" destOrd="0" presId="urn:microsoft.com/office/officeart/2005/8/layout/cycle4"/>
    <dgm:cxn modelId="{1C6E6E76-4C4C-4547-8617-1B577EAE40F3}" type="presParOf" srcId="{81A63829-CE29-468B-95C1-BC0FDDBC8106}" destId="{3CADC900-37E7-4D9C-9D5C-D646FE29288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8D93-1034-407F-9A4D-ED489DAA2E87}">
      <dsp:nvSpPr>
        <dsp:cNvPr id="0" name=""/>
        <dsp:cNvSpPr/>
      </dsp:nvSpPr>
      <dsp:spPr>
        <a:xfrm>
          <a:off x="7255032" y="2842062"/>
          <a:ext cx="4854297" cy="28190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010829"/>
              <a:satOff val="17865"/>
              <a:lumOff val="24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Native American Indians (Lumley Indians, Eastern region; Cherokee, Western region)</a:t>
          </a:r>
        </a:p>
        <a:p>
          <a:pPr marL="114300" lvl="1" indent="-114300" algn="l" defTabSz="622300">
            <a:lnSpc>
              <a:spcPct val="90000"/>
            </a:lnSpc>
            <a:spcBef>
              <a:spcPct val="0"/>
            </a:spcBef>
            <a:spcAft>
              <a:spcPct val="15000"/>
            </a:spcAft>
            <a:buChar char="•"/>
          </a:pPr>
          <a:r>
            <a:rPr lang="en-US" sz="1400" b="1" kern="1200" dirty="0"/>
            <a:t>Military Families</a:t>
          </a:r>
        </a:p>
        <a:p>
          <a:pPr marL="114300" lvl="1" indent="-114300" algn="l" defTabSz="622300">
            <a:lnSpc>
              <a:spcPct val="90000"/>
            </a:lnSpc>
            <a:spcBef>
              <a:spcPct val="0"/>
            </a:spcBef>
            <a:spcAft>
              <a:spcPct val="15000"/>
            </a:spcAft>
            <a:buChar char="•"/>
          </a:pPr>
          <a:r>
            <a:rPr lang="en-US" sz="1400" b="1" kern="1200" dirty="0"/>
            <a:t>Robeson County (East Coast Drug Corridor &amp; Human Trafficking) </a:t>
          </a:r>
        </a:p>
        <a:p>
          <a:pPr marL="114300" lvl="1" indent="-114300" algn="l" defTabSz="622300">
            <a:lnSpc>
              <a:spcPct val="90000"/>
            </a:lnSpc>
            <a:spcBef>
              <a:spcPct val="0"/>
            </a:spcBef>
            <a:spcAft>
              <a:spcPct val="15000"/>
            </a:spcAft>
            <a:buChar char="•"/>
          </a:pPr>
          <a:r>
            <a:rPr lang="en-US" sz="1400" b="1" kern="1200" dirty="0"/>
            <a:t>Inpatient Clients (IDD, Teen Boys)</a:t>
          </a:r>
        </a:p>
        <a:p>
          <a:pPr marL="114300" lvl="1" indent="-114300" algn="l" defTabSz="622300">
            <a:lnSpc>
              <a:spcPct val="90000"/>
            </a:lnSpc>
            <a:spcBef>
              <a:spcPct val="0"/>
            </a:spcBef>
            <a:spcAft>
              <a:spcPct val="15000"/>
            </a:spcAft>
            <a:buChar char="•"/>
          </a:pPr>
          <a:r>
            <a:rPr lang="en-US" sz="1400" b="1" kern="1200" dirty="0"/>
            <a:t>Pregnant mothers support group</a:t>
          </a:r>
        </a:p>
      </dsp:txBody>
      <dsp:txXfrm>
        <a:off x="8773246" y="3608751"/>
        <a:ext cx="3274158" cy="1990441"/>
      </dsp:txXfrm>
    </dsp:sp>
    <dsp:sp modelId="{691AE3FE-2E7A-4202-B7AF-AFA9BBE96F05}">
      <dsp:nvSpPr>
        <dsp:cNvPr id="0" name=""/>
        <dsp:cNvSpPr/>
      </dsp:nvSpPr>
      <dsp:spPr>
        <a:xfrm>
          <a:off x="404548" y="2841778"/>
          <a:ext cx="5280156" cy="276072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3516243"/>
              <a:satOff val="26797"/>
              <a:lumOff val="3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0" rIns="5334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Train Carter Clinic Clinicians on EBTs and Trauma-informed Care</a:t>
          </a:r>
        </a:p>
        <a:p>
          <a:pPr marL="228600" lvl="2" indent="-114300" algn="l" defTabSz="622300">
            <a:lnSpc>
              <a:spcPct val="90000"/>
            </a:lnSpc>
            <a:spcBef>
              <a:spcPct val="0"/>
            </a:spcBef>
            <a:spcAft>
              <a:spcPct val="15000"/>
            </a:spcAft>
            <a:buChar char="•"/>
          </a:pPr>
          <a:r>
            <a:rPr lang="en-US" sz="1400" kern="1200" dirty="0"/>
            <a:t>Brief interventions for primary care (CFTSI?)</a:t>
          </a:r>
          <a:endParaRPr lang="en-US" sz="1400" b="0" kern="1200" dirty="0"/>
        </a:p>
        <a:p>
          <a:pPr marL="228600" lvl="2" indent="-114300" algn="l" defTabSz="622300">
            <a:lnSpc>
              <a:spcPct val="90000"/>
            </a:lnSpc>
            <a:spcBef>
              <a:spcPct val="0"/>
            </a:spcBef>
            <a:spcAft>
              <a:spcPct val="15000"/>
            </a:spcAft>
            <a:buChar char="•"/>
          </a:pPr>
          <a:r>
            <a:rPr lang="en-US" sz="1400" kern="1200" dirty="0"/>
            <a:t>Potential school-based interventions: </a:t>
          </a:r>
          <a:r>
            <a:rPr lang="en-US" sz="1400" kern="1200" dirty="0" err="1"/>
            <a:t>Sparcs</a:t>
          </a:r>
          <a:r>
            <a:rPr lang="en-US" sz="1400" kern="1200" dirty="0"/>
            <a:t>, CBITS</a:t>
          </a:r>
        </a:p>
        <a:p>
          <a:pPr marL="228600" lvl="2" indent="-114300" algn="l" defTabSz="622300">
            <a:lnSpc>
              <a:spcPct val="90000"/>
            </a:lnSpc>
            <a:spcBef>
              <a:spcPct val="0"/>
            </a:spcBef>
            <a:spcAft>
              <a:spcPct val="15000"/>
            </a:spcAft>
            <a:buChar char="•"/>
          </a:pPr>
          <a:r>
            <a:rPr lang="en-US" sz="1400" kern="1200" dirty="0"/>
            <a:t>TF-CBT – older kids  including the level 4 boy’s home</a:t>
          </a:r>
        </a:p>
        <a:p>
          <a:pPr marL="228600" lvl="2" indent="-114300" algn="l" defTabSz="622300">
            <a:lnSpc>
              <a:spcPct val="90000"/>
            </a:lnSpc>
            <a:spcBef>
              <a:spcPct val="0"/>
            </a:spcBef>
            <a:spcAft>
              <a:spcPct val="15000"/>
            </a:spcAft>
            <a:buChar char="•"/>
          </a:pPr>
          <a:r>
            <a:rPr lang="en-US" sz="1400" kern="1200" dirty="0"/>
            <a:t>(CARE, CPP, PCIT)- little kids</a:t>
          </a:r>
        </a:p>
        <a:p>
          <a:pPr marL="114300" lvl="1" indent="-114300" algn="l" defTabSz="622300">
            <a:lnSpc>
              <a:spcPct val="90000"/>
            </a:lnSpc>
            <a:spcBef>
              <a:spcPct val="0"/>
            </a:spcBef>
            <a:spcAft>
              <a:spcPct val="15000"/>
            </a:spcAft>
            <a:buChar char="•"/>
          </a:pPr>
          <a:r>
            <a:rPr lang="en-US" sz="1400" b="1" kern="1200" dirty="0"/>
            <a:t>Establish expansive Rural Referral Network</a:t>
          </a:r>
          <a:endParaRPr lang="en-US" sz="1400" kern="1200" dirty="0"/>
        </a:p>
      </dsp:txBody>
      <dsp:txXfrm>
        <a:off x="465192" y="3592603"/>
        <a:ext cx="3574821" cy="1949254"/>
      </dsp:txXfrm>
    </dsp:sp>
    <dsp:sp modelId="{38C3D29D-3A16-4B8D-8F03-9BD30B7D03D7}">
      <dsp:nvSpPr>
        <dsp:cNvPr id="0" name=""/>
        <dsp:cNvSpPr/>
      </dsp:nvSpPr>
      <dsp:spPr>
        <a:xfrm>
          <a:off x="7486912" y="447364"/>
          <a:ext cx="4532339" cy="223407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505414"/>
              <a:satOff val="8932"/>
              <a:lumOff val="1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Implement Trauma Screening </a:t>
          </a:r>
        </a:p>
        <a:p>
          <a:pPr marL="114300" lvl="1" indent="-114300" algn="l" defTabSz="622300">
            <a:lnSpc>
              <a:spcPct val="90000"/>
            </a:lnSpc>
            <a:spcBef>
              <a:spcPct val="0"/>
            </a:spcBef>
            <a:spcAft>
              <a:spcPct val="15000"/>
            </a:spcAft>
            <a:buChar char="•"/>
          </a:pPr>
          <a:r>
            <a:rPr lang="en-US" sz="1400" b="1" kern="1200" dirty="0"/>
            <a:t>Triage at-risk Families to EB Therapy/Programming</a:t>
          </a:r>
        </a:p>
        <a:p>
          <a:pPr marL="228600" lvl="2" indent="-114300" algn="l" defTabSz="622300">
            <a:lnSpc>
              <a:spcPct val="90000"/>
            </a:lnSpc>
            <a:spcBef>
              <a:spcPct val="0"/>
            </a:spcBef>
            <a:spcAft>
              <a:spcPct val="15000"/>
            </a:spcAft>
            <a:buChar char="•"/>
          </a:pPr>
          <a:r>
            <a:rPr lang="en-US" sz="1400" kern="1200" dirty="0"/>
            <a:t>Family-based Therapy</a:t>
          </a:r>
        </a:p>
        <a:p>
          <a:pPr marL="228600" lvl="2" indent="-114300" algn="l" defTabSz="622300">
            <a:lnSpc>
              <a:spcPct val="90000"/>
            </a:lnSpc>
            <a:spcBef>
              <a:spcPct val="0"/>
            </a:spcBef>
            <a:spcAft>
              <a:spcPct val="15000"/>
            </a:spcAft>
            <a:buChar char="•"/>
          </a:pPr>
          <a:r>
            <a:rPr lang="en-US" sz="1400" kern="1200" dirty="0"/>
            <a:t>Trauma-informed, Resilience-lens Individualized Therapy</a:t>
          </a:r>
        </a:p>
        <a:p>
          <a:pPr marL="228600" lvl="2" indent="-114300" algn="l" defTabSz="622300">
            <a:lnSpc>
              <a:spcPct val="90000"/>
            </a:lnSpc>
            <a:spcBef>
              <a:spcPct val="0"/>
            </a:spcBef>
            <a:spcAft>
              <a:spcPct val="15000"/>
            </a:spcAft>
            <a:buChar char="•"/>
          </a:pPr>
          <a:r>
            <a:rPr lang="en-US" sz="1400" kern="1200" dirty="0"/>
            <a:t>Parenting Skills Training</a:t>
          </a:r>
        </a:p>
        <a:p>
          <a:pPr marL="228600" lvl="2" indent="-114300" algn="l" defTabSz="622300">
            <a:lnSpc>
              <a:spcPct val="90000"/>
            </a:lnSpc>
            <a:spcBef>
              <a:spcPct val="0"/>
            </a:spcBef>
            <a:spcAft>
              <a:spcPct val="15000"/>
            </a:spcAft>
            <a:buChar char="•"/>
          </a:pPr>
          <a:r>
            <a:rPr lang="en-US" sz="1400" kern="1200" dirty="0"/>
            <a:t>Family Connects (Home Visiting)</a:t>
          </a:r>
        </a:p>
      </dsp:txBody>
      <dsp:txXfrm>
        <a:off x="8895689" y="496439"/>
        <a:ext cx="3074487" cy="1577403"/>
      </dsp:txXfrm>
    </dsp:sp>
    <dsp:sp modelId="{38BE63E0-F14D-4F9A-B9B9-22944E1E7B12}">
      <dsp:nvSpPr>
        <dsp:cNvPr id="0" name=""/>
        <dsp:cNvSpPr/>
      </dsp:nvSpPr>
      <dsp:spPr>
        <a:xfrm>
          <a:off x="348735" y="419518"/>
          <a:ext cx="4681439" cy="228745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Offer Trauma-informed Integrated Primary Care</a:t>
          </a:r>
        </a:p>
        <a:p>
          <a:pPr marL="228600" lvl="2" indent="-114300" algn="l" defTabSz="622300">
            <a:lnSpc>
              <a:spcPct val="90000"/>
            </a:lnSpc>
            <a:spcBef>
              <a:spcPct val="0"/>
            </a:spcBef>
            <a:spcAft>
              <a:spcPct val="15000"/>
            </a:spcAft>
            <a:buChar char="•"/>
          </a:pPr>
          <a:r>
            <a:rPr lang="en-US" sz="1400" b="0" kern="1200" dirty="0"/>
            <a:t>Scale from 3 clinics to all 10 locations</a:t>
          </a:r>
        </a:p>
        <a:p>
          <a:pPr marL="114300" lvl="1" indent="-114300" algn="l" defTabSz="622300">
            <a:lnSpc>
              <a:spcPct val="90000"/>
            </a:lnSpc>
            <a:spcBef>
              <a:spcPct val="0"/>
            </a:spcBef>
            <a:spcAft>
              <a:spcPct val="15000"/>
            </a:spcAft>
            <a:buChar char="•"/>
          </a:pPr>
          <a:r>
            <a:rPr lang="en-US" sz="1400" b="1" kern="1200" dirty="0"/>
            <a:t>Provide outreach to School-based MH Services</a:t>
          </a:r>
        </a:p>
        <a:p>
          <a:pPr marL="228600" lvl="2" indent="-114300" algn="l" defTabSz="622300">
            <a:lnSpc>
              <a:spcPct val="90000"/>
            </a:lnSpc>
            <a:spcBef>
              <a:spcPct val="0"/>
            </a:spcBef>
            <a:spcAft>
              <a:spcPct val="15000"/>
            </a:spcAft>
            <a:buChar char="•"/>
          </a:pPr>
          <a:r>
            <a:rPr lang="en-US" sz="1400" kern="1200" dirty="0"/>
            <a:t>Partner with local schools</a:t>
          </a:r>
        </a:p>
        <a:p>
          <a:pPr marL="228600" lvl="2" indent="-114300" algn="l" defTabSz="622300">
            <a:lnSpc>
              <a:spcPct val="90000"/>
            </a:lnSpc>
            <a:spcBef>
              <a:spcPct val="0"/>
            </a:spcBef>
            <a:spcAft>
              <a:spcPct val="15000"/>
            </a:spcAft>
            <a:buChar char="•"/>
          </a:pPr>
          <a:r>
            <a:rPr lang="en-US" sz="1400" kern="1200" dirty="0"/>
            <a:t>Align resourcing with recently passed NC legislation </a:t>
          </a:r>
        </a:p>
        <a:p>
          <a:pPr marL="114300" lvl="1" indent="-114300" algn="l" defTabSz="622300">
            <a:lnSpc>
              <a:spcPct val="90000"/>
            </a:lnSpc>
            <a:spcBef>
              <a:spcPct val="0"/>
            </a:spcBef>
            <a:spcAft>
              <a:spcPct val="15000"/>
            </a:spcAft>
            <a:buChar char="•"/>
          </a:pPr>
          <a:r>
            <a:rPr lang="en-US" sz="1400" b="1" kern="1200" dirty="0"/>
            <a:t>Collect Biological Samples and School Records for future research proposals</a:t>
          </a:r>
          <a:endParaRPr lang="en-US" sz="1400" kern="1200" dirty="0"/>
        </a:p>
      </dsp:txBody>
      <dsp:txXfrm>
        <a:off x="398983" y="469766"/>
        <a:ext cx="3176511" cy="1615093"/>
      </dsp:txXfrm>
    </dsp:sp>
    <dsp:sp modelId="{6020499D-EB10-4700-9C38-EEF65A1004A0}">
      <dsp:nvSpPr>
        <dsp:cNvPr id="0" name=""/>
        <dsp:cNvSpPr/>
      </dsp:nvSpPr>
      <dsp:spPr>
        <a:xfrm>
          <a:off x="3707521" y="373771"/>
          <a:ext cx="2334562" cy="233456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PREVENTION</a:t>
          </a:r>
        </a:p>
        <a:p>
          <a:pPr marL="0" lvl="0" indent="0" algn="ctr" defTabSz="711200">
            <a:lnSpc>
              <a:spcPct val="90000"/>
            </a:lnSpc>
            <a:spcBef>
              <a:spcPct val="0"/>
            </a:spcBef>
            <a:spcAft>
              <a:spcPct val="35000"/>
            </a:spcAft>
            <a:buNone/>
          </a:pPr>
          <a:r>
            <a:rPr lang="en-US" sz="1600" kern="1200" dirty="0"/>
            <a:t>for Rural Community</a:t>
          </a:r>
        </a:p>
      </dsp:txBody>
      <dsp:txXfrm>
        <a:off x="4391298" y="1057548"/>
        <a:ext cx="1650785" cy="1650785"/>
      </dsp:txXfrm>
    </dsp:sp>
    <dsp:sp modelId="{5484BAA1-B0B8-4ED0-B858-59C8FF6E5A91}">
      <dsp:nvSpPr>
        <dsp:cNvPr id="0" name=""/>
        <dsp:cNvSpPr/>
      </dsp:nvSpPr>
      <dsp:spPr>
        <a:xfrm rot="5400000">
          <a:off x="6149915" y="373771"/>
          <a:ext cx="2334562" cy="2334562"/>
        </a:xfrm>
        <a:prstGeom prst="pieWedge">
          <a:avLst/>
        </a:prstGeom>
        <a:solidFill>
          <a:schemeClr val="accent4">
            <a:hueOff val="-4505414"/>
            <a:satOff val="8932"/>
            <a:lumOff val="12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t>INTERVENTIONS</a:t>
          </a:r>
        </a:p>
        <a:p>
          <a:pPr lvl="0" algn="ctr" defTabSz="666750">
            <a:lnSpc>
              <a:spcPct val="90000"/>
            </a:lnSpc>
            <a:spcBef>
              <a:spcPct val="0"/>
            </a:spcBef>
            <a:spcAft>
              <a:spcPct val="35000"/>
            </a:spcAft>
            <a:buNone/>
          </a:pPr>
          <a:r>
            <a:rPr lang="en-US" sz="1600" kern="1200" dirty="0"/>
            <a:t>Impaired Caregiver &amp; Child</a:t>
          </a:r>
        </a:p>
      </dsp:txBody>
      <dsp:txXfrm rot="-5400000">
        <a:off x="6149915" y="1057548"/>
        <a:ext cx="1650785" cy="1650785"/>
      </dsp:txXfrm>
    </dsp:sp>
    <dsp:sp modelId="{7AAFCF89-50B6-4EFC-9106-53C534C77FFA}">
      <dsp:nvSpPr>
        <dsp:cNvPr id="0" name=""/>
        <dsp:cNvSpPr/>
      </dsp:nvSpPr>
      <dsp:spPr>
        <a:xfrm rot="10800000">
          <a:off x="6149915" y="2816165"/>
          <a:ext cx="2334562" cy="2334562"/>
        </a:xfrm>
        <a:prstGeom prst="pieWedge">
          <a:avLst/>
        </a:prstGeom>
        <a:solidFill>
          <a:schemeClr val="accent4">
            <a:hueOff val="-9010829"/>
            <a:satOff val="17865"/>
            <a:lumOff val="2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EBT/P ADAPTATIONS </a:t>
          </a:r>
          <a:r>
            <a:rPr lang="en-US" sz="1600" b="0" kern="1200" dirty="0"/>
            <a:t>for </a:t>
          </a:r>
          <a:r>
            <a:rPr lang="en-US" sz="1600" kern="1200" dirty="0"/>
            <a:t> special populations</a:t>
          </a:r>
        </a:p>
      </dsp:txBody>
      <dsp:txXfrm rot="10800000">
        <a:off x="6149915" y="2816165"/>
        <a:ext cx="1650785" cy="1650785"/>
      </dsp:txXfrm>
    </dsp:sp>
    <dsp:sp modelId="{798A0DF1-2CC4-4017-B132-BCEAAC0BD6B0}">
      <dsp:nvSpPr>
        <dsp:cNvPr id="0" name=""/>
        <dsp:cNvSpPr/>
      </dsp:nvSpPr>
      <dsp:spPr>
        <a:xfrm rot="16200000">
          <a:off x="3707521" y="2816165"/>
          <a:ext cx="2334562" cy="2334562"/>
        </a:xfrm>
        <a:prstGeom prst="pieWedge">
          <a:avLst/>
        </a:prstGeom>
        <a:solidFill>
          <a:schemeClr val="accent4">
            <a:hueOff val="-13516243"/>
            <a:satOff val="26797"/>
            <a:lumOff val="3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RURAL MH SYSTEMS CHANGE</a:t>
          </a:r>
        </a:p>
        <a:p>
          <a:pPr marL="0" lvl="0" indent="0" algn="ctr" defTabSz="711200">
            <a:lnSpc>
              <a:spcPct val="90000"/>
            </a:lnSpc>
            <a:spcBef>
              <a:spcPct val="0"/>
            </a:spcBef>
            <a:spcAft>
              <a:spcPct val="35000"/>
            </a:spcAft>
            <a:buNone/>
          </a:pPr>
          <a:r>
            <a:rPr lang="en-US" sz="1600" kern="1200" dirty="0"/>
            <a:t>Community Resources</a:t>
          </a:r>
        </a:p>
      </dsp:txBody>
      <dsp:txXfrm rot="5400000">
        <a:off x="4391298" y="2816165"/>
        <a:ext cx="1650785" cy="1650785"/>
      </dsp:txXfrm>
    </dsp:sp>
    <dsp:sp modelId="{A41943DE-8882-4984-AA19-D99B255DEE68}">
      <dsp:nvSpPr>
        <dsp:cNvPr id="0" name=""/>
        <dsp:cNvSpPr/>
      </dsp:nvSpPr>
      <dsp:spPr>
        <a:xfrm>
          <a:off x="5692977" y="2277006"/>
          <a:ext cx="806044" cy="700907"/>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DC900-37E7-4D9C-9D5C-D646FE292889}">
      <dsp:nvSpPr>
        <dsp:cNvPr id="0" name=""/>
        <dsp:cNvSpPr/>
      </dsp:nvSpPr>
      <dsp:spPr>
        <a:xfrm rot="10800000">
          <a:off x="5692977" y="2546586"/>
          <a:ext cx="806044" cy="700907"/>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C7DB2-3DCD-4C45-8AAA-2DCDE66D9363}"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253F1-0C93-48CA-B525-E23405EA0837}" type="slidenum">
              <a:rPr lang="en-US" smtClean="0"/>
              <a:t>‹#›</a:t>
            </a:fld>
            <a:endParaRPr lang="en-US"/>
          </a:p>
        </p:txBody>
      </p:sp>
    </p:spTree>
    <p:extLst>
      <p:ext uri="{BB962C8B-B14F-4D97-AF65-F5344CB8AC3E}">
        <p14:creationId xmlns:p14="http://schemas.microsoft.com/office/powerpoint/2010/main" val="357230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Carter Clinics has a 12 year history of serving Central and Southeastern North Carolina with 10 office locations that offer clinical, lab, and administrative services. For clinical care, Dunn (population 9,718), Smithfield (pop: 12,965), and Wilson (pop: 49,348) feed into our Raleigh location (pop: 465K). Elizabethtown (pop: 3,583) and Lumberton (pop: 20,795) feed into our Fayetteville location (pop: 210K). Whiteville (pop:5,396) feeds into the Wilmington location (pop: 119K). Lastly, Shelby (pop: 20,323) is a stand alone clinic with the nearest metropolitan area being Charlotte (859K), where there isn't a Carter Clinic.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Medicaid </a:t>
            </a:r>
            <a:r>
              <a:rPr lang="en-US" sz="1200" b="0" i="0" u="none" strike="noStrike" kern="1200" baseline="0" dirty="0" err="1">
                <a:solidFill>
                  <a:schemeClr val="tx1"/>
                </a:solidFill>
                <a:latin typeface="+mn-lt"/>
                <a:ea typeface="+mn-ea"/>
                <a:cs typeface="+mn-cs"/>
              </a:rPr>
              <a:t>payors</a:t>
            </a:r>
            <a:r>
              <a:rPr lang="en-US" sz="1200" b="0" i="0" u="none" strike="noStrike" kern="1200" baseline="0" dirty="0">
                <a:solidFill>
                  <a:schemeClr val="tx1"/>
                </a:solidFill>
                <a:latin typeface="+mn-lt"/>
                <a:ea typeface="+mn-ea"/>
                <a:cs typeface="+mn-cs"/>
              </a:rPr>
              <a:t> include Trillium, Alliance, Cardinal, East Pointe, </a:t>
            </a:r>
            <a:r>
              <a:rPr lang="en-US" sz="1200" b="0" i="0" u="none" strike="noStrike" kern="1200" baseline="0" dirty="0" err="1">
                <a:solidFill>
                  <a:schemeClr val="tx1"/>
                </a:solidFill>
                <a:latin typeface="+mn-lt"/>
                <a:ea typeface="+mn-ea"/>
                <a:cs typeface="+mn-cs"/>
              </a:rPr>
              <a:t>Sandhills</a:t>
            </a:r>
            <a:r>
              <a:rPr lang="en-US" sz="1200" b="0" i="0" u="none" strike="noStrike" kern="1200" baseline="0" dirty="0">
                <a:solidFill>
                  <a:schemeClr val="tx1"/>
                </a:solidFill>
                <a:latin typeface="+mn-lt"/>
                <a:ea typeface="+mn-ea"/>
                <a:cs typeface="+mn-cs"/>
              </a:rPr>
              <a:t>, and Partners/</a:t>
            </a:r>
            <a:r>
              <a:rPr lang="en-US" sz="1200" b="0" i="0" u="none" strike="noStrike" kern="1200" baseline="0" dirty="0" err="1">
                <a:solidFill>
                  <a:schemeClr val="tx1"/>
                </a:solidFill>
                <a:latin typeface="+mn-lt"/>
                <a:ea typeface="+mn-ea"/>
                <a:cs typeface="+mn-cs"/>
              </a:rPr>
              <a:t>Vaya</a:t>
            </a:r>
            <a:r>
              <a:rPr lang="en-US" sz="1200" b="0" i="0" u="none" strike="noStrike" kern="1200" baseline="0" dirty="0">
                <a:solidFill>
                  <a:schemeClr val="tx1"/>
                </a:solidFill>
                <a:latin typeface="+mn-lt"/>
                <a:ea typeface="+mn-ea"/>
                <a:cs typeface="+mn-cs"/>
              </a:rPr>
              <a:t>. For private insurers, Carter Clinic accepts Blue Cross Blue Shield, Cigna, United Behavioral Health, and </a:t>
            </a:r>
            <a:r>
              <a:rPr lang="en-US" sz="1200" b="0" i="0" u="none" strike="noStrike" kern="1200" baseline="0" dirty="0" err="1">
                <a:solidFill>
                  <a:schemeClr val="tx1"/>
                </a:solidFill>
                <a:latin typeface="+mn-lt"/>
                <a:ea typeface="+mn-ea"/>
                <a:cs typeface="+mn-cs"/>
              </a:rPr>
              <a:t>TriCare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C683E5-4E0D-48B1-8AB6-89105219D09A}" type="slidenum">
              <a:rPr lang="en-US" smtClean="0"/>
              <a:t>7</a:t>
            </a:fld>
            <a:endParaRPr lang="en-US"/>
          </a:p>
        </p:txBody>
      </p:sp>
    </p:spTree>
    <p:extLst>
      <p:ext uri="{BB962C8B-B14F-4D97-AF65-F5344CB8AC3E}">
        <p14:creationId xmlns:p14="http://schemas.microsoft.com/office/powerpoint/2010/main" val="203544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a:t>
            </a:r>
          </a:p>
          <a:p>
            <a:r>
              <a:rPr lang="en-US" dirty="0"/>
              <a:t>Overlay</a:t>
            </a:r>
            <a:r>
              <a:rPr lang="en-US" baseline="0" dirty="0"/>
              <a:t> Clinic Characteristics with</a:t>
            </a:r>
            <a:endParaRPr lang="en-US" dirty="0"/>
          </a:p>
          <a:p>
            <a:r>
              <a:rPr lang="en-US" dirty="0"/>
              <a:t>(1) County</a:t>
            </a:r>
            <a:r>
              <a:rPr lang="en-US" baseline="0" dirty="0"/>
              <a:t> </a:t>
            </a:r>
            <a:r>
              <a:rPr lang="en-US" dirty="0"/>
              <a:t>Community Health Assessments to determine demographics</a:t>
            </a:r>
            <a:r>
              <a:rPr lang="en-US" baseline="0" dirty="0"/>
              <a:t> and health needs </a:t>
            </a:r>
            <a:endParaRPr lang="en-US" dirty="0"/>
          </a:p>
          <a:p>
            <a:r>
              <a:rPr lang="en-US" dirty="0"/>
              <a:t>(2) NCCare360.org to identify local resources for Housing, Employment, Food Assistance, Interpersonal Violence, Transportation, No Wrong Door and Income Support. NCCARE360 continues to add and verify resources daily and will continue to expand as the program completes implementation throughout the state. </a:t>
            </a:r>
            <a:r>
              <a:rPr lang="en-US" b="1" dirty="0"/>
              <a:t>Current view</a:t>
            </a:r>
            <a:r>
              <a:rPr lang="en-US" b="1" baseline="0" dirty="0"/>
              <a:t> shows 14 state-level resources for mental/behavioral health referrals (20 sites total including Asheville in the western mountainous region of the state).  To date, at least 30% of counties (29/100) have been included or implemented. </a:t>
            </a:r>
            <a:endParaRPr lang="en-US" b="1" dirty="0"/>
          </a:p>
          <a:p>
            <a:endParaRPr lang="en-US" dirty="0"/>
          </a:p>
        </p:txBody>
      </p:sp>
      <p:sp>
        <p:nvSpPr>
          <p:cNvPr id="4" name="Slide Number Placeholder 3"/>
          <p:cNvSpPr>
            <a:spLocks noGrp="1"/>
          </p:cNvSpPr>
          <p:nvPr>
            <p:ph type="sldNum" sz="quarter" idx="10"/>
          </p:nvPr>
        </p:nvSpPr>
        <p:spPr/>
        <p:txBody>
          <a:bodyPr/>
          <a:lstStyle/>
          <a:p>
            <a:fld id="{F0C683E5-4E0D-48B1-8AB6-89105219D09A}" type="slidenum">
              <a:rPr lang="en-US" smtClean="0"/>
              <a:t>9</a:t>
            </a:fld>
            <a:endParaRPr lang="en-US"/>
          </a:p>
        </p:txBody>
      </p:sp>
    </p:spTree>
    <p:extLst>
      <p:ext uri="{BB962C8B-B14F-4D97-AF65-F5344CB8AC3E}">
        <p14:creationId xmlns:p14="http://schemas.microsoft.com/office/powerpoint/2010/main" val="337088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683E5-4E0D-48B1-8AB6-89105219D09A}" type="slidenum">
              <a:rPr lang="en-US" smtClean="0"/>
              <a:t>23</a:t>
            </a:fld>
            <a:endParaRPr lang="en-US"/>
          </a:p>
        </p:txBody>
      </p:sp>
    </p:spTree>
    <p:extLst>
      <p:ext uri="{BB962C8B-B14F-4D97-AF65-F5344CB8AC3E}">
        <p14:creationId xmlns:p14="http://schemas.microsoft.com/office/powerpoint/2010/main" val="103219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6100-E87C-C149-BFAD-4E0C75AD7163}"/>
              </a:ext>
            </a:extLst>
          </p:cNvPr>
          <p:cNvPicPr>
            <a:picLocks noChangeAspect="1"/>
          </p:cNvPicPr>
          <p:nvPr/>
        </p:nvPicPr>
        <p:blipFill>
          <a:blip r:embed="rId2"/>
          <a:stretch>
            <a:fillRect/>
          </a:stretch>
        </p:blipFill>
        <p:spPr>
          <a:xfrm>
            <a:off x="0" y="0"/>
            <a:ext cx="12224512" cy="6876288"/>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25AFAEC-2DAC-DE4C-B688-2B41956DCF00}"/>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850579A-5D6C-0440-91EF-51E758CB2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07285104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80">
          <p15:clr>
            <a:srgbClr val="FBAE40"/>
          </p15:clr>
        </p15:guide>
        <p15:guide id="4" pos="7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BD33E-D8B6-D242-AA58-DADA1E9AA13C}"/>
              </a:ext>
            </a:extLst>
          </p:cNvPr>
          <p:cNvPicPr>
            <a:picLocks noChangeAspect="1"/>
          </p:cNvPicPr>
          <p:nvPr/>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4052"/>
            <a:ext cx="4113865" cy="443410"/>
          </a:xfrm>
          <a:prstGeom prst="rect">
            <a:avLst/>
          </a:prstGeom>
        </p:spPr>
      </p:pic>
    </p:spTree>
    <p:extLst>
      <p:ext uri="{BB962C8B-B14F-4D97-AF65-F5344CB8AC3E}">
        <p14:creationId xmlns:p14="http://schemas.microsoft.com/office/powerpoint/2010/main" val="165242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Divider A">
    <p:spTree>
      <p:nvGrpSpPr>
        <p:cNvPr id="1" name=""/>
        <p:cNvGrpSpPr/>
        <p:nvPr/>
      </p:nvGrpSpPr>
      <p:grpSpPr>
        <a:xfrm>
          <a:off x="0" y="0"/>
          <a:ext cx="0" cy="0"/>
          <a:chOff x="0" y="0"/>
          <a:chExt cx="0" cy="0"/>
        </a:xfrm>
      </p:grpSpPr>
      <p:pic>
        <p:nvPicPr>
          <p:cNvPr id="9" name="Picture 8" descr="A picture containing fish&#10;&#10;Description automatically generated">
            <a:extLst>
              <a:ext uri="{FF2B5EF4-FFF2-40B4-BE49-F238E27FC236}">
                <a16:creationId xmlns:a16="http://schemas.microsoft.com/office/drawing/2014/main" id="{1FF42AE8-2205-1E4D-B0FB-93A61EF04C35}"/>
              </a:ext>
            </a:extLst>
          </p:cNvPr>
          <p:cNvPicPr>
            <a:picLocks noChangeAspect="1"/>
          </p:cNvPicPr>
          <p:nvPr/>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3521"/>
            <a:ext cx="4118771" cy="443939"/>
          </a:xfrm>
          <a:prstGeom prst="rect">
            <a:avLst/>
          </a:prstGeom>
        </p:spPr>
      </p:pic>
    </p:spTree>
    <p:extLst>
      <p:ext uri="{BB962C8B-B14F-4D97-AF65-F5344CB8AC3E}">
        <p14:creationId xmlns:p14="http://schemas.microsoft.com/office/powerpoint/2010/main" val="3670561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Divider A">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867CD888-50B4-FB47-B6B6-4F1699B6EED5}"/>
              </a:ext>
            </a:extLst>
          </p:cNvPr>
          <p:cNvPicPr>
            <a:picLocks noChangeAspect="1"/>
          </p:cNvPicPr>
          <p:nvPr/>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6996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Divider A">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FE0FEF47-EF97-FA4E-ADAA-CADB50F33A5A}"/>
              </a:ext>
            </a:extLst>
          </p:cNvPr>
          <p:cNvPicPr>
            <a:picLocks noChangeAspect="1"/>
          </p:cNvPicPr>
          <p:nvPr/>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063607"/>
            <a:ext cx="4117976" cy="443853"/>
          </a:xfrm>
          <a:prstGeom prst="rect">
            <a:avLst/>
          </a:prstGeom>
        </p:spPr>
      </p:pic>
    </p:spTree>
    <p:extLst>
      <p:ext uri="{BB962C8B-B14F-4D97-AF65-F5344CB8AC3E}">
        <p14:creationId xmlns:p14="http://schemas.microsoft.com/office/powerpoint/2010/main" val="56926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Divider A">
    <p:spTree>
      <p:nvGrpSpPr>
        <p:cNvPr id="1" name=""/>
        <p:cNvGrpSpPr/>
        <p:nvPr/>
      </p:nvGrpSpPr>
      <p:grpSpPr>
        <a:xfrm>
          <a:off x="0" y="0"/>
          <a:ext cx="0" cy="0"/>
          <a:chOff x="0" y="0"/>
          <a:chExt cx="0" cy="0"/>
        </a:xfrm>
      </p:grpSpPr>
      <p:pic>
        <p:nvPicPr>
          <p:cNvPr id="7" name="Picture 6" descr="A red and black text&#10;&#10;Description automatically generated">
            <a:extLst>
              <a:ext uri="{FF2B5EF4-FFF2-40B4-BE49-F238E27FC236}">
                <a16:creationId xmlns:a16="http://schemas.microsoft.com/office/drawing/2014/main" id="{FCC8A0DE-542B-C649-80D4-17230092518C}"/>
              </a:ext>
            </a:extLst>
          </p:cNvPr>
          <p:cNvPicPr>
            <a:picLocks noChangeAspect="1"/>
          </p:cNvPicPr>
          <p:nvPr/>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C0DF72"/>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3607"/>
            <a:ext cx="4117976" cy="443853"/>
          </a:xfrm>
          <a:prstGeom prst="rect">
            <a:avLst/>
          </a:prstGeom>
        </p:spPr>
      </p:pic>
    </p:spTree>
    <p:extLst>
      <p:ext uri="{BB962C8B-B14F-4D97-AF65-F5344CB8AC3E}">
        <p14:creationId xmlns:p14="http://schemas.microsoft.com/office/powerpoint/2010/main" val="245786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Divider A">
    <p:spTree>
      <p:nvGrpSpPr>
        <p:cNvPr id="1" name=""/>
        <p:cNvGrpSpPr/>
        <p:nvPr/>
      </p:nvGrpSpPr>
      <p:grpSpPr>
        <a:xfrm>
          <a:off x="0" y="0"/>
          <a:ext cx="0" cy="0"/>
          <a:chOff x="0" y="0"/>
          <a:chExt cx="0" cy="0"/>
        </a:xfrm>
      </p:grpSpPr>
      <p:pic>
        <p:nvPicPr>
          <p:cNvPr id="3" name="Picture 2" descr="A picture containing holding, woman, blue, people&#10;&#10;Description automatically generated">
            <a:extLst>
              <a:ext uri="{FF2B5EF4-FFF2-40B4-BE49-F238E27FC236}">
                <a16:creationId xmlns:a16="http://schemas.microsoft.com/office/drawing/2014/main" id="{5297CC99-F6F8-E048-B565-5731B7EB2E5E}"/>
              </a:ext>
            </a:extLst>
          </p:cNvPr>
          <p:cNvPicPr>
            <a:picLocks noChangeAspect="1"/>
          </p:cNvPicPr>
          <p:nvPr/>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B4D856"/>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4250"/>
            <a:ext cx="4112016" cy="443211"/>
          </a:xfrm>
          <a:prstGeom prst="rect">
            <a:avLst/>
          </a:prstGeom>
        </p:spPr>
      </p:pic>
    </p:spTree>
    <p:extLst>
      <p:ext uri="{BB962C8B-B14F-4D97-AF65-F5344CB8AC3E}">
        <p14:creationId xmlns:p14="http://schemas.microsoft.com/office/powerpoint/2010/main" val="29209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1_Divid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D50ED0F-8D2D-C045-9648-724BAEE07534}"/>
              </a:ext>
            </a:extLst>
          </p:cNvPr>
          <p:cNvPicPr>
            <a:picLocks noChangeAspect="1"/>
          </p:cNvPicPr>
          <p:nvPr/>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07382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Divider A">
    <p:spTree>
      <p:nvGrpSpPr>
        <p:cNvPr id="1" name=""/>
        <p:cNvGrpSpPr/>
        <p:nvPr/>
      </p:nvGrpSpPr>
      <p:grpSpPr>
        <a:xfrm>
          <a:off x="0" y="0"/>
          <a:ext cx="0" cy="0"/>
          <a:chOff x="0" y="0"/>
          <a:chExt cx="0" cy="0"/>
        </a:xfrm>
      </p:grpSpPr>
      <p:pic>
        <p:nvPicPr>
          <p:cNvPr id="3" name="Picture 2" descr="A picture containing bottle, holding, woman, red&#10;&#10;Description automatically generated">
            <a:extLst>
              <a:ext uri="{FF2B5EF4-FFF2-40B4-BE49-F238E27FC236}">
                <a16:creationId xmlns:a16="http://schemas.microsoft.com/office/drawing/2014/main" id="{D51BA315-711E-B647-BFF8-E74D17570E60}"/>
              </a:ext>
            </a:extLst>
          </p:cNvPr>
          <p:cNvPicPr>
            <a:picLocks noChangeAspect="1"/>
          </p:cNvPicPr>
          <p:nvPr/>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064210"/>
            <a:ext cx="4112381" cy="443250"/>
          </a:xfrm>
          <a:prstGeom prst="rect">
            <a:avLst/>
          </a:prstGeom>
        </p:spPr>
      </p:pic>
    </p:spTree>
    <p:extLst>
      <p:ext uri="{BB962C8B-B14F-4D97-AF65-F5344CB8AC3E}">
        <p14:creationId xmlns:p14="http://schemas.microsoft.com/office/powerpoint/2010/main" val="69631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Divid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E717C574-6EA0-9043-8B8B-BB5CF7ED8E14}"/>
              </a:ext>
            </a:extLst>
          </p:cNvPr>
          <p:cNvPicPr>
            <a:picLocks noChangeAspect="1"/>
          </p:cNvPicPr>
          <p:nvPr/>
        </p:nvPicPr>
        <p:blipFill>
          <a:blip r:embed="rId2"/>
          <a:stretch>
            <a:fillRect/>
          </a:stretch>
        </p:blipFill>
        <p:spPr>
          <a:xfrm>
            <a:off x="0" y="0"/>
            <a:ext cx="12225528" cy="6876860"/>
          </a:xfrm>
          <a:prstGeom prst="rect">
            <a:avLst/>
          </a:prstGeom>
          <a:pattFill prst="pct5">
            <a:fgClr>
              <a:schemeClr val="accent1"/>
            </a:fgClr>
            <a:bgClr>
              <a:schemeClr val="bg1"/>
            </a:bgClr>
          </a:pattFill>
        </p:spPr>
      </p:pic>
      <p:sp>
        <p:nvSpPr>
          <p:cNvPr id="8" name="Slide Number Placeholder 7"/>
          <p:cNvSpPr>
            <a:spLocks noGrp="1"/>
          </p:cNvSpPr>
          <p:nvPr>
            <p:ph type="sldNum" sz="quarter" idx="10"/>
          </p:nvPr>
        </p:nvSpPr>
        <p:spPr/>
        <p:txBody>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2175164" y="2528217"/>
            <a:ext cx="9513916" cy="1864602"/>
          </a:xfrm>
        </p:spPr>
        <p:txBody>
          <a:bodyPr anchor="ctr">
            <a:norm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175164" y="2219090"/>
            <a:ext cx="9513915" cy="365760"/>
          </a:xfrm>
        </p:spPr>
        <p:txBody>
          <a:bodyPr>
            <a:normAutofit/>
          </a:bodyPr>
          <a:lstStyle>
            <a:lvl1pPr marL="0" indent="0">
              <a:buNone/>
              <a:defRPr sz="1800" b="1" cap="all" spc="170" baseline="0">
                <a:solidFill>
                  <a:schemeClr val="accent5"/>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063688"/>
            <a:ext cx="4117219" cy="443772"/>
          </a:xfrm>
          <a:prstGeom prst="rect">
            <a:avLst/>
          </a:prstGeom>
        </p:spPr>
      </p:pic>
    </p:spTree>
    <p:extLst>
      <p:ext uri="{BB962C8B-B14F-4D97-AF65-F5344CB8AC3E}">
        <p14:creationId xmlns:p14="http://schemas.microsoft.com/office/powerpoint/2010/main" val="1718513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CEE14556-4B99-4EC2-A445-8465C8B4FAC9}" type="slidenum">
              <a:rPr lang="en-US" smtClean="0"/>
              <a:t>‹#›</a:t>
            </a:fld>
            <a:endParaRPr lang="en-US"/>
          </a:p>
        </p:txBody>
      </p:sp>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endParaRPr lang="en-US" dirty="0"/>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Subtitle</a:t>
            </a:r>
          </a:p>
        </p:txBody>
      </p:sp>
    </p:spTree>
    <p:extLst>
      <p:ext uri="{BB962C8B-B14F-4D97-AF65-F5344CB8AC3E}">
        <p14:creationId xmlns:p14="http://schemas.microsoft.com/office/powerpoint/2010/main" val="20887326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P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B891F-097C-F149-951E-AA57E615FF40}"/>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rm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Box 11">
            <a:extLst>
              <a:ext uri="{FF2B5EF4-FFF2-40B4-BE49-F238E27FC236}">
                <a16:creationId xmlns:a16="http://schemas.microsoft.com/office/drawing/2014/main" id="{4BA8C43C-9C90-0F4A-8D7B-5BD8D5386B9F}"/>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tx1"/>
                </a:solidFill>
              </a:rPr>
              <a:t>THE UNIVERSITY OF NORTH CAROLINA AT CHAPEL HILL</a:t>
            </a:r>
          </a:p>
        </p:txBody>
      </p:sp>
      <p:grpSp>
        <p:nvGrpSpPr>
          <p:cNvPr id="10" name="Group 9"/>
          <p:cNvGrpSpPr/>
          <p:nvPr userDrawn="1"/>
        </p:nvGrpSpPr>
        <p:grpSpPr>
          <a:xfrm>
            <a:off x="8092" y="4631899"/>
            <a:ext cx="12190476" cy="2257679"/>
            <a:chOff x="-4675" y="4643183"/>
            <a:chExt cx="12190476" cy="2257679"/>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24179" b="23141"/>
            <a:stretch/>
          </p:blipFill>
          <p:spPr>
            <a:xfrm>
              <a:off x="-4675" y="4643183"/>
              <a:ext cx="12190476" cy="2257679"/>
            </a:xfrm>
            <a:prstGeom prst="rect">
              <a:avLst/>
            </a:prstGeom>
            <a:solidFill>
              <a:schemeClr val="bg1">
                <a:alpha val="16000"/>
              </a:schemeClr>
            </a:solidFill>
          </p:spPr>
        </p:pic>
        <p:grpSp>
          <p:nvGrpSpPr>
            <p:cNvPr id="7" name="Group 6"/>
            <p:cNvGrpSpPr/>
            <p:nvPr userDrawn="1"/>
          </p:nvGrpSpPr>
          <p:grpSpPr>
            <a:xfrm>
              <a:off x="8098504" y="4794071"/>
              <a:ext cx="3880406" cy="1786829"/>
              <a:chOff x="8098504" y="4794071"/>
              <a:chExt cx="3880406" cy="1786829"/>
            </a:xfrm>
          </p:grpSpPr>
          <p:pic>
            <p:nvPicPr>
              <p:cNvPr id="11" name="Picture 10">
                <a:extLst>
                  <a:ext uri="{FF2B5EF4-FFF2-40B4-BE49-F238E27FC236}">
                    <a16:creationId xmlns:a16="http://schemas.microsoft.com/office/drawing/2014/main" id="{0BC9DD29-C7FC-2144-BD42-DD531D0537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4688" y="6164397"/>
                <a:ext cx="3864222" cy="416503"/>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8504" y="4794071"/>
                <a:ext cx="3555101" cy="1283586"/>
              </a:xfrm>
              <a:prstGeom prst="rect">
                <a:avLst/>
              </a:prstGeom>
            </p:spPr>
          </p:pic>
        </p:grpSp>
      </p:gr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98515" y="5421195"/>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98515" y="4869385"/>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07764960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2234E-21A0-514E-A049-519425968D76}"/>
              </a:ext>
            </a:extLst>
          </p:cNvPr>
          <p:cNvSpPr/>
          <p:nvPr/>
        </p:nvSpPr>
        <p:spPr>
          <a:xfrm>
            <a:off x="8866909" y="4544291"/>
            <a:ext cx="3325091" cy="23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CEE14556-4B99-4EC2-A445-8465C8B4FAC9}" type="slidenum">
              <a:rPr lang="en-US" smtClean="0"/>
              <a:t>‹#›</a:t>
            </a:fld>
            <a:endParaRPr lang="en-US"/>
          </a:p>
        </p:txBody>
      </p:sp>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r>
              <a:rPr lang="en-US"/>
              <a:t>Click icon to add table</a:t>
            </a:r>
            <a:endParaRPr lang="en-US" dirty="0"/>
          </a:p>
        </p:txBody>
      </p:sp>
    </p:spTree>
    <p:extLst>
      <p:ext uri="{BB962C8B-B14F-4D97-AF65-F5344CB8AC3E}">
        <p14:creationId xmlns:p14="http://schemas.microsoft.com/office/powerpoint/2010/main" val="3053749303"/>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CEE14556-4B99-4EC2-A445-8465C8B4FAC9}" type="slidenum">
              <a:rPr lang="en-US" smtClean="0"/>
              <a:t>‹#›</a:t>
            </a:fld>
            <a:endParaRPr lang="en-US"/>
          </a:p>
        </p:txBody>
      </p:sp>
      <p:sp>
        <p:nvSpPr>
          <p:cNvPr id="5" name="Title 16"/>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endParaRPr lang="en-US" dirty="0"/>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spcBef>
                <a:spcPts val="1200"/>
              </a:spcBef>
              <a:buSzPct val="100000"/>
              <a:buFont typeface="Arial" panose="020B0604020202020204" pitchFamily="34" charset="0"/>
              <a:buChar char="•"/>
              <a:defRPr lang="en-US" sz="2400" kern="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spcBef>
                <a:spcPts val="1200"/>
              </a:spcBef>
              <a:defRPr>
                <a:latin typeface="Open Sans" panose="020B0606030504020204" pitchFamily="34" charset="0"/>
                <a:ea typeface="Open Sans" panose="020B0606030504020204" pitchFamily="34" charset="0"/>
                <a:cs typeface="Open Sans" panose="020B0606030504020204" pitchFamily="34" charset="0"/>
              </a:defRPr>
            </a:lvl2pPr>
            <a:lvl3pPr>
              <a:spcBef>
                <a:spcPts val="1200"/>
              </a:spcBef>
              <a:defRPr>
                <a:latin typeface="Open Sans" panose="020B0606030504020204" pitchFamily="34" charset="0"/>
                <a:ea typeface="Open Sans" panose="020B0606030504020204" pitchFamily="34" charset="0"/>
                <a:cs typeface="Open Sans" panose="020B0606030504020204" pitchFamily="34" charset="0"/>
              </a:defRPr>
            </a:lvl3pPr>
            <a:lvl4pPr>
              <a:spcBef>
                <a:spcPts val="1200"/>
              </a:spcBef>
              <a:defRPr>
                <a:latin typeface="Open Sans" panose="020B0606030504020204" pitchFamily="34" charset="0"/>
                <a:ea typeface="Open Sans" panose="020B0606030504020204" pitchFamily="34" charset="0"/>
                <a:cs typeface="Open Sans" panose="020B0606030504020204" pitchFamily="34" charset="0"/>
              </a:defRPr>
            </a:lvl4pPr>
            <a:lvl5pPr>
              <a:spcBef>
                <a:spcPts val="1200"/>
              </a:spcBef>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43082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800" b="1" cap="all" spc="170" baseline="0">
                <a:solidFill>
                  <a:schemeClr val="accent1"/>
                </a:solidFill>
              </a:defRPr>
            </a:lvl1pPr>
          </a:lstStyle>
          <a:p>
            <a:pPr lvl="0"/>
            <a:r>
              <a:rPr lang="en-US" dirty="0"/>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096000" y="0"/>
            <a:ext cx="6096000" cy="6858000"/>
          </a:xfrm>
        </p:spPr>
        <p:txBody>
          <a:bodyPr>
            <a:noAutofit/>
          </a:bodyPr>
          <a:lstStyle/>
          <a:p>
            <a:r>
              <a:rPr lang="en-US"/>
              <a:t>Click icon to add picture</a:t>
            </a:r>
            <a:endParaRPr lang="en-US" dirty="0"/>
          </a:p>
        </p:txBody>
      </p:sp>
    </p:spTree>
    <p:extLst>
      <p:ext uri="{BB962C8B-B14F-4D97-AF65-F5344CB8AC3E}">
        <p14:creationId xmlns:p14="http://schemas.microsoft.com/office/powerpoint/2010/main" val="2630532100"/>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6096000" cy="6858000"/>
          </a:xfrm>
        </p:spPr>
        <p:txBody>
          <a:bodyPr>
            <a:noAutofit/>
          </a:bodyPr>
          <a:lstStyle/>
          <a:p>
            <a:r>
              <a:rPr lang="en-US"/>
              <a:t>Click icon to add picture</a:t>
            </a:r>
            <a:endParaRPr lang="en-US" dirty="0"/>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CEE14556-4B99-4EC2-A445-8465C8B4FAC9}" type="slidenum">
              <a:rPr lang="en-US" smtClean="0"/>
              <a:t>‹#›</a:t>
            </a:fld>
            <a:endParaRPr lang="en-US"/>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8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861376148"/>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12192000" cy="3587750"/>
          </a:xfrm>
        </p:spPr>
        <p:txBody>
          <a:bodyPr>
            <a:noAutofit/>
          </a:bodyPr>
          <a:lstStyle/>
          <a:p>
            <a:r>
              <a:rPr lang="en-US"/>
              <a:t>Click icon to add picture</a:t>
            </a:r>
            <a:endParaRPr lang="en-US" dirty="0"/>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CEE14556-4B99-4EC2-A445-8465C8B4FAC9}" type="slidenum">
              <a:rPr lang="en-US" smtClean="0"/>
              <a:t>‹#›</a:t>
            </a:fld>
            <a:endParaRPr lang="en-US"/>
          </a:p>
        </p:txBody>
      </p:sp>
      <p:sp>
        <p:nvSpPr>
          <p:cNvPr id="44" name="Title 16"/>
          <p:cNvSpPr>
            <a:spLocks noGrp="1"/>
          </p:cNvSpPr>
          <p:nvPr>
            <p:ph type="title"/>
          </p:nvPr>
        </p:nvSpPr>
        <p:spPr>
          <a:xfrm>
            <a:off x="499176" y="4220262"/>
            <a:ext cx="9157442" cy="1043639"/>
          </a:xfrm>
        </p:spPr>
        <p:txBody>
          <a:bodyPr>
            <a:noAutofit/>
          </a:bodyPr>
          <a:lstStyle>
            <a:lvl1pPr>
              <a:defRPr b="0"/>
            </a:lvl1pPr>
          </a:lstStyle>
          <a:p>
            <a:r>
              <a:rPr lang="en-US"/>
              <a:t>Click to edit Master title style</a:t>
            </a:r>
            <a:endParaRPr lang="en-US" dirty="0"/>
          </a:p>
        </p:txBody>
      </p:sp>
    </p:spTree>
    <p:extLst>
      <p:ext uri="{BB962C8B-B14F-4D97-AF65-F5344CB8AC3E}">
        <p14:creationId xmlns:p14="http://schemas.microsoft.com/office/powerpoint/2010/main" val="2131850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99014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ntent A">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EE16A78A-6204-E14D-86B7-AE113A5ED1B4}"/>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1"/>
                </a:solidFill>
                <a:latin typeface="+mn-lt"/>
                <a:ea typeface="+mn-ea"/>
                <a:cs typeface="+mn-cs"/>
              </a:defRPr>
            </a:lvl1pPr>
          </a:lstStyle>
          <a:p>
            <a:fld id="{CEE14556-4B99-4EC2-A445-8465C8B4FAC9}" type="slidenum">
              <a:rPr lang="en-US" smtClean="0"/>
              <a:t>‹#›</a:t>
            </a:fld>
            <a:endParaRPr lang="en-US"/>
          </a:p>
        </p:txBody>
      </p:sp>
      <p:sp>
        <p:nvSpPr>
          <p:cNvPr id="26" name="Title 16"/>
          <p:cNvSpPr>
            <a:spLocks noGrp="1"/>
          </p:cNvSpPr>
          <p:nvPr>
            <p:ph type="title"/>
          </p:nvPr>
        </p:nvSpPr>
        <p:spPr>
          <a:xfrm>
            <a:off x="3382180" y="969823"/>
            <a:ext cx="8306900" cy="723900"/>
          </a:xfrm>
        </p:spPr>
        <p:txBody>
          <a:bodyPr>
            <a:noAutofit/>
          </a:bodyPr>
          <a:lstStyle>
            <a:lvl1pPr>
              <a:defRPr b="0"/>
            </a:lvl1pPr>
          </a:lstStyle>
          <a:p>
            <a:r>
              <a:rPr lang="en-US"/>
              <a:t>Click to edit Master title style</a:t>
            </a:r>
            <a:endParaRPr lang="en-US" dirty="0"/>
          </a:p>
        </p:txBody>
      </p:sp>
      <p:sp>
        <p:nvSpPr>
          <p:cNvPr id="28" name="Content Placeholder 7"/>
          <p:cNvSpPr>
            <a:spLocks noGrp="1"/>
          </p:cNvSpPr>
          <p:nvPr>
            <p:ph sz="quarter" idx="15"/>
          </p:nvPr>
        </p:nvSpPr>
        <p:spPr>
          <a:xfrm>
            <a:off x="3382178" y="2208807"/>
            <a:ext cx="8306901"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3396903" y="626917"/>
            <a:ext cx="8307185"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Subtitle</a:t>
            </a:r>
          </a:p>
        </p:txBody>
      </p:sp>
      <p:sp>
        <p:nvSpPr>
          <p:cNvPr id="13" name="TextBox 12">
            <a:extLst>
              <a:ext uri="{FF2B5EF4-FFF2-40B4-BE49-F238E27FC236}">
                <a16:creationId xmlns:a16="http://schemas.microsoft.com/office/drawing/2014/main" id="{7E0B55B7-62C1-EF43-91BF-058489EF2184}"/>
              </a:ext>
            </a:extLst>
          </p:cNvPr>
          <p:cNvSpPr txBox="1"/>
          <p:nvPr/>
        </p:nvSpPr>
        <p:spPr>
          <a:xfrm>
            <a:off x="1269655" y="6503431"/>
            <a:ext cx="7159102" cy="276999"/>
          </a:xfrm>
          <a:prstGeom prst="rect">
            <a:avLst/>
          </a:prstGeom>
          <a:noFill/>
        </p:spPr>
        <p:txBody>
          <a:bodyPr wrap="square" rtlCol="0" anchor="ctr" anchorCtr="0">
            <a:spAutoFit/>
          </a:bodyPr>
          <a:lstStyle/>
          <a:p>
            <a:r>
              <a:rPr lang="en-US" sz="1200" b="0" spc="180" baseline="0" dirty="0">
                <a:solidFill>
                  <a:schemeClr val="bg2">
                    <a:lumMod val="75000"/>
                  </a:schemeClr>
                </a:solidFill>
              </a:rPr>
              <a:t>FRANK PORTER GRAHAM CHILD DEVELOPMENT INSTITUTE</a:t>
            </a:r>
            <a:endParaRPr lang="en-US" sz="1200" b="0" i="1" spc="180" baseline="0" dirty="0">
              <a:solidFill>
                <a:schemeClr val="bg2">
                  <a:lumMod val="75000"/>
                </a:schemeClr>
              </a:solidFill>
            </a:endParaRPr>
          </a:p>
        </p:txBody>
      </p:sp>
      <p:grpSp>
        <p:nvGrpSpPr>
          <p:cNvPr id="8" name="Group 7"/>
          <p:cNvGrpSpPr/>
          <p:nvPr userDrawn="1"/>
        </p:nvGrpSpPr>
        <p:grpSpPr>
          <a:xfrm>
            <a:off x="96078" y="5659334"/>
            <a:ext cx="1407853" cy="1128437"/>
            <a:chOff x="96078" y="5659334"/>
            <a:chExt cx="1407853" cy="1128437"/>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657" y="5659334"/>
              <a:ext cx="1123998" cy="1113756"/>
            </a:xfrm>
            <a:prstGeom prst="rect">
              <a:avLst/>
            </a:prstGeom>
          </p:spPr>
        </p:pic>
        <p:sp>
          <p:nvSpPr>
            <p:cNvPr id="11" name="TextBox 10">
              <a:extLst>
                <a:ext uri="{FF2B5EF4-FFF2-40B4-BE49-F238E27FC236}">
                  <a16:creationId xmlns:a16="http://schemas.microsoft.com/office/drawing/2014/main" id="{AA5E083E-CE1A-DA4B-85FA-B6928D5B93AD}"/>
                </a:ext>
              </a:extLst>
            </p:cNvPr>
            <p:cNvSpPr txBox="1"/>
            <p:nvPr/>
          </p:nvSpPr>
          <p:spPr>
            <a:xfrm>
              <a:off x="96078" y="6510772"/>
              <a:ext cx="1407853" cy="276999"/>
            </a:xfrm>
            <a:prstGeom prst="rect">
              <a:avLst/>
            </a:prstGeom>
            <a:noFill/>
          </p:spPr>
          <p:txBody>
            <a:bodyPr wrap="square" rtlCol="0" anchor="ctr" anchorCtr="0">
              <a:spAutoFit/>
            </a:bodyPr>
            <a:lstStyle/>
            <a:p>
              <a:r>
                <a:rPr lang="en-US" sz="1200" b="0" spc="180" baseline="0" dirty="0">
                  <a:solidFill>
                    <a:schemeClr val="bg1"/>
                  </a:solidFill>
                </a:rPr>
                <a:t>The HILL Lab</a:t>
              </a:r>
              <a:endParaRPr lang="en-US" sz="1200" b="0" i="1" spc="180" baseline="0" dirty="0">
                <a:solidFill>
                  <a:schemeClr val="bg1"/>
                </a:solidFill>
              </a:endParaRPr>
            </a:p>
          </p:txBody>
        </p:sp>
      </p:grpSp>
    </p:spTree>
    <p:extLst>
      <p:ext uri="{BB962C8B-B14F-4D97-AF65-F5344CB8AC3E}">
        <p14:creationId xmlns:p14="http://schemas.microsoft.com/office/powerpoint/2010/main" val="186098053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E3B6174-F968-9848-AE9B-A49AC0364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1092948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7CDCF25-96EC-0C45-9072-6F33005E97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3525293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End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1B79E-FD97-614F-8253-F41DE0F9D730}"/>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D3BA794-69F4-FC4A-8C3A-ED1E9585D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2" name="Picture 1">
            <a:extLst>
              <a:ext uri="{FF2B5EF4-FFF2-40B4-BE49-F238E27FC236}">
                <a16:creationId xmlns:a16="http://schemas.microsoft.com/office/drawing/2014/main" id="{FC74A86C-10EE-F641-9723-6F3E678A1422}"/>
              </a:ext>
            </a:extLst>
          </p:cNvPr>
          <p:cNvPicPr>
            <a:picLocks noChangeAspect="1"/>
          </p:cNvPicPr>
          <p:nvPr/>
        </p:nvPicPr>
        <p:blipFill>
          <a:blip r:embed="rId4"/>
          <a:stretch>
            <a:fillRect/>
          </a:stretch>
        </p:blipFill>
        <p:spPr>
          <a:xfrm>
            <a:off x="2437529" y="1400782"/>
            <a:ext cx="7316942" cy="2645237"/>
          </a:xfrm>
          <a:prstGeom prst="rect">
            <a:avLst/>
          </a:prstGeom>
        </p:spPr>
      </p:pic>
      <p:grpSp>
        <p:nvGrpSpPr>
          <p:cNvPr id="5" name="Group 4"/>
          <p:cNvGrpSpPr/>
          <p:nvPr userDrawn="1"/>
        </p:nvGrpSpPr>
        <p:grpSpPr>
          <a:xfrm>
            <a:off x="6280563" y="4523446"/>
            <a:ext cx="1123651" cy="858811"/>
            <a:chOff x="106533" y="5659334"/>
            <a:chExt cx="1407853" cy="1115128"/>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5657" y="5659334"/>
              <a:ext cx="1123998" cy="1113756"/>
            </a:xfrm>
            <a:prstGeom prst="rect">
              <a:avLst/>
            </a:prstGeom>
          </p:spPr>
        </p:pic>
        <p:sp>
          <p:nvSpPr>
            <p:cNvPr id="9" name="TextBox 8">
              <a:extLst>
                <a:ext uri="{FF2B5EF4-FFF2-40B4-BE49-F238E27FC236}">
                  <a16:creationId xmlns:a16="http://schemas.microsoft.com/office/drawing/2014/main" id="{AA5E083E-CE1A-DA4B-85FA-B6928D5B93AD}"/>
                </a:ext>
              </a:extLst>
            </p:cNvPr>
            <p:cNvSpPr txBox="1"/>
            <p:nvPr/>
          </p:nvSpPr>
          <p:spPr>
            <a:xfrm>
              <a:off x="106533" y="6494718"/>
              <a:ext cx="1407853" cy="279744"/>
            </a:xfrm>
            <a:prstGeom prst="rect">
              <a:avLst/>
            </a:prstGeom>
            <a:noFill/>
          </p:spPr>
          <p:txBody>
            <a:bodyPr wrap="square" rtlCol="0" anchor="ctr" anchorCtr="0">
              <a:spAutoFit/>
            </a:bodyPr>
            <a:lstStyle/>
            <a:p>
              <a:r>
                <a:rPr lang="en-US" sz="800" b="0" spc="180" baseline="0" dirty="0">
                  <a:solidFill>
                    <a:schemeClr val="bg1"/>
                  </a:solidFill>
                </a:rPr>
                <a:t>The HILL Lab</a:t>
              </a:r>
              <a:endParaRPr lang="en-US" sz="800" b="0" i="1" spc="180" baseline="0" dirty="0">
                <a:solidFill>
                  <a:schemeClr val="bg1"/>
                </a:solidFill>
              </a:endParaRPr>
            </a:p>
          </p:txBody>
        </p:sp>
      </p:grpSp>
    </p:spTree>
    <p:extLst>
      <p:ext uri="{BB962C8B-B14F-4D97-AF65-F5344CB8AC3E}">
        <p14:creationId xmlns:p14="http://schemas.microsoft.com/office/powerpoint/2010/main" val="304438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rgbClr val="EEEFE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BCC69A1-427D-2A4D-A623-C84A549792C7}"/>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rgbClr val="EEEFEF"/>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69344993"/>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End B">
    <p:bg>
      <p:bgRef idx="1002">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87D9F-DF5A-C647-8373-D1F58849A9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6" name="Picture 5">
            <a:extLst>
              <a:ext uri="{FF2B5EF4-FFF2-40B4-BE49-F238E27FC236}">
                <a16:creationId xmlns:a16="http://schemas.microsoft.com/office/drawing/2014/main" id="{55464514-5C67-144F-84FF-10C60DD29333}"/>
              </a:ext>
            </a:extLst>
          </p:cNvPr>
          <p:cNvPicPr>
            <a:picLocks noChangeAspect="1"/>
          </p:cNvPicPr>
          <p:nvPr/>
        </p:nvPicPr>
        <p:blipFill>
          <a:blip r:embed="rId3"/>
          <a:stretch>
            <a:fillRect/>
          </a:stretch>
        </p:blipFill>
        <p:spPr>
          <a:xfrm>
            <a:off x="2437529" y="1400782"/>
            <a:ext cx="7316942" cy="2645237"/>
          </a:xfrm>
          <a:prstGeom prst="rect">
            <a:avLst/>
          </a:prstGeom>
          <a:solidFill>
            <a:schemeClr val="bg2"/>
          </a:solidFill>
        </p:spPr>
      </p:pic>
    </p:spTree>
    <p:extLst>
      <p:ext uri="{BB962C8B-B14F-4D97-AF65-F5344CB8AC3E}">
        <p14:creationId xmlns:p14="http://schemas.microsoft.com/office/powerpoint/2010/main" val="32312617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End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9E0C7-DA5A-534F-A6A4-3FD4EABD53C8}"/>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28DEE02D-BD21-744D-9F3C-8212E94E1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grpSp>
        <p:nvGrpSpPr>
          <p:cNvPr id="4" name="Group 3"/>
          <p:cNvGrpSpPr/>
          <p:nvPr userDrawn="1"/>
        </p:nvGrpSpPr>
        <p:grpSpPr>
          <a:xfrm>
            <a:off x="5382866" y="5106075"/>
            <a:ext cx="2061808" cy="1534934"/>
            <a:chOff x="145657" y="5659334"/>
            <a:chExt cx="1409285" cy="1113756"/>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657" y="5659334"/>
              <a:ext cx="1123998" cy="1113756"/>
            </a:xfrm>
            <a:prstGeom prst="rect">
              <a:avLst/>
            </a:prstGeom>
          </p:spPr>
        </p:pic>
        <p:sp>
          <p:nvSpPr>
            <p:cNvPr id="8" name="TextBox 7">
              <a:extLst>
                <a:ext uri="{FF2B5EF4-FFF2-40B4-BE49-F238E27FC236}">
                  <a16:creationId xmlns:a16="http://schemas.microsoft.com/office/drawing/2014/main" id="{AA5E083E-CE1A-DA4B-85FA-B6928D5B93AD}"/>
                </a:ext>
              </a:extLst>
            </p:cNvPr>
            <p:cNvSpPr txBox="1"/>
            <p:nvPr/>
          </p:nvSpPr>
          <p:spPr>
            <a:xfrm>
              <a:off x="147089" y="6500598"/>
              <a:ext cx="1407853" cy="267989"/>
            </a:xfrm>
            <a:prstGeom prst="rect">
              <a:avLst/>
            </a:prstGeom>
            <a:noFill/>
          </p:spPr>
          <p:txBody>
            <a:bodyPr wrap="square" rtlCol="0" anchor="ctr" anchorCtr="0">
              <a:spAutoFit/>
            </a:bodyPr>
            <a:lstStyle/>
            <a:p>
              <a:r>
                <a:rPr lang="en-US" sz="1800" b="0" spc="180" baseline="0" dirty="0">
                  <a:solidFill>
                    <a:schemeClr val="bg1"/>
                  </a:solidFill>
                </a:rPr>
                <a:t>The HILL Lab</a:t>
              </a:r>
              <a:endParaRPr lang="en-US" sz="1800" b="0" i="1" spc="180" baseline="0" dirty="0">
                <a:solidFill>
                  <a:schemeClr val="bg1"/>
                </a:solidFill>
              </a:endParaRPr>
            </a:p>
          </p:txBody>
        </p:sp>
      </p:grpSp>
    </p:spTree>
    <p:extLst>
      <p:ext uri="{BB962C8B-B14F-4D97-AF65-F5344CB8AC3E}">
        <p14:creationId xmlns:p14="http://schemas.microsoft.com/office/powerpoint/2010/main" val="1738687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99EB4-7D45-482B-A6EB-71258C9F2343}"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8CF70-610B-419E-A97B-3753D1F5709D}" type="slidenum">
              <a:rPr lang="en-US" smtClean="0"/>
              <a:t>‹#›</a:t>
            </a:fld>
            <a:endParaRPr lang="en-US"/>
          </a:p>
        </p:txBody>
      </p:sp>
    </p:spTree>
    <p:extLst>
      <p:ext uri="{BB962C8B-B14F-4D97-AF65-F5344CB8AC3E}">
        <p14:creationId xmlns:p14="http://schemas.microsoft.com/office/powerpoint/2010/main" val="1751470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19459-3691-4D1C-A80B-E2DB8A4F0EC2}"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D6713-5AA5-47B9-99A5-E5B8C9480CC0}" type="slidenum">
              <a:rPr lang="en-US" smtClean="0"/>
              <a:t>‹#›</a:t>
            </a:fld>
            <a:endParaRPr lang="en-US"/>
          </a:p>
        </p:txBody>
      </p:sp>
    </p:spTree>
    <p:extLst>
      <p:ext uri="{BB962C8B-B14F-4D97-AF65-F5344CB8AC3E}">
        <p14:creationId xmlns:p14="http://schemas.microsoft.com/office/powerpoint/2010/main" val="1171732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F8722A-26A1-4183-99D1-7FAD7E831163}"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BB19B-7BD5-4333-80A4-EC41B1E3D6D2}" type="slidenum">
              <a:rPr lang="en-US" smtClean="0"/>
              <a:t>‹#›</a:t>
            </a:fld>
            <a:endParaRPr lang="en-US"/>
          </a:p>
        </p:txBody>
      </p:sp>
    </p:spTree>
    <p:extLst>
      <p:ext uri="{BB962C8B-B14F-4D97-AF65-F5344CB8AC3E}">
        <p14:creationId xmlns:p14="http://schemas.microsoft.com/office/powerpoint/2010/main" val="2200894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F8722A-26A1-4183-99D1-7FAD7E831163}"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BB19B-7BD5-4333-80A4-EC41B1E3D6D2}" type="slidenum">
              <a:rPr lang="en-US" smtClean="0"/>
              <a:t>‹#›</a:t>
            </a:fld>
            <a:endParaRPr lang="en-US"/>
          </a:p>
        </p:txBody>
      </p:sp>
    </p:spTree>
    <p:extLst>
      <p:ext uri="{BB962C8B-B14F-4D97-AF65-F5344CB8AC3E}">
        <p14:creationId xmlns:p14="http://schemas.microsoft.com/office/powerpoint/2010/main" val="31058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BCC69A1-427D-2A4D-A623-C84A549792C7}"/>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202812760"/>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over A">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A17B6E5C-FBAC-6846-BEEF-C4529BD75DDF}"/>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BBF03E25-D563-4648-82C4-AE2793EAC46D}"/>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BF912476-20B1-4145-A03E-F38587B9C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294099590"/>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ov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9605FAC-EF4B-DF4E-9FA3-158350039164}"/>
              </a:ext>
            </a:extLst>
          </p:cNvPr>
          <p:cNvPicPr>
            <a:picLocks noChangeAspect="1"/>
          </p:cNvPicPr>
          <p:nvPr/>
        </p:nvPicPr>
        <p:blipFill>
          <a:blip r:embed="rId2"/>
          <a:stretch>
            <a:fillRect/>
          </a:stretch>
        </p:blipFill>
        <p:spPr>
          <a:xfrm>
            <a:off x="0" y="11017"/>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BC2DB4A-1901-6D4D-9314-33C850E5D4CF}"/>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tx1"/>
                </a:solidFill>
              </a:rPr>
              <a:t>THE UNIVERSITY OF NORTH CAROLINA AT CHAPEL HILL</a:t>
            </a:r>
          </a:p>
        </p:txBody>
      </p:sp>
      <p:pic>
        <p:nvPicPr>
          <p:cNvPr id="12" name="Picture 11">
            <a:extLst>
              <a:ext uri="{FF2B5EF4-FFF2-40B4-BE49-F238E27FC236}">
                <a16:creationId xmlns:a16="http://schemas.microsoft.com/office/drawing/2014/main" id="{DBCFF8DA-1490-5D4C-B941-020BDE4A4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992090594"/>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over A">
    <p:spTree>
      <p:nvGrpSpPr>
        <p:cNvPr id="1" name=""/>
        <p:cNvGrpSpPr/>
        <p:nvPr/>
      </p:nvGrpSpPr>
      <p:grpSpPr>
        <a:xfrm>
          <a:off x="0" y="0"/>
          <a:ext cx="0" cy="0"/>
          <a:chOff x="0" y="0"/>
          <a:chExt cx="0" cy="0"/>
        </a:xfrm>
      </p:grpSpPr>
      <p:pic>
        <p:nvPicPr>
          <p:cNvPr id="3" name="Picture 2" descr="A red and black text&#10;&#10;Description automatically generated">
            <a:extLst>
              <a:ext uri="{FF2B5EF4-FFF2-40B4-BE49-F238E27FC236}">
                <a16:creationId xmlns:a16="http://schemas.microsoft.com/office/drawing/2014/main" id="{3052FD5D-7DAA-7845-9CB9-02651826C524}"/>
              </a:ext>
            </a:extLst>
          </p:cNvPr>
          <p:cNvPicPr>
            <a:picLocks noChangeAspect="1"/>
          </p:cNvPicPr>
          <p:nvPr/>
        </p:nvPicPr>
        <p:blipFill>
          <a:blip r:embed="rId2"/>
          <a:stretch>
            <a:fillRect/>
          </a:stretch>
        </p:blipFill>
        <p:spPr>
          <a:xfrm>
            <a:off x="0" y="0"/>
            <a:ext cx="12192000" cy="6863435"/>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BBE792A-6B1D-5B42-8DF9-F581B710C314}"/>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1A0C17B-A153-B649-9325-7BA92D7C2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218730342"/>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Cov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0553469-DEF9-B94D-8948-56E3EC2DE14E}"/>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1350278"/>
            <a:ext cx="7753119" cy="2086825"/>
          </a:xfrm>
        </p:spPr>
        <p:txBody>
          <a:bodyPr anchor="b">
            <a:noAutofit/>
          </a:bodyPr>
          <a:lstStyle>
            <a:lvl1pPr algn="l">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13511" y="3500259"/>
            <a:ext cx="9036417"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81712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521717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TextBox 10">
            <a:extLst>
              <a:ext uri="{FF2B5EF4-FFF2-40B4-BE49-F238E27FC236}">
                <a16:creationId xmlns:a16="http://schemas.microsoft.com/office/drawing/2014/main" id="{ABBE792A-6B1D-5B42-8DF9-F581B710C314}"/>
              </a:ext>
            </a:extLst>
          </p:cNvPr>
          <p:cNvSpPr txBox="1"/>
          <p:nvPr/>
        </p:nvSpPr>
        <p:spPr>
          <a:xfrm>
            <a:off x="685800" y="547300"/>
            <a:ext cx="5410200" cy="276999"/>
          </a:xfrm>
          <a:prstGeom prst="rect">
            <a:avLst/>
          </a:prstGeom>
          <a:noFill/>
        </p:spPr>
        <p:txBody>
          <a:bodyPr wrap="square" rtlCol="0">
            <a:spAutoFit/>
          </a:bodyPr>
          <a:lstStyle/>
          <a:p>
            <a:pPr algn="l"/>
            <a:r>
              <a:rPr lang="en-US" sz="1200" b="0" spc="180" baseline="0" dirty="0">
                <a:solidFill>
                  <a:schemeClr val="accent5"/>
                </a:solidFill>
              </a:rPr>
              <a:t>THE UNIVERSITY OF NORTH CAROLINA AT CHAPEL HILL</a:t>
            </a:r>
          </a:p>
        </p:txBody>
      </p:sp>
      <p:pic>
        <p:nvPicPr>
          <p:cNvPr id="13" name="Picture 12">
            <a:extLst>
              <a:ext uri="{FF2B5EF4-FFF2-40B4-BE49-F238E27FC236}">
                <a16:creationId xmlns:a16="http://schemas.microsoft.com/office/drawing/2014/main" id="{0CB0AC64-C1A3-7A45-9804-C917A697B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973159015"/>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DBB05C-B315-1545-8C03-ED5058C3C690}"/>
              </a:ext>
            </a:extLst>
          </p:cNvPr>
          <p:cNvPicPr>
            <a:picLocks noChangeAspect="1"/>
          </p:cNvPicPr>
          <p:nvPr/>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CEE14556-4B99-4EC2-A445-8465C8B4FAC9}" type="slidenum">
              <a:rPr lang="en-US" smtClean="0"/>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dirty="0"/>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063529"/>
            <a:ext cx="4118708" cy="443932"/>
          </a:xfrm>
          <a:prstGeom prst="rect">
            <a:avLst/>
          </a:prstGeom>
        </p:spPr>
      </p:pic>
    </p:spTree>
    <p:extLst>
      <p:ext uri="{BB962C8B-B14F-4D97-AF65-F5344CB8AC3E}">
        <p14:creationId xmlns:p14="http://schemas.microsoft.com/office/powerpoint/2010/main" val="222860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81185" y="6216212"/>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CEE14556-4B99-4EC2-A445-8465C8B4FAC9}" type="slidenum">
              <a:rPr lang="en-US" smtClean="0"/>
              <a:t>‹#›</a:t>
            </a:fld>
            <a:endParaRPr lang="en-US"/>
          </a:p>
        </p:txBody>
      </p:sp>
      <p:pic>
        <p:nvPicPr>
          <p:cNvPr id="4" name="Picture 3">
            <a:extLst>
              <a:ext uri="{FF2B5EF4-FFF2-40B4-BE49-F238E27FC236}">
                <a16:creationId xmlns:a16="http://schemas.microsoft.com/office/drawing/2014/main" id="{49EBBD98-6B86-C540-87CD-0A077FF41446}"/>
              </a:ext>
            </a:extLst>
          </p:cNvPr>
          <p:cNvPicPr>
            <a:picLocks noChangeAspect="1"/>
          </p:cNvPicPr>
          <p:nvPr/>
        </p:nvPicPr>
        <p:blipFill>
          <a:blip r:embed="rId37"/>
          <a:stretch>
            <a:fillRect/>
          </a:stretch>
        </p:blipFill>
        <p:spPr>
          <a:xfrm>
            <a:off x="10261600" y="4940300"/>
            <a:ext cx="1930400" cy="1917700"/>
          </a:xfrm>
          <a:prstGeom prst="rect">
            <a:avLst/>
          </a:prstGeom>
        </p:spPr>
      </p:pic>
      <p:sp>
        <p:nvSpPr>
          <p:cNvPr id="8" name="TextBox 7">
            <a:extLst>
              <a:ext uri="{FF2B5EF4-FFF2-40B4-BE49-F238E27FC236}">
                <a16:creationId xmlns:a16="http://schemas.microsoft.com/office/drawing/2014/main" id="{AA5E083E-CE1A-DA4B-85FA-B6928D5B93AD}"/>
              </a:ext>
            </a:extLst>
          </p:cNvPr>
          <p:cNvSpPr txBox="1"/>
          <p:nvPr userDrawn="1"/>
        </p:nvSpPr>
        <p:spPr>
          <a:xfrm>
            <a:off x="1319163" y="6496091"/>
            <a:ext cx="7159102" cy="276999"/>
          </a:xfrm>
          <a:prstGeom prst="rect">
            <a:avLst/>
          </a:prstGeom>
          <a:noFill/>
        </p:spPr>
        <p:txBody>
          <a:bodyPr wrap="square" rtlCol="0" anchor="ctr" anchorCtr="0">
            <a:spAutoFit/>
          </a:bodyPr>
          <a:lstStyle/>
          <a:p>
            <a:r>
              <a:rPr lang="en-US" sz="1200" b="0" spc="180" baseline="0" dirty="0">
                <a:solidFill>
                  <a:schemeClr val="bg2">
                    <a:lumMod val="75000"/>
                  </a:schemeClr>
                </a:solidFill>
              </a:rPr>
              <a:t>FRANK PORTER GRAHAM CHILD DEVELOPMENT INSTITUTE</a:t>
            </a:r>
            <a:endParaRPr lang="en-US" sz="1200" b="0" i="1" spc="180" baseline="0" dirty="0">
              <a:solidFill>
                <a:schemeClr val="bg2">
                  <a:lumMod val="75000"/>
                </a:schemeClr>
              </a:solidFill>
            </a:endParaRPr>
          </a:p>
        </p:txBody>
      </p:sp>
      <p:grpSp>
        <p:nvGrpSpPr>
          <p:cNvPr id="9" name="Group 8"/>
          <p:cNvGrpSpPr/>
          <p:nvPr userDrawn="1"/>
        </p:nvGrpSpPr>
        <p:grpSpPr>
          <a:xfrm>
            <a:off x="96078" y="5659334"/>
            <a:ext cx="1407853" cy="1128437"/>
            <a:chOff x="96078" y="5659334"/>
            <a:chExt cx="1407853" cy="1128437"/>
          </a:xfrm>
        </p:grpSpPr>
        <p:pic>
          <p:nvPicPr>
            <p:cNvPr id="5" name="Picture 4"/>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45657" y="5659334"/>
              <a:ext cx="1123998" cy="1113756"/>
            </a:xfrm>
            <a:prstGeom prst="rect">
              <a:avLst/>
            </a:prstGeom>
          </p:spPr>
        </p:pic>
        <p:sp>
          <p:nvSpPr>
            <p:cNvPr id="7" name="TextBox 6">
              <a:extLst>
                <a:ext uri="{FF2B5EF4-FFF2-40B4-BE49-F238E27FC236}">
                  <a16:creationId xmlns:a16="http://schemas.microsoft.com/office/drawing/2014/main" id="{AA5E083E-CE1A-DA4B-85FA-B6928D5B93AD}"/>
                </a:ext>
              </a:extLst>
            </p:cNvPr>
            <p:cNvSpPr txBox="1"/>
            <p:nvPr/>
          </p:nvSpPr>
          <p:spPr>
            <a:xfrm>
              <a:off x="96078" y="6510772"/>
              <a:ext cx="1407853" cy="276999"/>
            </a:xfrm>
            <a:prstGeom prst="rect">
              <a:avLst/>
            </a:prstGeom>
            <a:noFill/>
          </p:spPr>
          <p:txBody>
            <a:bodyPr wrap="square" rtlCol="0" anchor="ctr" anchorCtr="0">
              <a:spAutoFit/>
            </a:bodyPr>
            <a:lstStyle/>
            <a:p>
              <a:r>
                <a:rPr lang="en-US" sz="1200" b="0" spc="180" baseline="0" dirty="0">
                  <a:solidFill>
                    <a:schemeClr val="bg1"/>
                  </a:solidFill>
                </a:rPr>
                <a:t>The HILL Lab</a:t>
              </a:r>
              <a:endParaRPr lang="en-US" sz="1200" b="0" i="1" spc="180" baseline="0" dirty="0">
                <a:solidFill>
                  <a:schemeClr val="bg1"/>
                </a:solidFill>
              </a:endParaRPr>
            </a:p>
          </p:txBody>
        </p:sp>
      </p:grpSp>
    </p:spTree>
    <p:extLst>
      <p:ext uri="{BB962C8B-B14F-4D97-AF65-F5344CB8AC3E}">
        <p14:creationId xmlns:p14="http://schemas.microsoft.com/office/powerpoint/2010/main" val="240817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p:titleStyle>
    <p:body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HILL Lab</a:t>
            </a:r>
          </a:p>
        </p:txBody>
      </p:sp>
      <p:sp>
        <p:nvSpPr>
          <p:cNvPr id="3" name="Text Placeholder 2"/>
          <p:cNvSpPr>
            <a:spLocks noGrp="1"/>
          </p:cNvSpPr>
          <p:nvPr>
            <p:ph type="body" idx="1"/>
          </p:nvPr>
        </p:nvSpPr>
        <p:spPr/>
        <p:txBody>
          <a:bodyPr/>
          <a:lstStyle/>
          <a:p>
            <a:r>
              <a:rPr lang="en-US" dirty="0"/>
              <a:t>Sherika Hill, PhD </a:t>
            </a:r>
          </a:p>
        </p:txBody>
      </p:sp>
      <p:sp>
        <p:nvSpPr>
          <p:cNvPr id="4" name="Text Placeholder 3"/>
          <p:cNvSpPr>
            <a:spLocks noGrp="1"/>
          </p:cNvSpPr>
          <p:nvPr>
            <p:ph type="body" sz="quarter" idx="11"/>
          </p:nvPr>
        </p:nvSpPr>
        <p:spPr/>
        <p:txBody>
          <a:bodyPr vert="horz" lIns="91440" tIns="45720" rIns="91440" bIns="45720" rtlCol="0" anchor="t">
            <a:noAutofit/>
          </a:bodyPr>
          <a:lstStyle/>
          <a:p>
            <a:r>
              <a:rPr lang="en-US" dirty="0">
                <a:latin typeface="Open Sans"/>
              </a:rPr>
              <a:t>Lab 4</a:t>
            </a:r>
          </a:p>
        </p:txBody>
      </p:sp>
      <p:sp>
        <p:nvSpPr>
          <p:cNvPr id="5" name="Text Placeholder 4"/>
          <p:cNvSpPr>
            <a:spLocks noGrp="1"/>
          </p:cNvSpPr>
          <p:nvPr>
            <p:ph type="body" sz="quarter" idx="10"/>
          </p:nvPr>
        </p:nvSpPr>
        <p:spPr/>
        <p:txBody>
          <a:bodyPr/>
          <a:lstStyle/>
          <a:p>
            <a:r>
              <a:rPr lang="en-US" dirty="0"/>
              <a:t>October 02, 2020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8" y="1911928"/>
            <a:ext cx="3754082" cy="2410433"/>
          </a:xfrm>
          <a:prstGeom prst="rect">
            <a:avLst/>
          </a:prstGeom>
        </p:spPr>
      </p:pic>
    </p:spTree>
    <p:extLst>
      <p:ext uri="{BB962C8B-B14F-4D97-AF65-F5344CB8AC3E}">
        <p14:creationId xmlns:p14="http://schemas.microsoft.com/office/powerpoint/2010/main" val="407631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5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86" b="7386"/>
          <a:stretch>
            <a:fillRect/>
          </a:stretch>
        </p:blipFill>
        <p:spPr>
          <a:xfrm>
            <a:off x="0" y="-48491"/>
            <a:ext cx="12192000" cy="6858000"/>
          </a:xfrm>
        </p:spPr>
      </p:pic>
      <p:sp>
        <p:nvSpPr>
          <p:cNvPr id="6" name="TextBox 5"/>
          <p:cNvSpPr txBox="1"/>
          <p:nvPr/>
        </p:nvSpPr>
        <p:spPr>
          <a:xfrm>
            <a:off x="429492" y="457201"/>
            <a:ext cx="6033654" cy="1323439"/>
          </a:xfrm>
          <a:prstGeom prst="rect">
            <a:avLst/>
          </a:prstGeom>
          <a:noFill/>
        </p:spPr>
        <p:txBody>
          <a:bodyPr wrap="square" rtlCol="0">
            <a:spAutoFit/>
          </a:bodyPr>
          <a:lstStyle/>
          <a:p>
            <a:r>
              <a:rPr lang="en-US" sz="3200" b="1" dirty="0"/>
              <a:t>John </a:t>
            </a:r>
            <a:r>
              <a:rPr lang="en-US" sz="3200" b="1" dirty="0" err="1"/>
              <a:t>Henryism</a:t>
            </a:r>
            <a:endParaRPr lang="en-US" sz="3200" b="1" dirty="0"/>
          </a:p>
          <a:p>
            <a:pPr marL="285750" indent="-285750">
              <a:buFont typeface="Arial" panose="020B0604020202020204" pitchFamily="34" charset="0"/>
              <a:buChar char="•"/>
            </a:pPr>
            <a:r>
              <a:rPr lang="en-US" sz="2400" dirty="0" err="1"/>
              <a:t>Allostatic</a:t>
            </a:r>
            <a:r>
              <a:rPr lang="en-US" sz="2400" dirty="0"/>
              <a:t> Load</a:t>
            </a:r>
          </a:p>
          <a:p>
            <a:pPr marL="285750" indent="-285750">
              <a:buFont typeface="Arial" panose="020B0604020202020204" pitchFamily="34" charset="0"/>
              <a:buChar char="•"/>
            </a:pPr>
            <a:r>
              <a:rPr lang="en-US" sz="2400" dirty="0"/>
              <a:t>Resilience Frameworks &amp; High-stress Coping</a:t>
            </a:r>
          </a:p>
        </p:txBody>
      </p:sp>
      <p:sp>
        <p:nvSpPr>
          <p:cNvPr id="7" name="Text Placeholder 3"/>
          <p:cNvSpPr txBox="1">
            <a:spLocks/>
          </p:cNvSpPr>
          <p:nvPr/>
        </p:nvSpPr>
        <p:spPr>
          <a:xfrm>
            <a:off x="710731" y="1956954"/>
            <a:ext cx="3674233" cy="2497282"/>
          </a:xfrm>
          <a:prstGeom prst="rect">
            <a:avLst/>
          </a:prstGeom>
        </p:spPr>
        <p:txBody>
          <a:bodyPr/>
          <a:lst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Biases </a:t>
            </a:r>
          </a:p>
          <a:p>
            <a:r>
              <a:rPr lang="en-US" dirty="0"/>
              <a:t>Differences</a:t>
            </a:r>
          </a:p>
          <a:p>
            <a:r>
              <a:rPr lang="en-US" dirty="0"/>
              <a:t>Disparities Research</a:t>
            </a:r>
          </a:p>
          <a:p>
            <a:r>
              <a:rPr lang="en-US" dirty="0"/>
              <a:t>Minority Health Research</a:t>
            </a:r>
          </a:p>
          <a:p>
            <a:r>
              <a:rPr lang="en-US" dirty="0"/>
              <a:t>Systems Research</a:t>
            </a:r>
          </a:p>
        </p:txBody>
      </p:sp>
    </p:spTree>
    <p:extLst>
      <p:ext uri="{BB962C8B-B14F-4D97-AF65-F5344CB8AC3E}">
        <p14:creationId xmlns:p14="http://schemas.microsoft.com/office/powerpoint/2010/main" val="34085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useo 300"/>
              </a:rPr>
              <a:t>Lab 4 10/02/2020</a:t>
            </a:r>
          </a:p>
        </p:txBody>
      </p:sp>
      <p:sp>
        <p:nvSpPr>
          <p:cNvPr id="3" name="Text Placeholder 2"/>
          <p:cNvSpPr>
            <a:spLocks noGrp="1"/>
          </p:cNvSpPr>
          <p:nvPr>
            <p:ph type="body" sz="quarter" idx="16"/>
          </p:nvPr>
        </p:nvSpPr>
        <p:spPr/>
        <p:txBody>
          <a:bodyPr/>
          <a:lstStyle/>
          <a:p>
            <a:r>
              <a:rPr lang="en-US" dirty="0"/>
              <a:t>stacked presentation with new slides added to the end</a:t>
            </a:r>
          </a:p>
        </p:txBody>
      </p:sp>
    </p:spTree>
    <p:extLst>
      <p:ext uri="{BB962C8B-B14F-4D97-AF65-F5344CB8AC3E}">
        <p14:creationId xmlns:p14="http://schemas.microsoft.com/office/powerpoint/2010/main" val="16242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9175" y="969825"/>
            <a:ext cx="11363961" cy="723899"/>
          </a:xfrm>
        </p:spPr>
        <p:txBody>
          <a:bodyPr/>
          <a:lstStyle/>
          <a:p>
            <a:r>
              <a:rPr lang="en-US" dirty="0"/>
              <a:t>Framing the Developmental Research Questions</a:t>
            </a:r>
          </a:p>
        </p:txBody>
      </p:sp>
      <p:sp>
        <p:nvSpPr>
          <p:cNvPr id="8" name="Subtitle 7"/>
          <p:cNvSpPr>
            <a:spLocks noGrp="1"/>
          </p:cNvSpPr>
          <p:nvPr>
            <p:ph sz="quarter" idx="14"/>
          </p:nvPr>
        </p:nvSpPr>
        <p:spPr>
          <a:xfrm>
            <a:off x="513484" y="1886668"/>
            <a:ext cx="6308421" cy="3533182"/>
          </a:xfrm>
        </p:spPr>
        <p:txBody>
          <a:bodyPr>
            <a:noAutofit/>
          </a:bodyPr>
          <a:lstStyle/>
          <a:p>
            <a:pPr marL="342900" indent="-342900" algn="l">
              <a:buFont typeface="+mj-lt"/>
              <a:buAutoNum type="arabicPeriod"/>
            </a:pPr>
            <a:r>
              <a:rPr lang="en-US" dirty="0">
                <a:solidFill>
                  <a:schemeClr val="tx1"/>
                </a:solidFill>
              </a:rPr>
              <a:t>Learn Key Epidemiologic Frameworks</a:t>
            </a:r>
          </a:p>
          <a:p>
            <a:pPr marL="342900" indent="-342900" algn="l">
              <a:buFont typeface="+mj-lt"/>
              <a:buAutoNum type="arabicPeriod"/>
            </a:pPr>
            <a:r>
              <a:rPr lang="en-US" dirty="0">
                <a:solidFill>
                  <a:schemeClr val="tx1"/>
                </a:solidFill>
              </a:rPr>
              <a:t>Discuss How to Build Conceptual Models</a:t>
            </a:r>
          </a:p>
          <a:p>
            <a:pPr marL="342900" indent="-342900" algn="l">
              <a:buFont typeface="+mj-lt"/>
              <a:buAutoNum type="arabicPeriod"/>
            </a:pPr>
            <a:r>
              <a:rPr lang="en-US" dirty="0">
                <a:solidFill>
                  <a:schemeClr val="tx1"/>
                </a:solidFill>
              </a:rPr>
              <a:t>Describe Relationship of  Trauma/ACES Constructs and Rural Youth Mental Health</a:t>
            </a:r>
            <a:endParaRPr lang="en-US" u="sng" dirty="0"/>
          </a:p>
          <a:p>
            <a:pPr marL="0" indent="0" algn="l">
              <a:buNone/>
            </a:pPr>
            <a:r>
              <a:rPr lang="en-US" u="sng" dirty="0">
                <a:solidFill>
                  <a:schemeClr val="tx1"/>
                </a:solidFill>
              </a:rPr>
              <a:t>Resources: </a:t>
            </a:r>
          </a:p>
          <a:p>
            <a:pPr algn="l"/>
            <a:r>
              <a:rPr lang="en-US" dirty="0">
                <a:solidFill>
                  <a:schemeClr val="tx1"/>
                </a:solidFill>
              </a:rPr>
              <a:t>Theory Construction (2010); James </a:t>
            </a:r>
            <a:r>
              <a:rPr lang="en-US" dirty="0" err="1">
                <a:solidFill>
                  <a:schemeClr val="tx1"/>
                </a:solidFill>
              </a:rPr>
              <a:t>Jaccard</a:t>
            </a:r>
            <a:r>
              <a:rPr lang="en-US" dirty="0">
                <a:solidFill>
                  <a:schemeClr val="tx1"/>
                </a:solidFill>
              </a:rPr>
              <a:t> and Jacob Jacoby</a:t>
            </a:r>
          </a:p>
          <a:p>
            <a:pPr algn="l"/>
            <a:r>
              <a:rPr lang="en-US" dirty="0">
                <a:solidFill>
                  <a:schemeClr val="tx1"/>
                </a:solidFill>
              </a:rPr>
              <a:t>Health Behavior &amp; Health Education (2002); Karen </a:t>
            </a:r>
            <a:r>
              <a:rPr lang="en-US" dirty="0" err="1">
                <a:solidFill>
                  <a:schemeClr val="tx1"/>
                </a:solidFill>
              </a:rPr>
              <a:t>Glanz</a:t>
            </a:r>
            <a:r>
              <a:rPr lang="en-US" dirty="0">
                <a:solidFill>
                  <a:schemeClr val="tx1"/>
                </a:solidFill>
              </a:rPr>
              <a:t>, Barbara </a:t>
            </a:r>
            <a:r>
              <a:rPr lang="en-US" dirty="0" err="1">
                <a:solidFill>
                  <a:schemeClr val="tx1"/>
                </a:solidFill>
              </a:rPr>
              <a:t>Rimer</a:t>
            </a:r>
            <a:r>
              <a:rPr lang="en-US" dirty="0">
                <a:solidFill>
                  <a:schemeClr val="tx1"/>
                </a:solidFill>
              </a:rPr>
              <a:t>, Frances Lewis</a:t>
            </a:r>
          </a:p>
          <a:p>
            <a:pPr algn="l"/>
            <a:endParaRPr lang="en-US" dirty="0">
              <a:solidFill>
                <a:schemeClr val="tx1"/>
              </a:solidFill>
            </a:endParaRPr>
          </a:p>
        </p:txBody>
      </p:sp>
      <p:sp>
        <p:nvSpPr>
          <p:cNvPr id="2" name="Content Placeholder 1"/>
          <p:cNvSpPr>
            <a:spLocks noGrp="1"/>
          </p:cNvSpPr>
          <p:nvPr>
            <p:ph sz="quarter" idx="15"/>
          </p:nvPr>
        </p:nvSpPr>
        <p:spPr>
          <a:xfrm>
            <a:off x="7363326" y="1790415"/>
            <a:ext cx="4632159" cy="3533182"/>
          </a:xfrm>
        </p:spPr>
        <p:txBody>
          <a:bodyPr/>
          <a:lstStyle/>
          <a:p>
            <a:pPr marL="0" indent="0">
              <a:buNone/>
            </a:pPr>
            <a:r>
              <a:rPr lang="en-US" u="sng" dirty="0">
                <a:solidFill>
                  <a:schemeClr val="tx1"/>
                </a:solidFill>
              </a:rPr>
              <a:t>Frameworks:</a:t>
            </a:r>
          </a:p>
          <a:p>
            <a:pPr marL="0" indent="0">
              <a:buNone/>
            </a:pPr>
            <a:r>
              <a:rPr lang="en-US" dirty="0">
                <a:solidFill>
                  <a:schemeClr val="tx1"/>
                </a:solidFill>
              </a:rPr>
              <a:t>A. Ecological Models of Development; Bronfenbrenner </a:t>
            </a:r>
          </a:p>
          <a:p>
            <a:pPr marL="0" indent="0">
              <a:buNone/>
            </a:pPr>
            <a:r>
              <a:rPr lang="en-US" dirty="0">
                <a:solidFill>
                  <a:schemeClr val="tx1"/>
                </a:solidFill>
              </a:rPr>
              <a:t>B. Developmental Science; Robert Cairns, Glen Elder, Jane Costello</a:t>
            </a:r>
          </a:p>
          <a:p>
            <a:pPr marL="0" indent="0">
              <a:buNone/>
            </a:pPr>
            <a:r>
              <a:rPr lang="en-US" dirty="0">
                <a:solidFill>
                  <a:schemeClr val="tx1"/>
                </a:solidFill>
              </a:rPr>
              <a:t>C. The </a:t>
            </a:r>
            <a:r>
              <a:rPr lang="en-US" dirty="0" err="1">
                <a:solidFill>
                  <a:schemeClr val="tx1"/>
                </a:solidFill>
              </a:rPr>
              <a:t>Epigenome</a:t>
            </a:r>
            <a:r>
              <a:rPr lang="en-US" dirty="0">
                <a:solidFill>
                  <a:schemeClr val="tx1"/>
                </a:solidFill>
              </a:rPr>
              <a:t> and Developmental Origins of Human Health and Disease; Cheryl </a:t>
            </a:r>
            <a:r>
              <a:rPr lang="en-US" dirty="0" err="1">
                <a:solidFill>
                  <a:schemeClr val="tx1"/>
                </a:solidFill>
              </a:rPr>
              <a:t>Rosenfield</a:t>
            </a:r>
            <a:endParaRPr lang="en-US" dirty="0">
              <a:solidFill>
                <a:schemeClr val="tx1"/>
              </a:solidFill>
            </a:endParaRPr>
          </a:p>
        </p:txBody>
      </p:sp>
      <p:sp>
        <p:nvSpPr>
          <p:cNvPr id="3" name="Text Placeholder 2"/>
          <p:cNvSpPr>
            <a:spLocks noGrp="1"/>
          </p:cNvSpPr>
          <p:nvPr>
            <p:ph type="body" sz="quarter" idx="16"/>
          </p:nvPr>
        </p:nvSpPr>
        <p:spPr>
          <a:xfrm>
            <a:off x="513485" y="518629"/>
            <a:ext cx="11190288" cy="246221"/>
          </a:xfrm>
        </p:spPr>
        <p:txBody>
          <a:bodyPr/>
          <a:lstStyle/>
          <a:p>
            <a:r>
              <a:rPr lang="en-US" dirty="0"/>
              <a:t>LAB 3 Lesson Objectives</a:t>
            </a:r>
          </a:p>
        </p:txBody>
      </p:sp>
    </p:spTree>
    <p:extLst>
      <p:ext uri="{BB962C8B-B14F-4D97-AF65-F5344CB8AC3E}">
        <p14:creationId xmlns:p14="http://schemas.microsoft.com/office/powerpoint/2010/main" val="418031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55638"/>
          </a:xfrm>
        </p:spPr>
        <p:txBody>
          <a:bodyPr>
            <a:normAutofit fontScale="90000"/>
          </a:bodyPr>
          <a:lstStyle/>
          <a:p>
            <a:r>
              <a:rPr lang="en-US" dirty="0"/>
              <a:t>Key Terms</a:t>
            </a:r>
          </a:p>
        </p:txBody>
      </p:sp>
      <p:sp>
        <p:nvSpPr>
          <p:cNvPr id="3" name="Content Placeholder 2"/>
          <p:cNvSpPr>
            <a:spLocks noGrp="1"/>
          </p:cNvSpPr>
          <p:nvPr>
            <p:ph idx="1"/>
          </p:nvPr>
        </p:nvSpPr>
        <p:spPr>
          <a:xfrm>
            <a:off x="926431" y="1239253"/>
            <a:ext cx="10491537" cy="4499811"/>
          </a:xfrm>
        </p:spPr>
        <p:txBody>
          <a:bodyPr>
            <a:normAutofit/>
          </a:bodyPr>
          <a:lstStyle/>
          <a:p>
            <a:r>
              <a:rPr lang="en-US" dirty="0"/>
              <a:t>Developmental</a:t>
            </a:r>
          </a:p>
          <a:p>
            <a:pPr lvl="1"/>
            <a:r>
              <a:rPr lang="en-US" dirty="0"/>
              <a:t>Life-course perspective that takes into account abnormalities/outliers for a given developmental stage</a:t>
            </a:r>
          </a:p>
          <a:p>
            <a:pPr lvl="1"/>
            <a:r>
              <a:rPr lang="en-US" dirty="0"/>
              <a:t>The development of a specific endpoint</a:t>
            </a:r>
          </a:p>
          <a:p>
            <a:r>
              <a:rPr lang="en-US" dirty="0"/>
              <a:t>Epidemiology</a:t>
            </a:r>
          </a:p>
          <a:p>
            <a:pPr lvl="1"/>
            <a:r>
              <a:rPr lang="en-US" dirty="0"/>
              <a:t>Public health research for the prevention of disease (</a:t>
            </a:r>
            <a:r>
              <a:rPr lang="en-US" u="sng" dirty="0"/>
              <a:t>epidemics</a:t>
            </a:r>
            <a:r>
              <a:rPr lang="en-US" dirty="0"/>
              <a:t>) and promotion of health in the </a:t>
            </a:r>
            <a:r>
              <a:rPr lang="en-US" u="sng" dirty="0"/>
              <a:t>population at large</a:t>
            </a:r>
          </a:p>
          <a:p>
            <a:pPr lvl="1"/>
            <a:r>
              <a:rPr lang="en-US" dirty="0"/>
              <a:t>Clinical research to evaluate proper diagnosis and response to treatment of disease among </a:t>
            </a:r>
            <a:r>
              <a:rPr lang="en-US" u="sng" dirty="0"/>
              <a:t>clinic populations</a:t>
            </a:r>
          </a:p>
          <a:p>
            <a:pPr lvl="2"/>
            <a:r>
              <a:rPr lang="en-US" dirty="0"/>
              <a:t>Quantify disease distributions and frequencies </a:t>
            </a:r>
          </a:p>
          <a:p>
            <a:pPr lvl="2"/>
            <a:r>
              <a:rPr lang="en-US" dirty="0"/>
              <a:t>Characterize patterns and trajectories from onset to resolution</a:t>
            </a:r>
          </a:p>
          <a:p>
            <a:pPr lvl="2"/>
            <a:r>
              <a:rPr lang="en-US" dirty="0"/>
              <a:t>Identify disease determinants and control (interventions) </a:t>
            </a:r>
          </a:p>
        </p:txBody>
      </p:sp>
    </p:spTree>
    <p:extLst>
      <p:ext uri="{BB962C8B-B14F-4D97-AF65-F5344CB8AC3E}">
        <p14:creationId xmlns:p14="http://schemas.microsoft.com/office/powerpoint/2010/main" val="362928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541" y="381091"/>
            <a:ext cx="11079480" cy="723899"/>
          </a:xfrm>
        </p:spPr>
        <p:txBody>
          <a:bodyPr>
            <a:normAutofit/>
          </a:bodyPr>
          <a:lstStyle/>
          <a:p>
            <a:r>
              <a:rPr lang="en-US" dirty="0"/>
              <a:t>FRAMEWORK: Epidemiologic Triad of Disease</a:t>
            </a:r>
          </a:p>
        </p:txBody>
      </p:sp>
      <p:pic>
        <p:nvPicPr>
          <p:cNvPr id="1026" name="Picture 2" descr="Image result for agent host enviro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5859366" cy="5271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8166" y="1657351"/>
            <a:ext cx="1447800" cy="1200329"/>
          </a:xfrm>
          <a:prstGeom prst="rect">
            <a:avLst/>
          </a:prstGeom>
          <a:noFill/>
        </p:spPr>
        <p:txBody>
          <a:bodyPr wrap="square" rtlCol="0">
            <a:spAutoFit/>
          </a:bodyPr>
          <a:lstStyle/>
          <a:p>
            <a:r>
              <a:rPr lang="en-US" b="1" dirty="0"/>
              <a:t>Context:</a:t>
            </a:r>
          </a:p>
          <a:p>
            <a:pPr marL="285750" indent="-285750">
              <a:buFont typeface="Arial" panose="020B0604020202020204" pitchFamily="34" charset="0"/>
              <a:buChar char="•"/>
            </a:pPr>
            <a:r>
              <a:rPr lang="en-US" dirty="0"/>
              <a:t>Natural</a:t>
            </a:r>
          </a:p>
          <a:p>
            <a:pPr marL="285750" indent="-285750">
              <a:buFont typeface="Arial" panose="020B0604020202020204" pitchFamily="34" charset="0"/>
              <a:buChar char="•"/>
            </a:pPr>
            <a:r>
              <a:rPr lang="en-US" dirty="0"/>
              <a:t>Built</a:t>
            </a:r>
          </a:p>
          <a:p>
            <a:pPr marL="285750" indent="-285750">
              <a:buFont typeface="Arial" panose="020B0604020202020204" pitchFamily="34" charset="0"/>
              <a:buChar char="•"/>
            </a:pPr>
            <a:r>
              <a:rPr lang="en-US" dirty="0"/>
              <a:t>Social</a:t>
            </a:r>
          </a:p>
        </p:txBody>
      </p:sp>
      <p:sp>
        <p:nvSpPr>
          <p:cNvPr id="7" name="TextBox 6"/>
          <p:cNvSpPr txBox="1"/>
          <p:nvPr/>
        </p:nvSpPr>
        <p:spPr>
          <a:xfrm>
            <a:off x="8991600" y="4267200"/>
            <a:ext cx="1524000" cy="1754326"/>
          </a:xfrm>
          <a:prstGeom prst="rect">
            <a:avLst/>
          </a:prstGeom>
          <a:noFill/>
        </p:spPr>
        <p:txBody>
          <a:bodyPr wrap="square" rtlCol="0">
            <a:spAutoFit/>
          </a:bodyPr>
          <a:lstStyle/>
          <a:p>
            <a:r>
              <a:rPr lang="en-US" b="1" dirty="0"/>
              <a:t>Susceptibility:</a:t>
            </a:r>
          </a:p>
          <a:p>
            <a:pPr marL="285750" indent="-285750">
              <a:buFont typeface="Arial" panose="020B0604020202020204" pitchFamily="34" charset="0"/>
              <a:buChar char="•"/>
            </a:pPr>
            <a:r>
              <a:rPr lang="en-US" dirty="0"/>
              <a:t>Biology</a:t>
            </a:r>
          </a:p>
          <a:p>
            <a:pPr marL="285750" indent="-285750">
              <a:buFont typeface="Arial" panose="020B0604020202020204" pitchFamily="34" charset="0"/>
              <a:buChar char="•"/>
            </a:pPr>
            <a:r>
              <a:rPr lang="en-US" dirty="0"/>
              <a:t>Genetic pre-disposition</a:t>
            </a:r>
          </a:p>
          <a:p>
            <a:pPr marL="285750" indent="-285750">
              <a:buFont typeface="Arial" panose="020B0604020202020204" pitchFamily="34" charset="0"/>
              <a:buChar char="•"/>
            </a:pPr>
            <a:r>
              <a:rPr lang="en-US" dirty="0"/>
              <a:t>Epigenetics</a:t>
            </a:r>
          </a:p>
        </p:txBody>
      </p:sp>
      <p:sp>
        <p:nvSpPr>
          <p:cNvPr id="8" name="TextBox 7"/>
          <p:cNvSpPr txBox="1"/>
          <p:nvPr/>
        </p:nvSpPr>
        <p:spPr>
          <a:xfrm>
            <a:off x="1981200" y="4762500"/>
            <a:ext cx="1981200" cy="1754326"/>
          </a:xfrm>
          <a:prstGeom prst="rect">
            <a:avLst/>
          </a:prstGeom>
          <a:noFill/>
        </p:spPr>
        <p:txBody>
          <a:bodyPr wrap="square" rtlCol="0">
            <a:spAutoFit/>
          </a:bodyPr>
          <a:lstStyle/>
          <a:p>
            <a:r>
              <a:rPr lang="en-US" b="1" dirty="0"/>
              <a:t>Exposure/</a:t>
            </a:r>
          </a:p>
          <a:p>
            <a:r>
              <a:rPr lang="en-US" b="1" dirty="0"/>
              <a:t>Contagion:</a:t>
            </a:r>
          </a:p>
          <a:p>
            <a:r>
              <a:rPr lang="en-US" dirty="0"/>
              <a:t>Relational</a:t>
            </a:r>
          </a:p>
          <a:p>
            <a:r>
              <a:rPr lang="en-US" dirty="0"/>
              <a:t>pro/anti-social behavior, attitude, pressure</a:t>
            </a:r>
          </a:p>
        </p:txBody>
      </p:sp>
    </p:spTree>
    <p:extLst>
      <p:ext uri="{BB962C8B-B14F-4D97-AF65-F5344CB8AC3E}">
        <p14:creationId xmlns:p14="http://schemas.microsoft.com/office/powerpoint/2010/main" val="424832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152735"/>
            <a:ext cx="11526253" cy="1280890"/>
          </a:xfrm>
        </p:spPr>
        <p:txBody>
          <a:bodyPr>
            <a:normAutofit fontScale="90000"/>
          </a:bodyPr>
          <a:lstStyle/>
          <a:p>
            <a:r>
              <a:rPr lang="en-US" dirty="0"/>
              <a:t>FRAMEWORK: Social Determinants of Health &amp; Disease</a:t>
            </a:r>
            <a:br>
              <a:rPr lang="en-US" dirty="0"/>
            </a:br>
            <a:r>
              <a:rPr lang="en-US" dirty="0"/>
              <a:t>Levels/Systems of Influence</a:t>
            </a:r>
          </a:p>
        </p:txBody>
      </p:sp>
      <p:grpSp>
        <p:nvGrpSpPr>
          <p:cNvPr id="3" name="Group 2"/>
          <p:cNvGrpSpPr/>
          <p:nvPr/>
        </p:nvGrpSpPr>
        <p:grpSpPr>
          <a:xfrm>
            <a:off x="1524000" y="1652588"/>
            <a:ext cx="9275266" cy="4367213"/>
            <a:chOff x="0" y="1652587"/>
            <a:chExt cx="9275266" cy="4367213"/>
          </a:xfrm>
        </p:grpSpPr>
        <p:sp>
          <p:nvSpPr>
            <p:cNvPr id="4" name="Isosceles Triangle 3"/>
            <p:cNvSpPr/>
            <p:nvPr/>
          </p:nvSpPr>
          <p:spPr>
            <a:xfrm>
              <a:off x="381000" y="1676400"/>
              <a:ext cx="7620000" cy="434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914400" y="1652587"/>
              <a:ext cx="6553200" cy="37338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676400" y="1676400"/>
              <a:ext cx="5029200" cy="2819400"/>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362200" y="1676400"/>
              <a:ext cx="3657600" cy="2057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048000" y="1676400"/>
              <a:ext cx="2286000" cy="1295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90925" y="2139434"/>
              <a:ext cx="1200150" cy="646331"/>
            </a:xfrm>
            <a:prstGeom prst="rect">
              <a:avLst/>
            </a:prstGeom>
            <a:noFill/>
          </p:spPr>
          <p:txBody>
            <a:bodyPr wrap="square" rtlCol="0">
              <a:spAutoFit/>
            </a:bodyPr>
            <a:lstStyle/>
            <a:p>
              <a:pPr algn="ctr"/>
              <a:r>
                <a:rPr lang="en-US" dirty="0">
                  <a:solidFill>
                    <a:srgbClr val="FFFFFF"/>
                  </a:solidFill>
                </a:rPr>
                <a:t>Individual level</a:t>
              </a:r>
            </a:p>
          </p:txBody>
        </p:sp>
        <p:sp>
          <p:nvSpPr>
            <p:cNvPr id="10" name="TextBox 9"/>
            <p:cNvSpPr txBox="1"/>
            <p:nvPr/>
          </p:nvSpPr>
          <p:spPr>
            <a:xfrm>
              <a:off x="2971800" y="3150155"/>
              <a:ext cx="2209800" cy="369332"/>
            </a:xfrm>
            <a:prstGeom prst="rect">
              <a:avLst/>
            </a:prstGeom>
            <a:noFill/>
          </p:spPr>
          <p:txBody>
            <a:bodyPr wrap="square" rtlCol="0">
              <a:spAutoFit/>
            </a:bodyPr>
            <a:lstStyle/>
            <a:p>
              <a:pPr algn="ctr"/>
              <a:r>
                <a:rPr lang="en-US" dirty="0"/>
                <a:t>Interpersonal level</a:t>
              </a:r>
            </a:p>
          </p:txBody>
        </p:sp>
        <p:sp>
          <p:nvSpPr>
            <p:cNvPr id="11" name="TextBox 10"/>
            <p:cNvSpPr txBox="1"/>
            <p:nvPr/>
          </p:nvSpPr>
          <p:spPr>
            <a:xfrm>
              <a:off x="3133725" y="3864530"/>
              <a:ext cx="2209800" cy="369332"/>
            </a:xfrm>
            <a:prstGeom prst="rect">
              <a:avLst/>
            </a:prstGeom>
            <a:noFill/>
          </p:spPr>
          <p:txBody>
            <a:bodyPr wrap="square" rtlCol="0">
              <a:spAutoFit/>
            </a:bodyPr>
            <a:lstStyle/>
            <a:p>
              <a:pPr algn="ctr"/>
              <a:r>
                <a:rPr lang="en-US" dirty="0"/>
                <a:t>Family level</a:t>
              </a:r>
            </a:p>
          </p:txBody>
        </p:sp>
        <p:sp>
          <p:nvSpPr>
            <p:cNvPr id="12" name="TextBox 11"/>
            <p:cNvSpPr txBox="1"/>
            <p:nvPr/>
          </p:nvSpPr>
          <p:spPr>
            <a:xfrm>
              <a:off x="1676400" y="4614205"/>
              <a:ext cx="5238750" cy="646331"/>
            </a:xfrm>
            <a:prstGeom prst="rect">
              <a:avLst/>
            </a:prstGeom>
            <a:noFill/>
          </p:spPr>
          <p:txBody>
            <a:bodyPr wrap="square" rtlCol="0">
              <a:spAutoFit/>
            </a:bodyPr>
            <a:lstStyle/>
            <a:p>
              <a:pPr algn="ctr"/>
              <a:r>
                <a:rPr lang="en-US" dirty="0"/>
                <a:t>Environmental/Organizational Level </a:t>
              </a:r>
            </a:p>
            <a:p>
              <a:pPr algn="ctr"/>
              <a:r>
                <a:rPr lang="en-US" dirty="0"/>
                <a:t>(Neighborhood, Community, School, Industry, Culture)</a:t>
              </a:r>
            </a:p>
          </p:txBody>
        </p:sp>
        <p:sp>
          <p:nvSpPr>
            <p:cNvPr id="13" name="TextBox 12"/>
            <p:cNvSpPr txBox="1"/>
            <p:nvPr/>
          </p:nvSpPr>
          <p:spPr>
            <a:xfrm>
              <a:off x="3019959" y="5494234"/>
              <a:ext cx="2209800" cy="369332"/>
            </a:xfrm>
            <a:prstGeom prst="rect">
              <a:avLst/>
            </a:prstGeom>
            <a:noFill/>
          </p:spPr>
          <p:txBody>
            <a:bodyPr wrap="square" rtlCol="0">
              <a:spAutoFit/>
            </a:bodyPr>
            <a:lstStyle/>
            <a:p>
              <a:pPr algn="ctr"/>
              <a:r>
                <a:rPr lang="en-US" dirty="0"/>
                <a:t>Policy level</a:t>
              </a:r>
            </a:p>
          </p:txBody>
        </p:sp>
        <p:sp>
          <p:nvSpPr>
            <p:cNvPr id="14" name="TextBox 13"/>
            <p:cNvSpPr txBox="1"/>
            <p:nvPr/>
          </p:nvSpPr>
          <p:spPr>
            <a:xfrm>
              <a:off x="326230" y="2670601"/>
              <a:ext cx="919163" cy="830997"/>
            </a:xfrm>
            <a:prstGeom prst="rect">
              <a:avLst/>
            </a:prstGeom>
            <a:noFill/>
          </p:spPr>
          <p:txBody>
            <a:bodyPr wrap="square" rtlCol="0">
              <a:spAutoFit/>
            </a:bodyPr>
            <a:lstStyle/>
            <a:p>
              <a:pPr algn="ctr"/>
              <a:r>
                <a:rPr lang="en-US" sz="2400" dirty="0"/>
                <a:t>Micro level</a:t>
              </a:r>
            </a:p>
          </p:txBody>
        </p:sp>
        <p:sp>
          <p:nvSpPr>
            <p:cNvPr id="15" name="TextBox 14"/>
            <p:cNvSpPr txBox="1"/>
            <p:nvPr/>
          </p:nvSpPr>
          <p:spPr>
            <a:xfrm>
              <a:off x="0" y="4462462"/>
              <a:ext cx="1085850" cy="830997"/>
            </a:xfrm>
            <a:prstGeom prst="rect">
              <a:avLst/>
            </a:prstGeom>
            <a:noFill/>
          </p:spPr>
          <p:txBody>
            <a:bodyPr wrap="square" rtlCol="0">
              <a:spAutoFit/>
            </a:bodyPr>
            <a:lstStyle/>
            <a:p>
              <a:pPr algn="ctr"/>
              <a:r>
                <a:rPr lang="en-US" sz="2400" dirty="0"/>
                <a:t>Macro level</a:t>
              </a:r>
            </a:p>
          </p:txBody>
        </p:sp>
        <p:sp>
          <p:nvSpPr>
            <p:cNvPr id="17" name="Left Brace 16"/>
            <p:cNvSpPr/>
            <p:nvPr/>
          </p:nvSpPr>
          <p:spPr>
            <a:xfrm>
              <a:off x="1190625" y="1652587"/>
              <a:ext cx="1485900" cy="28432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19" name="Rectangle 18"/>
            <p:cNvSpPr/>
            <p:nvPr/>
          </p:nvSpPr>
          <p:spPr>
            <a:xfrm>
              <a:off x="5917441" y="3378844"/>
              <a:ext cx="1749966" cy="461665"/>
            </a:xfrm>
            <a:prstGeom prst="rect">
              <a:avLst/>
            </a:prstGeom>
          </p:spPr>
          <p:txBody>
            <a:bodyPr wrap="none">
              <a:spAutoFit/>
            </a:bodyPr>
            <a:lstStyle/>
            <a:p>
              <a:r>
                <a:rPr lang="en-US" sz="2400" dirty="0"/>
                <a:t>Mesosystem</a:t>
              </a:r>
            </a:p>
          </p:txBody>
        </p:sp>
        <p:sp>
          <p:nvSpPr>
            <p:cNvPr id="20" name="Left Brace 19"/>
            <p:cNvSpPr/>
            <p:nvPr/>
          </p:nvSpPr>
          <p:spPr>
            <a:xfrm>
              <a:off x="366712" y="4495800"/>
              <a:ext cx="1485900" cy="1524000"/>
            </a:xfrm>
            <a:prstGeom prst="leftBrace">
              <a:avLst>
                <a:gd name="adj1" fmla="val 8333"/>
                <a:gd name="adj2" fmla="val 490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21" name="Rectangle 20"/>
            <p:cNvSpPr/>
            <p:nvPr/>
          </p:nvSpPr>
          <p:spPr>
            <a:xfrm>
              <a:off x="6705600" y="4311134"/>
              <a:ext cx="1488421" cy="461665"/>
            </a:xfrm>
            <a:prstGeom prst="rect">
              <a:avLst/>
            </a:prstGeom>
          </p:spPr>
          <p:txBody>
            <a:bodyPr wrap="none">
              <a:spAutoFit/>
            </a:bodyPr>
            <a:lstStyle/>
            <a:p>
              <a:r>
                <a:rPr lang="en-US" sz="2400" dirty="0" err="1"/>
                <a:t>Exosystem</a:t>
              </a:r>
              <a:endParaRPr lang="en-US" sz="2400" dirty="0"/>
            </a:p>
          </p:txBody>
        </p:sp>
        <p:sp>
          <p:nvSpPr>
            <p:cNvPr id="22" name="Rectangle 21"/>
            <p:cNvSpPr/>
            <p:nvPr/>
          </p:nvSpPr>
          <p:spPr>
            <a:xfrm>
              <a:off x="7419630" y="5024735"/>
              <a:ext cx="1855636" cy="461665"/>
            </a:xfrm>
            <a:prstGeom prst="rect">
              <a:avLst/>
            </a:prstGeom>
          </p:spPr>
          <p:txBody>
            <a:bodyPr wrap="none">
              <a:spAutoFit/>
            </a:bodyPr>
            <a:lstStyle/>
            <a:p>
              <a:r>
                <a:rPr lang="en-US" sz="2400" dirty="0" err="1"/>
                <a:t>Macrosystem</a:t>
              </a:r>
              <a:endParaRPr lang="en-US" sz="2400" dirty="0"/>
            </a:p>
          </p:txBody>
        </p:sp>
        <p:sp>
          <p:nvSpPr>
            <p:cNvPr id="23" name="Rectangle 22"/>
            <p:cNvSpPr/>
            <p:nvPr/>
          </p:nvSpPr>
          <p:spPr>
            <a:xfrm>
              <a:off x="5343525" y="2652622"/>
              <a:ext cx="1778692" cy="461665"/>
            </a:xfrm>
            <a:prstGeom prst="rect">
              <a:avLst/>
            </a:prstGeom>
          </p:spPr>
          <p:txBody>
            <a:bodyPr wrap="none">
              <a:spAutoFit/>
            </a:bodyPr>
            <a:lstStyle/>
            <a:p>
              <a:r>
                <a:rPr lang="en-US" sz="2400" dirty="0"/>
                <a:t>Microsystem</a:t>
              </a:r>
            </a:p>
          </p:txBody>
        </p:sp>
      </p:grpSp>
    </p:spTree>
    <p:extLst>
      <p:ext uri="{BB962C8B-B14F-4D97-AF65-F5344CB8AC3E}">
        <p14:creationId xmlns:p14="http://schemas.microsoft.com/office/powerpoint/2010/main" val="58380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811" y="246597"/>
            <a:ext cx="11079480" cy="1864602"/>
          </a:xfrm>
        </p:spPr>
        <p:txBody>
          <a:bodyPr/>
          <a:lstStyle/>
          <a:p>
            <a:r>
              <a:rPr lang="en-US" dirty="0"/>
              <a:t>FRAMEWORK: Developmental Science; Cairns</a:t>
            </a:r>
          </a:p>
        </p:txBody>
      </p:sp>
      <p:pic>
        <p:nvPicPr>
          <p:cNvPr id="2050" name="Picture 2" descr="Developmental Science: Integrating Knowledge About Dynamic Processes in  Human Development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4" y="2298032"/>
            <a:ext cx="10696074" cy="297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7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24110"/>
            <a:ext cx="10590212" cy="835636"/>
          </a:xfrm>
        </p:spPr>
        <p:txBody>
          <a:bodyPr/>
          <a:lstStyle/>
          <a:p>
            <a:pPr algn="ctr"/>
            <a:r>
              <a:rPr lang="en-US" dirty="0"/>
              <a:t>CONCEPTUAL MODELS</a:t>
            </a:r>
          </a:p>
        </p:txBody>
      </p:sp>
      <p:grpSp>
        <p:nvGrpSpPr>
          <p:cNvPr id="3" name="Group 2"/>
          <p:cNvGrpSpPr/>
          <p:nvPr/>
        </p:nvGrpSpPr>
        <p:grpSpPr>
          <a:xfrm>
            <a:off x="2362201" y="1905000"/>
            <a:ext cx="6557957" cy="3352800"/>
            <a:chOff x="838200" y="1905000"/>
            <a:chExt cx="6557957" cy="3429000"/>
          </a:xfrm>
        </p:grpSpPr>
        <p:sp>
          <p:nvSpPr>
            <p:cNvPr id="4" name="Rectangle 3"/>
            <p:cNvSpPr/>
            <p:nvPr/>
          </p:nvSpPr>
          <p:spPr>
            <a:xfrm>
              <a:off x="838200" y="2895600"/>
              <a:ext cx="17526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Predictor</a:t>
              </a:r>
            </a:p>
          </p:txBody>
        </p:sp>
        <p:sp>
          <p:nvSpPr>
            <p:cNvPr id="5" name="Oval 4"/>
            <p:cNvSpPr/>
            <p:nvPr/>
          </p:nvSpPr>
          <p:spPr>
            <a:xfrm>
              <a:off x="5491157" y="2819400"/>
              <a:ext cx="1905000" cy="1143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Outcome</a:t>
              </a:r>
            </a:p>
          </p:txBody>
        </p:sp>
        <p:sp>
          <p:nvSpPr>
            <p:cNvPr id="6" name="Isosceles Triangle 5"/>
            <p:cNvSpPr/>
            <p:nvPr/>
          </p:nvSpPr>
          <p:spPr>
            <a:xfrm>
              <a:off x="2743200" y="4191000"/>
              <a:ext cx="2633662" cy="11430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Moderator</a:t>
              </a:r>
            </a:p>
          </p:txBody>
        </p:sp>
        <p:cxnSp>
          <p:nvCxnSpPr>
            <p:cNvPr id="8" name="Straight Arrow Connector 7"/>
            <p:cNvCxnSpPr>
              <a:stCxn id="4" idx="3"/>
              <a:endCxn id="5" idx="2"/>
            </p:cNvCxnSpPr>
            <p:nvPr/>
          </p:nvCxnSpPr>
          <p:spPr>
            <a:xfrm>
              <a:off x="2590800" y="3390900"/>
              <a:ext cx="2900357"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p:cNvCxnSpPr>
            <p:nvPr/>
          </p:nvCxnSpPr>
          <p:spPr>
            <a:xfrm flipV="1">
              <a:off x="4060031" y="3390900"/>
              <a:ext cx="0" cy="8001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 name="Flowchart: Direct Access Storage 18"/>
            <p:cNvSpPr/>
            <p:nvPr/>
          </p:nvSpPr>
          <p:spPr>
            <a:xfrm>
              <a:off x="3124200" y="1905000"/>
              <a:ext cx="2366957" cy="914400"/>
            </a:xfrm>
            <a:prstGeom prst="flowChartMagneticDrum">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Mediator</a:t>
              </a:r>
            </a:p>
          </p:txBody>
        </p:sp>
        <p:cxnSp>
          <p:nvCxnSpPr>
            <p:cNvPr id="21" name="Straight Arrow Connector 20"/>
            <p:cNvCxnSpPr>
              <a:stCxn id="4" idx="3"/>
              <a:endCxn id="19" idx="1"/>
            </p:cNvCxnSpPr>
            <p:nvPr/>
          </p:nvCxnSpPr>
          <p:spPr>
            <a:xfrm flipV="1">
              <a:off x="2590800" y="2362200"/>
              <a:ext cx="533400" cy="10287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5" idx="2"/>
            </p:cNvCxnSpPr>
            <p:nvPr/>
          </p:nvCxnSpPr>
          <p:spPr>
            <a:xfrm>
              <a:off x="5105400" y="2362200"/>
              <a:ext cx="385757" cy="10287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89851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CONSTRUCTS</a:t>
            </a:r>
          </a:p>
        </p:txBody>
      </p:sp>
      <p:sp>
        <p:nvSpPr>
          <p:cNvPr id="3" name="Text Placeholder 2"/>
          <p:cNvSpPr>
            <a:spLocks noGrp="1"/>
          </p:cNvSpPr>
          <p:nvPr>
            <p:ph type="body" sz="quarter" idx="16"/>
          </p:nvPr>
        </p:nvSpPr>
        <p:spPr/>
        <p:txBody>
          <a:bodyPr/>
          <a:lstStyle/>
          <a:p>
            <a:r>
              <a:rPr lang="en-US" dirty="0"/>
              <a:t>Adverse experiences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864" r="6184"/>
          <a:stretch/>
        </p:blipFill>
        <p:spPr>
          <a:xfrm>
            <a:off x="6094128" y="1808037"/>
            <a:ext cx="5775159" cy="36935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2" y="1808037"/>
            <a:ext cx="6112043" cy="3438024"/>
          </a:xfrm>
          <a:prstGeom prst="rect">
            <a:avLst/>
          </a:prstGeom>
        </p:spPr>
      </p:pic>
    </p:spTree>
    <p:extLst>
      <p:ext uri="{BB962C8B-B14F-4D97-AF65-F5344CB8AC3E}">
        <p14:creationId xmlns:p14="http://schemas.microsoft.com/office/powerpoint/2010/main" val="340401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9/11/2020</a:t>
            </a:r>
          </a:p>
        </p:txBody>
      </p:sp>
      <p:sp>
        <p:nvSpPr>
          <p:cNvPr id="3" name="Text Placeholder 2"/>
          <p:cNvSpPr>
            <a:spLocks noGrp="1"/>
          </p:cNvSpPr>
          <p:nvPr>
            <p:ph type="body" sz="quarter" idx="16"/>
          </p:nvPr>
        </p:nvSpPr>
        <p:spPr/>
        <p:txBody>
          <a:bodyPr/>
          <a:lstStyle/>
          <a:p>
            <a:r>
              <a:rPr lang="en-US" dirty="0"/>
              <a:t>stacked presentation with new slides added to the end</a:t>
            </a:r>
          </a:p>
        </p:txBody>
      </p:sp>
    </p:spTree>
    <p:extLst>
      <p:ext uri="{BB962C8B-B14F-4D97-AF65-F5344CB8AC3E}">
        <p14:creationId xmlns:p14="http://schemas.microsoft.com/office/powerpoint/2010/main" val="399455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a:t>ACES &amp; MALTREATMENT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515" y="336884"/>
            <a:ext cx="10026316" cy="5639803"/>
          </a:xfrm>
          <a:prstGeom prst="rect">
            <a:avLst/>
          </a:prstGeom>
        </p:spPr>
      </p:pic>
    </p:spTree>
    <p:extLst>
      <p:ext uri="{BB962C8B-B14F-4D97-AF65-F5344CB8AC3E}">
        <p14:creationId xmlns:p14="http://schemas.microsoft.com/office/powerpoint/2010/main" val="360740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09" y="401349"/>
            <a:ext cx="11114869" cy="6252114"/>
          </a:xfrm>
          <a:prstGeom prst="rect">
            <a:avLst/>
          </a:prstGeom>
        </p:spPr>
      </p:pic>
    </p:spTree>
    <p:extLst>
      <p:ext uri="{BB962C8B-B14F-4D97-AF65-F5344CB8AC3E}">
        <p14:creationId xmlns:p14="http://schemas.microsoft.com/office/powerpoint/2010/main" val="421830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840" y="0"/>
            <a:ext cx="3294376" cy="2195945"/>
          </a:xfrm>
          <a:prstGeom prst="rect">
            <a:avLst/>
          </a:prstGeom>
        </p:spPr>
      </p:pic>
    </p:spTree>
    <p:extLst>
      <p:ext uri="{BB962C8B-B14F-4D97-AF65-F5344CB8AC3E}">
        <p14:creationId xmlns:p14="http://schemas.microsoft.com/office/powerpoint/2010/main" val="101069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66065"/>
            <a:ext cx="10515600" cy="556895"/>
          </a:xfrm>
        </p:spPr>
        <p:txBody>
          <a:bodyPr>
            <a:normAutofit fontScale="90000"/>
          </a:bodyPr>
          <a:lstStyle/>
          <a:p>
            <a:pPr algn="ctr"/>
            <a:r>
              <a:rPr lang="en-US" b="1" dirty="0"/>
              <a:t>Carter Clinic Innovations for Trauma Care</a:t>
            </a:r>
          </a:p>
        </p:txBody>
      </p:sp>
      <p:graphicFrame>
        <p:nvGraphicFramePr>
          <p:cNvPr id="4" name="Content Placeholder 3"/>
          <p:cNvGraphicFramePr>
            <a:graphicFrameLocks noGrp="1"/>
          </p:cNvGraphicFramePr>
          <p:nvPr>
            <p:ph idx="1"/>
          </p:nvPr>
        </p:nvGraphicFramePr>
        <p:xfrm>
          <a:off x="0" y="739140"/>
          <a:ext cx="12192000" cy="5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791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a:t>
            </a:r>
          </a:p>
        </p:txBody>
      </p:sp>
      <p:sp>
        <p:nvSpPr>
          <p:cNvPr id="3" name="Text Placeholder 2"/>
          <p:cNvSpPr>
            <a:spLocks noGrp="1"/>
          </p:cNvSpPr>
          <p:nvPr>
            <p:ph type="body" sz="quarter" idx="16"/>
          </p:nvPr>
        </p:nvSpPr>
        <p:spPr/>
        <p:txBody>
          <a:bodyPr/>
          <a:lstStyle/>
          <a:p>
            <a:r>
              <a:rPr lang="en-US" dirty="0"/>
              <a:t>Fall 2020 TASKS</a:t>
            </a:r>
          </a:p>
        </p:txBody>
      </p:sp>
      <p:pic>
        <p:nvPicPr>
          <p:cNvPr id="7" name="Table Placeholder 6"/>
          <p:cNvPicPr>
            <a:picLocks noGrp="1" noChangeAspect="1"/>
          </p:cNvPicPr>
          <p:nvPr>
            <p:ph type="tbl" sz="quarter" idx="17"/>
          </p:nvPr>
        </p:nvPicPr>
        <p:blipFill>
          <a:blip r:embed="rId2"/>
          <a:stretch>
            <a:fillRect/>
          </a:stretch>
        </p:blipFill>
        <p:spPr>
          <a:xfrm>
            <a:off x="3520056" y="188143"/>
            <a:ext cx="7612071" cy="6303869"/>
          </a:xfrm>
          <a:prstGeom prst="rect">
            <a:avLst/>
          </a:prstGeom>
        </p:spPr>
      </p:pic>
    </p:spTree>
    <p:extLst>
      <p:ext uri="{BB962C8B-B14F-4D97-AF65-F5344CB8AC3E}">
        <p14:creationId xmlns:p14="http://schemas.microsoft.com/office/powerpoint/2010/main" val="404268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61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4" name="Text Placeholder 3"/>
          <p:cNvSpPr>
            <a:spLocks noGrp="1"/>
          </p:cNvSpPr>
          <p:nvPr>
            <p:ph type="body" sz="quarter" idx="16"/>
          </p:nvPr>
        </p:nvSpPr>
        <p:spPr/>
        <p:txBody>
          <a:bodyPr/>
          <a:lstStyle/>
          <a:p>
            <a:r>
              <a:rPr lang="en-US" dirty="0"/>
              <a:t>The hill lab</a:t>
            </a:r>
          </a:p>
        </p:txBody>
      </p:sp>
      <p:sp>
        <p:nvSpPr>
          <p:cNvPr id="8" name="Content Placeholder 2"/>
          <p:cNvSpPr>
            <a:spLocks noGrp="1"/>
          </p:cNvSpPr>
          <p:nvPr>
            <p:ph sz="quarter" idx="15"/>
          </p:nvPr>
        </p:nvSpPr>
        <p:spPr>
          <a:xfrm>
            <a:off x="2710540" y="2756259"/>
            <a:ext cx="8306901" cy="2508850"/>
          </a:xfrm>
        </p:spPr>
        <p:txBody>
          <a:bodyPr/>
          <a:lstStyle/>
          <a:p>
            <a:r>
              <a:rPr lang="en-US" sz="3200" dirty="0"/>
              <a:t>Collaborative</a:t>
            </a:r>
          </a:p>
          <a:p>
            <a:r>
              <a:rPr lang="en-US" sz="3200" dirty="0"/>
              <a:t>Community-based</a:t>
            </a:r>
          </a:p>
          <a:p>
            <a:r>
              <a:rPr lang="en-US" sz="3200" dirty="0"/>
              <a:t>Contextual at Family Level</a:t>
            </a:r>
          </a:p>
          <a:p>
            <a:r>
              <a:rPr lang="en-US" sz="3200" dirty="0"/>
              <a:t>Child-Focused Outcomes</a:t>
            </a:r>
          </a:p>
        </p:txBody>
      </p:sp>
      <p:pic>
        <p:nvPicPr>
          <p:cNvPr id="9" name="Picture 2" descr="https://lh3.googleusercontent.com/KNeg7rI2KZE2ptNV6B35VI_7mYVHPrB_ULwkQP-Wn81hgwV1XDkO8NKiFIWVoJBRjhBWEKSWqqxhGrDXq_gfi9tr6H4K2QHkCmMd_BYC8uEZULDIL-9XW-g7N28ZZNELpcxuFLviZ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057" y="1790408"/>
            <a:ext cx="5172459" cy="338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4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792" y="1743941"/>
            <a:ext cx="1540588" cy="1524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358" y="138544"/>
            <a:ext cx="1456460" cy="14356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8358" y="1707553"/>
            <a:ext cx="1456460" cy="15603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793" y="3326823"/>
            <a:ext cx="1540588" cy="147897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5843" y="109103"/>
            <a:ext cx="1520537" cy="152053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358" y="3351934"/>
            <a:ext cx="1456460" cy="1428750"/>
          </a:xfrm>
          <a:prstGeom prst="rect">
            <a:avLst/>
          </a:prstGeom>
        </p:spPr>
      </p:pic>
    </p:spTree>
    <p:extLst>
      <p:ext uri="{BB962C8B-B14F-4D97-AF65-F5344CB8AC3E}">
        <p14:creationId xmlns:p14="http://schemas.microsoft.com/office/powerpoint/2010/main" val="208214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609_Impact Report 2020_13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428489" y="0"/>
            <a:ext cx="4820156" cy="6858000"/>
          </a:xfrm>
          <a:prstGeom prst="rect">
            <a:avLst/>
          </a:prstGeom>
        </p:spPr>
      </p:pic>
      <p:sp>
        <p:nvSpPr>
          <p:cNvPr id="3" name="Title 2"/>
          <p:cNvSpPr>
            <a:spLocks noGrp="1"/>
          </p:cNvSpPr>
          <p:nvPr>
            <p:ph type="title"/>
          </p:nvPr>
        </p:nvSpPr>
        <p:spPr>
          <a:xfrm>
            <a:off x="525985" y="1660890"/>
            <a:ext cx="6764940" cy="3099249"/>
          </a:xfrm>
        </p:spPr>
        <p:txBody>
          <a:bodyPr/>
          <a:lstStyle/>
          <a:p>
            <a:r>
              <a:rPr lang="en-US" sz="4000" dirty="0"/>
              <a:t>Carter Clinics</a:t>
            </a:r>
            <a:br>
              <a:rPr lang="en-US" sz="4000" dirty="0"/>
            </a:br>
            <a:r>
              <a:rPr lang="en-US" sz="4000" dirty="0"/>
              <a:t>Great Smoky Mountains </a:t>
            </a:r>
            <a:br>
              <a:rPr lang="en-US" sz="4000" dirty="0"/>
            </a:br>
            <a:r>
              <a:rPr lang="en-US" sz="4000" dirty="0"/>
              <a:t>     Study</a:t>
            </a:r>
            <a:br>
              <a:rPr lang="en-US" sz="4000" dirty="0"/>
            </a:br>
            <a:r>
              <a:rPr lang="en-US" sz="4000" dirty="0"/>
              <a:t>National Center Child  </a:t>
            </a:r>
            <a:br>
              <a:rPr lang="en-US" sz="4000" dirty="0"/>
            </a:br>
            <a:r>
              <a:rPr lang="en-US" sz="4000" dirty="0"/>
              <a:t>     Traumatic Stress</a:t>
            </a:r>
            <a:br>
              <a:rPr lang="en-US" sz="4000" dirty="0"/>
            </a:br>
            <a:r>
              <a:rPr lang="en-US" sz="4000" dirty="0"/>
              <a:t>Family Connects</a:t>
            </a:r>
            <a:endParaRPr lang="en-US" dirty="0"/>
          </a:p>
        </p:txBody>
      </p:sp>
      <p:sp>
        <p:nvSpPr>
          <p:cNvPr id="4" name="Text Placeholder 3"/>
          <p:cNvSpPr>
            <a:spLocks noGrp="1"/>
          </p:cNvSpPr>
          <p:nvPr>
            <p:ph type="body" sz="quarter" idx="16"/>
          </p:nvPr>
        </p:nvSpPr>
        <p:spPr>
          <a:xfrm>
            <a:off x="866284" y="412694"/>
            <a:ext cx="5631620" cy="848378"/>
          </a:xfrm>
        </p:spPr>
        <p:txBody>
          <a:bodyPr/>
          <a:lstStyle/>
          <a:p>
            <a:r>
              <a:rPr lang="en-US" sz="3200" dirty="0"/>
              <a:t>RURAL YOUTH MENTAL HEALTH  </a:t>
            </a:r>
          </a:p>
        </p:txBody>
      </p:sp>
    </p:spTree>
    <p:extLst>
      <p:ext uri="{BB962C8B-B14F-4D97-AF65-F5344CB8AC3E}">
        <p14:creationId xmlns:p14="http://schemas.microsoft.com/office/powerpoint/2010/main" val="66932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609_Impact Report 2020_1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 y="0"/>
            <a:ext cx="4855221" cy="6947866"/>
          </a:xfrm>
          <a:prstGeom prst="rect">
            <a:avLst/>
          </a:prstGeom>
        </p:spPr>
      </p:pic>
      <p:sp>
        <p:nvSpPr>
          <p:cNvPr id="7" name="Title 6"/>
          <p:cNvSpPr>
            <a:spLocks noGrp="1"/>
          </p:cNvSpPr>
          <p:nvPr>
            <p:ph type="title"/>
          </p:nvPr>
        </p:nvSpPr>
        <p:spPr>
          <a:xfrm>
            <a:off x="5081798" y="1715511"/>
            <a:ext cx="6934874" cy="2583519"/>
          </a:xfrm>
        </p:spPr>
        <p:txBody>
          <a:bodyPr/>
          <a:lstStyle/>
          <a:p>
            <a:r>
              <a:rPr lang="en-US" sz="4000" dirty="0"/>
              <a:t>My Childhood Cancer Study</a:t>
            </a:r>
            <a:br>
              <a:rPr lang="en-US" sz="4000" dirty="0"/>
            </a:br>
            <a:br>
              <a:rPr lang="en-US" sz="4000" dirty="0"/>
            </a:br>
            <a:r>
              <a:rPr lang="en-US" sz="4000" dirty="0"/>
              <a:t>Positive Youth Development   </a:t>
            </a:r>
            <a:br>
              <a:rPr lang="en-US" sz="4000" dirty="0"/>
            </a:br>
            <a:r>
              <a:rPr lang="en-US" sz="4000" dirty="0"/>
              <a:t>     Chronic Illness Study </a:t>
            </a:r>
          </a:p>
        </p:txBody>
      </p:sp>
      <p:sp>
        <p:nvSpPr>
          <p:cNvPr id="8" name="Text Placeholder 7"/>
          <p:cNvSpPr>
            <a:spLocks noGrp="1"/>
          </p:cNvSpPr>
          <p:nvPr>
            <p:ph type="body" sz="quarter" idx="16"/>
          </p:nvPr>
        </p:nvSpPr>
        <p:spPr>
          <a:xfrm>
            <a:off x="5437848" y="345054"/>
            <a:ext cx="6696293" cy="309127"/>
          </a:xfrm>
        </p:spPr>
        <p:txBody>
          <a:bodyPr/>
          <a:lstStyle/>
          <a:p>
            <a:r>
              <a:rPr lang="en-US" sz="2800" dirty="0"/>
              <a:t>Vulnerable Pediatric populations</a:t>
            </a:r>
          </a:p>
        </p:txBody>
      </p:sp>
    </p:spTree>
    <p:extLst>
      <p:ext uri="{BB962C8B-B14F-4D97-AF65-F5344CB8AC3E}">
        <p14:creationId xmlns:p14="http://schemas.microsoft.com/office/powerpoint/2010/main" val="110315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4912" t="22807"/>
          <a:stretch/>
        </p:blipFill>
        <p:spPr>
          <a:xfrm>
            <a:off x="5005667" y="238897"/>
            <a:ext cx="7017972" cy="4244547"/>
          </a:xfrm>
          <a:prstGeom prst="rect">
            <a:avLst/>
          </a:prstGeom>
        </p:spPr>
      </p:pic>
      <p:sp>
        <p:nvSpPr>
          <p:cNvPr id="6" name="Title 5"/>
          <p:cNvSpPr>
            <a:spLocks noGrp="1"/>
          </p:cNvSpPr>
          <p:nvPr>
            <p:ph type="title"/>
          </p:nvPr>
        </p:nvSpPr>
        <p:spPr>
          <a:xfrm>
            <a:off x="280675" y="335095"/>
            <a:ext cx="4662615" cy="483372"/>
          </a:xfrm>
        </p:spPr>
        <p:txBody>
          <a:bodyPr>
            <a:normAutofit fontScale="90000"/>
          </a:bodyPr>
          <a:lstStyle/>
          <a:p>
            <a:r>
              <a:rPr lang="en-US" b="1" dirty="0"/>
              <a:t>Carter Clinic, PA</a:t>
            </a:r>
          </a:p>
        </p:txBody>
      </p:sp>
      <p:sp>
        <p:nvSpPr>
          <p:cNvPr id="7" name="Content Placeholder 6"/>
          <p:cNvSpPr>
            <a:spLocks noGrp="1"/>
          </p:cNvSpPr>
          <p:nvPr>
            <p:ph idx="1"/>
          </p:nvPr>
        </p:nvSpPr>
        <p:spPr>
          <a:xfrm>
            <a:off x="4943292" y="4642966"/>
            <a:ext cx="3550508" cy="2079110"/>
          </a:xfrm>
        </p:spPr>
        <p:txBody>
          <a:bodyPr>
            <a:noAutofit/>
          </a:bodyPr>
          <a:lstStyle/>
          <a:p>
            <a:pPr marL="0" indent="0">
              <a:buNone/>
            </a:pPr>
            <a:r>
              <a:rPr lang="en-US" sz="1800" u="sng" dirty="0"/>
              <a:t>CLIENTS  </a:t>
            </a:r>
          </a:p>
          <a:p>
            <a:r>
              <a:rPr lang="en-US" sz="1800" dirty="0"/>
              <a:t>20% Youth under 18yrs</a:t>
            </a:r>
          </a:p>
          <a:p>
            <a:r>
              <a:rPr lang="en-US" sz="1800" dirty="0"/>
              <a:t>80% Adults </a:t>
            </a:r>
          </a:p>
          <a:p>
            <a:pPr lvl="1"/>
            <a:r>
              <a:rPr lang="en-US" sz="1400" dirty="0"/>
              <a:t>92% parents</a:t>
            </a:r>
          </a:p>
          <a:p>
            <a:pPr lvl="1"/>
            <a:r>
              <a:rPr lang="en-US" sz="1400" dirty="0"/>
              <a:t>70% severe mental Illness</a:t>
            </a:r>
          </a:p>
          <a:p>
            <a:pPr lvl="1"/>
            <a:r>
              <a:rPr lang="en-US" sz="1400" dirty="0"/>
              <a:t>80% (n=600) Opioid SUD with 5yr history</a:t>
            </a:r>
          </a:p>
          <a:p>
            <a:pPr lvl="1"/>
            <a:endParaRPr lang="en-US" sz="1400" dirty="0"/>
          </a:p>
          <a:p>
            <a:pPr lvl="1"/>
            <a:endParaRPr lang="en-US" sz="1400" dirty="0"/>
          </a:p>
        </p:txBody>
      </p:sp>
      <p:sp>
        <p:nvSpPr>
          <p:cNvPr id="8" name="Content Placeholder 6"/>
          <p:cNvSpPr txBox="1">
            <a:spLocks/>
          </p:cNvSpPr>
          <p:nvPr/>
        </p:nvSpPr>
        <p:spPr>
          <a:xfrm>
            <a:off x="280676" y="1334739"/>
            <a:ext cx="4662615" cy="538733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SERVICES</a:t>
            </a:r>
            <a:r>
              <a:rPr lang="en-US" dirty="0"/>
              <a:t> </a:t>
            </a:r>
          </a:p>
          <a:p>
            <a:pPr>
              <a:buFont typeface="Wingdings" panose="05000000000000000000" pitchFamily="2" charset="2"/>
              <a:buChar char="Ø"/>
            </a:pPr>
            <a:r>
              <a:rPr lang="en-US" dirty="0"/>
              <a:t>Mental Health Disorders</a:t>
            </a:r>
          </a:p>
          <a:p>
            <a:pPr lvl="1">
              <a:buFont typeface="Wingdings" panose="05000000000000000000" pitchFamily="2" charset="2"/>
              <a:buChar char="Ø"/>
            </a:pPr>
            <a:r>
              <a:rPr lang="en-US" dirty="0"/>
              <a:t>1300 unique clients per month</a:t>
            </a:r>
          </a:p>
          <a:p>
            <a:pPr lvl="1">
              <a:buFont typeface="Wingdings" panose="05000000000000000000" pitchFamily="2" charset="2"/>
              <a:buChar char="Ø"/>
            </a:pPr>
            <a:r>
              <a:rPr lang="en-US" dirty="0"/>
              <a:t>2500 visits per month</a:t>
            </a:r>
          </a:p>
          <a:p>
            <a:pPr>
              <a:buFont typeface="Wingdings" panose="05000000000000000000" pitchFamily="2" charset="2"/>
              <a:buChar char="Ø"/>
            </a:pPr>
            <a:r>
              <a:rPr lang="en-US" dirty="0"/>
              <a:t>Substance Use Disorder (Opioids) Treatment</a:t>
            </a:r>
          </a:p>
          <a:p>
            <a:pPr lvl="1">
              <a:buFont typeface="Wingdings" panose="05000000000000000000" pitchFamily="2" charset="2"/>
              <a:buChar char="Ø"/>
            </a:pPr>
            <a:r>
              <a:rPr lang="en-US" dirty="0"/>
              <a:t>3</a:t>
            </a:r>
            <a:r>
              <a:rPr lang="en-US" baseline="30000" dirty="0"/>
              <a:t>rd</a:t>
            </a:r>
            <a:r>
              <a:rPr lang="en-US" dirty="0"/>
              <a:t> largest cohort in NC for buprenorphine (n=385)</a:t>
            </a:r>
          </a:p>
          <a:p>
            <a:pPr>
              <a:buFont typeface="Wingdings" panose="05000000000000000000" pitchFamily="2" charset="2"/>
              <a:buChar char="Ø"/>
            </a:pPr>
            <a:r>
              <a:rPr lang="en-US" dirty="0"/>
              <a:t>Programming: </a:t>
            </a:r>
          </a:p>
          <a:p>
            <a:pPr lvl="1">
              <a:buFont typeface="Wingdings" panose="05000000000000000000" pitchFamily="2" charset="2"/>
              <a:buChar char="Ø"/>
            </a:pPr>
            <a:r>
              <a:rPr lang="en-US" dirty="0"/>
              <a:t>Family Therapy</a:t>
            </a:r>
          </a:p>
          <a:p>
            <a:pPr lvl="1">
              <a:buFont typeface="Wingdings" panose="05000000000000000000" pitchFamily="2" charset="2"/>
              <a:buChar char="Ø"/>
            </a:pPr>
            <a:r>
              <a:rPr lang="en-US" dirty="0"/>
              <a:t>Peer Support, </a:t>
            </a:r>
          </a:p>
          <a:p>
            <a:pPr lvl="1">
              <a:buFont typeface="Wingdings" panose="05000000000000000000" pitchFamily="2" charset="2"/>
              <a:buChar char="Ø"/>
            </a:pPr>
            <a:r>
              <a:rPr lang="en-US" dirty="0"/>
              <a:t>Pregnant SUD Mothers</a:t>
            </a:r>
          </a:p>
          <a:p>
            <a:pPr>
              <a:buFont typeface="Wingdings" panose="05000000000000000000" pitchFamily="2" charset="2"/>
              <a:buChar char="Ø"/>
            </a:pPr>
            <a:r>
              <a:rPr lang="en-US" dirty="0"/>
              <a:t>Integrated Primary Care</a:t>
            </a:r>
          </a:p>
          <a:p>
            <a:pPr>
              <a:buFont typeface="Wingdings" panose="05000000000000000000" pitchFamily="2" charset="2"/>
              <a:buChar char="Ø"/>
            </a:pPr>
            <a:r>
              <a:rPr lang="en-US" dirty="0"/>
              <a:t>12-bed Residential Treatment for Teens (Level 4)</a:t>
            </a:r>
          </a:p>
          <a:p>
            <a:pPr lvl="1">
              <a:buFont typeface="Wingdings" panose="05000000000000000000" pitchFamily="2" charset="2"/>
              <a:buChar char="Ø"/>
            </a:pPr>
            <a:r>
              <a:rPr lang="en-US" dirty="0"/>
              <a:t>12 Males</a:t>
            </a:r>
          </a:p>
          <a:p>
            <a:pPr>
              <a:buFont typeface="Wingdings" panose="05000000000000000000" pitchFamily="2" charset="2"/>
              <a:buChar char="Ø"/>
            </a:pPr>
            <a:r>
              <a:rPr lang="en-US" dirty="0"/>
              <a:t>IDD Residential Care</a:t>
            </a:r>
          </a:p>
          <a:p>
            <a:pPr lvl="1">
              <a:buFont typeface="Wingdings" panose="05000000000000000000" pitchFamily="2" charset="2"/>
              <a:buChar char="Ø"/>
            </a:pPr>
            <a:r>
              <a:rPr lang="en-US" dirty="0"/>
              <a:t>Adults, 6 Occupants</a:t>
            </a:r>
          </a:p>
          <a:p>
            <a:pPr lvl="1">
              <a:buFont typeface="Wingdings" panose="05000000000000000000" pitchFamily="2" charset="2"/>
              <a:buChar char="Ø"/>
            </a:pPr>
            <a:r>
              <a:rPr lang="en-US" dirty="0"/>
              <a:t>Children, 6 Occupants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a:p>
            <a:endParaRPr lang="en-US" dirty="0"/>
          </a:p>
        </p:txBody>
      </p:sp>
      <p:sp>
        <p:nvSpPr>
          <p:cNvPr id="9" name="Content Placeholder 6"/>
          <p:cNvSpPr txBox="1">
            <a:spLocks/>
          </p:cNvSpPr>
          <p:nvPr/>
        </p:nvSpPr>
        <p:spPr>
          <a:xfrm>
            <a:off x="8493800" y="4642966"/>
            <a:ext cx="3275055" cy="2079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u="sng" dirty="0"/>
              <a:t>STAFF</a:t>
            </a:r>
          </a:p>
          <a:p>
            <a:r>
              <a:rPr lang="en-US" sz="1800" dirty="0"/>
              <a:t>12 Psychiatrists</a:t>
            </a:r>
          </a:p>
          <a:p>
            <a:r>
              <a:rPr lang="en-US" sz="1800" dirty="0"/>
              <a:t>20 Licensed Clinicians</a:t>
            </a:r>
          </a:p>
          <a:p>
            <a:r>
              <a:rPr lang="en-US" sz="1800" dirty="0"/>
              <a:t>13 Administrative Staff</a:t>
            </a:r>
          </a:p>
          <a:p>
            <a:r>
              <a:rPr lang="en-US" sz="1800" dirty="0"/>
              <a:t>45 Trained Peer Supporters</a:t>
            </a:r>
          </a:p>
          <a:p>
            <a:endParaRPr lang="en-US" sz="1800" dirty="0"/>
          </a:p>
          <a:p>
            <a:endParaRPr lang="en-US" sz="1800" dirty="0"/>
          </a:p>
        </p:txBody>
      </p:sp>
    </p:spTree>
    <p:extLst>
      <p:ext uri="{BB962C8B-B14F-4D97-AF65-F5344CB8AC3E}">
        <p14:creationId xmlns:p14="http://schemas.microsoft.com/office/powerpoint/2010/main" val="298478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Interdisciplinary Approach</a:t>
            </a:r>
          </a:p>
        </p:txBody>
      </p:sp>
      <p:sp>
        <p:nvSpPr>
          <p:cNvPr id="4" name="Content Placeholder 3"/>
          <p:cNvSpPr>
            <a:spLocks noGrp="1"/>
          </p:cNvSpPr>
          <p:nvPr>
            <p:ph sz="quarter" idx="15"/>
          </p:nvPr>
        </p:nvSpPr>
        <p:spPr>
          <a:xfrm>
            <a:off x="750029" y="1990322"/>
            <a:ext cx="5418054" cy="3771526"/>
          </a:xfrm>
        </p:spPr>
        <p:txBody>
          <a:bodyPr/>
          <a:lstStyle/>
          <a:p>
            <a:r>
              <a:rPr lang="en-US" dirty="0"/>
              <a:t>Clinical Epidemiology</a:t>
            </a:r>
          </a:p>
          <a:p>
            <a:pPr lvl="1">
              <a:buFont typeface="Courier New" panose="02070309020205020404" pitchFamily="49" charset="0"/>
              <a:buChar char="o"/>
            </a:pPr>
            <a:r>
              <a:rPr lang="en-US" dirty="0"/>
              <a:t>NC TRACS</a:t>
            </a:r>
          </a:p>
          <a:p>
            <a:pPr lvl="1">
              <a:buFont typeface="Courier New" panose="02070309020205020404" pitchFamily="49" charset="0"/>
              <a:buChar char="o"/>
            </a:pPr>
            <a:r>
              <a:rPr lang="en-US" dirty="0"/>
              <a:t>NCTSN</a:t>
            </a:r>
          </a:p>
          <a:p>
            <a:pPr lvl="2">
              <a:buFont typeface="Wingdings" panose="05000000000000000000" pitchFamily="2" charset="2"/>
              <a:buChar char="v"/>
            </a:pPr>
            <a:r>
              <a:rPr lang="en-US" dirty="0"/>
              <a:t>Trauma Screening</a:t>
            </a:r>
          </a:p>
          <a:p>
            <a:pPr lvl="2">
              <a:buFont typeface="Wingdings" panose="05000000000000000000" pitchFamily="2" charset="2"/>
              <a:buChar char="v"/>
            </a:pPr>
            <a:r>
              <a:rPr lang="en-US" dirty="0"/>
              <a:t>Referral Network</a:t>
            </a:r>
          </a:p>
          <a:p>
            <a:pPr lvl="2">
              <a:buFont typeface="Wingdings" panose="05000000000000000000" pitchFamily="2" charset="2"/>
              <a:buChar char="v"/>
            </a:pPr>
            <a:r>
              <a:rPr lang="en-US" dirty="0"/>
              <a:t>Community Advisory Boards</a:t>
            </a:r>
          </a:p>
          <a:p>
            <a:r>
              <a:rPr lang="en-US" dirty="0"/>
              <a:t>Biomedical Research</a:t>
            </a:r>
          </a:p>
          <a:p>
            <a:pPr lvl="1">
              <a:buFont typeface="Courier New" panose="02070309020205020404" pitchFamily="49" charset="0"/>
              <a:buChar char="o"/>
            </a:pPr>
            <a:r>
              <a:rPr lang="en-US" dirty="0"/>
              <a:t>NICHD</a:t>
            </a:r>
          </a:p>
          <a:p>
            <a:endParaRPr lang="en-US" dirty="0"/>
          </a:p>
        </p:txBody>
      </p:sp>
      <p:sp>
        <p:nvSpPr>
          <p:cNvPr id="5" name="Text Placeholder 4"/>
          <p:cNvSpPr>
            <a:spLocks noGrp="1"/>
          </p:cNvSpPr>
          <p:nvPr>
            <p:ph type="body" sz="quarter" idx="16"/>
          </p:nvPr>
        </p:nvSpPr>
        <p:spPr/>
        <p:txBody>
          <a:bodyPr/>
          <a:lstStyle/>
          <a:p>
            <a:r>
              <a:rPr lang="en-US" dirty="0"/>
              <a:t>The hill lab: Carter clinics</a:t>
            </a:r>
          </a:p>
        </p:txBody>
      </p:sp>
      <p:sp>
        <p:nvSpPr>
          <p:cNvPr id="7" name="Content Placeholder 6"/>
          <p:cNvSpPr>
            <a:spLocks noGrp="1"/>
          </p:cNvSpPr>
          <p:nvPr>
            <p:ph sz="quarter" idx="14"/>
          </p:nvPr>
        </p:nvSpPr>
        <p:spPr>
          <a:xfrm>
            <a:off x="5746258" y="1990322"/>
            <a:ext cx="5418054" cy="3533182"/>
          </a:xfrm>
        </p:spPr>
        <p:txBody>
          <a:bodyPr/>
          <a:lstStyle/>
          <a:p>
            <a:r>
              <a:rPr lang="en-US" dirty="0"/>
              <a:t>Implementation Science</a:t>
            </a:r>
          </a:p>
          <a:p>
            <a:pPr lvl="1">
              <a:buFont typeface="Courier New" panose="02070309020205020404" pitchFamily="49" charset="0"/>
              <a:buChar char="o"/>
            </a:pPr>
            <a:r>
              <a:rPr lang="en-US" dirty="0"/>
              <a:t>RWJF </a:t>
            </a:r>
          </a:p>
          <a:p>
            <a:pPr lvl="2">
              <a:buFont typeface="Wingdings" panose="05000000000000000000" pitchFamily="2" charset="2"/>
              <a:buChar char="v"/>
            </a:pPr>
            <a:r>
              <a:rPr lang="en-US" dirty="0"/>
              <a:t>Community Advisory Boards &amp; </a:t>
            </a:r>
            <a:r>
              <a:rPr lang="en-US" dirty="0" err="1"/>
              <a:t>CoCreation</a:t>
            </a:r>
            <a:endParaRPr lang="en-US" dirty="0"/>
          </a:p>
          <a:p>
            <a:pPr lvl="2">
              <a:buFont typeface="Wingdings" panose="05000000000000000000" pitchFamily="2" charset="2"/>
              <a:buChar char="v"/>
            </a:pPr>
            <a:r>
              <a:rPr lang="en-US" dirty="0"/>
              <a:t>Triple P</a:t>
            </a:r>
          </a:p>
          <a:p>
            <a:pPr lvl="2">
              <a:buFont typeface="Wingdings" panose="05000000000000000000" pitchFamily="2" charset="2"/>
              <a:buChar char="v"/>
            </a:pPr>
            <a:r>
              <a:rPr lang="en-US" dirty="0"/>
              <a:t>Family Connects</a:t>
            </a:r>
          </a:p>
          <a:p>
            <a:r>
              <a:rPr lang="en-US" dirty="0"/>
              <a:t>Public Policy Research</a:t>
            </a:r>
          </a:p>
          <a:p>
            <a:pPr lvl="1">
              <a:buFont typeface="Courier New" panose="02070309020205020404" pitchFamily="49" charset="0"/>
              <a:buChar char="o"/>
            </a:pPr>
            <a:r>
              <a:rPr lang="en-US" dirty="0"/>
              <a:t>Managed Care Organizations </a:t>
            </a:r>
          </a:p>
          <a:p>
            <a:pPr lvl="2">
              <a:buFont typeface="Wingdings" panose="05000000000000000000" pitchFamily="2" charset="2"/>
              <a:buChar char="v"/>
            </a:pPr>
            <a:r>
              <a:rPr lang="en-US" dirty="0"/>
              <a:t>Medicaid Integrated Care</a:t>
            </a:r>
          </a:p>
          <a:p>
            <a:pPr lvl="2">
              <a:buFont typeface="Wingdings" panose="05000000000000000000" pitchFamily="2" charset="2"/>
              <a:buChar char="v"/>
            </a:pPr>
            <a:r>
              <a:rPr lang="en-US" dirty="0"/>
              <a:t>Families First Act</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4720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75" y="127875"/>
            <a:ext cx="11263184" cy="532799"/>
          </a:xfrm>
        </p:spPr>
        <p:txBody>
          <a:bodyPr>
            <a:normAutofit fontScale="90000"/>
          </a:bodyPr>
          <a:lstStyle/>
          <a:p>
            <a:r>
              <a:rPr lang="en-US" b="1" dirty="0"/>
              <a:t>NC Community Mental Health Needs and Resources</a:t>
            </a:r>
          </a:p>
        </p:txBody>
      </p:sp>
      <p:pic>
        <p:nvPicPr>
          <p:cNvPr id="4" name="Content Placeholder 3"/>
          <p:cNvPicPr>
            <a:picLocks noGrp="1" noChangeAspect="1"/>
          </p:cNvPicPr>
          <p:nvPr>
            <p:ph idx="1"/>
          </p:nvPr>
        </p:nvPicPr>
        <p:blipFill>
          <a:blip r:embed="rId3"/>
          <a:stretch>
            <a:fillRect/>
          </a:stretch>
        </p:blipFill>
        <p:spPr>
          <a:xfrm>
            <a:off x="2080260" y="894666"/>
            <a:ext cx="7895763" cy="5263842"/>
          </a:xfrm>
          <a:prstGeom prst="rect">
            <a:avLst/>
          </a:prstGeom>
        </p:spPr>
      </p:pic>
    </p:spTree>
    <p:extLst>
      <p:ext uri="{BB962C8B-B14F-4D97-AF65-F5344CB8AC3E}">
        <p14:creationId xmlns:p14="http://schemas.microsoft.com/office/powerpoint/2010/main" val="209075517"/>
      </p:ext>
    </p:extLst>
  </p:cSld>
  <p:clrMapOvr>
    <a:masterClrMapping/>
  </p:clrMapOvr>
</p:sld>
</file>

<file path=ppt/theme/theme1.xml><?xml version="1.0" encoding="utf-8"?>
<a:theme xmlns:a="http://schemas.openxmlformats.org/drawingml/2006/main" name="FPG">
  <a:themeElements>
    <a:clrScheme name="Custom 2 (adjusted lime)">
      <a:dk1>
        <a:srgbClr val="13284B"/>
      </a:dk1>
      <a:lt1>
        <a:srgbClr val="FFFFFF"/>
      </a:lt1>
      <a:dk2>
        <a:srgbClr val="000000"/>
      </a:dk2>
      <a:lt2>
        <a:srgbClr val="E1E1E1"/>
      </a:lt2>
      <a:accent1>
        <a:srgbClr val="4B9CD3"/>
      </a:accent1>
      <a:accent2>
        <a:srgbClr val="13294B"/>
      </a:accent2>
      <a:accent3>
        <a:srgbClr val="C12033"/>
      </a:accent3>
      <a:accent4>
        <a:srgbClr val="673065"/>
      </a:accent4>
      <a:accent5>
        <a:srgbClr val="C0DF71"/>
      </a:accent5>
      <a:accent6>
        <a:srgbClr val="006649"/>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G" id="{B680DB02-F23B-426D-8EE0-5A298A917AD8}" vid="{5D73B3ED-3035-4B61-A1B3-83AB588973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F95A8C96CE1E45AE5790054ACDC4F2" ma:contentTypeVersion="4" ma:contentTypeDescription="Create a new document." ma:contentTypeScope="" ma:versionID="0047c0cfb5a42ba111af0c5602f6a94b">
  <xsd:schema xmlns:xsd="http://www.w3.org/2001/XMLSchema" xmlns:xs="http://www.w3.org/2001/XMLSchema" xmlns:p="http://schemas.microsoft.com/office/2006/metadata/properties" xmlns:ns2="a292de46-2cd0-4520-b257-1a8da8f9e0b8" targetNamespace="http://schemas.microsoft.com/office/2006/metadata/properties" ma:root="true" ma:fieldsID="9f33a0e8a3df98c7f8d8217a292e3553" ns2:_="">
    <xsd:import namespace="a292de46-2cd0-4520-b257-1a8da8f9e0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2de46-2cd0-4520-b257-1a8da8f9e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953931-01BD-4EF8-A90E-CEB91D5F2D36}">
  <ds:schemaRefs>
    <ds:schemaRef ds:uri="http://schemas.openxmlformats.org/package/2006/metadata/core-properties"/>
    <ds:schemaRef ds:uri="a292de46-2cd0-4520-b257-1a8da8f9e0b8"/>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EC352B5-EB11-46C8-9F2F-428FACD994B4}">
  <ds:schemaRefs>
    <ds:schemaRef ds:uri="http://schemas.microsoft.com/sharepoint/v3/contenttype/forms"/>
  </ds:schemaRefs>
</ds:datastoreItem>
</file>

<file path=customXml/itemProps3.xml><?xml version="1.0" encoding="utf-8"?>
<ds:datastoreItem xmlns:ds="http://schemas.openxmlformats.org/officeDocument/2006/customXml" ds:itemID="{8BB8E2A2-1074-4B05-948F-C917482E8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92de46-2cd0-4520-b257-1a8da8f9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TotalTime>
  <Words>1240</Words>
  <Application>Microsoft Office PowerPoint</Application>
  <PresentationFormat>Widescreen</PresentationFormat>
  <Paragraphs>211</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FPG</vt:lpstr>
      <vt:lpstr>The HILL Lab</vt:lpstr>
      <vt:lpstr>Lab 1 9/11/2020</vt:lpstr>
      <vt:lpstr>Guiding Principles</vt:lpstr>
      <vt:lpstr>PowerPoint Presentation</vt:lpstr>
      <vt:lpstr>Carter Clinics Great Smoky Mountains       Study National Center Child        Traumatic Stress Family Connects</vt:lpstr>
      <vt:lpstr>My Childhood Cancer Study  Positive Youth Development         Chronic Illness Study </vt:lpstr>
      <vt:lpstr>Carter Clinic, PA</vt:lpstr>
      <vt:lpstr>Interdisciplinary Approach</vt:lpstr>
      <vt:lpstr>NC Community Mental Health Needs and Resources</vt:lpstr>
      <vt:lpstr>PowerPoint Presentation</vt:lpstr>
      <vt:lpstr>PowerPoint Presentation</vt:lpstr>
      <vt:lpstr>Lab 4 10/02/2020</vt:lpstr>
      <vt:lpstr>Framing the Developmental Research Questions</vt:lpstr>
      <vt:lpstr>Key Terms</vt:lpstr>
      <vt:lpstr>FRAMEWORK: Epidemiologic Triad of Disease</vt:lpstr>
      <vt:lpstr>FRAMEWORK: Social Determinants of Health &amp; Disease Levels/Systems of Influence</vt:lpstr>
      <vt:lpstr>FRAMEWORK: Developmental Science; Cairns</vt:lpstr>
      <vt:lpstr>CONCEPTUAL MODELS</vt:lpstr>
      <vt:lpstr>CONSTRUCTS</vt:lpstr>
      <vt:lpstr>PowerPoint Presentation</vt:lpstr>
      <vt:lpstr>PowerPoint Presentation</vt:lpstr>
      <vt:lpstr>PowerPoint Presentation</vt:lpstr>
      <vt:lpstr>Carter Clinic Innovations for Trauma Care</vt:lpstr>
      <vt:lpstr>Gantt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Sherika Hill, Ph.D.</dc:creator>
  <cp:lastModifiedBy>Sherika Hill, Ph.D.</cp:lastModifiedBy>
  <cp:revision>46</cp:revision>
  <dcterms:created xsi:type="dcterms:W3CDTF">2020-09-11T07:59:18Z</dcterms:created>
  <dcterms:modified xsi:type="dcterms:W3CDTF">2020-10-05T00:37:20Z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0x0101002FF95A8C96CE1E45AE5790054ACDC4F2</vt:lpwstr>
  </property>
</Properties>
</file>