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5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78" r:id="rId8"/>
    <p:sldId id="265" r:id="rId9"/>
    <p:sldId id="266" r:id="rId10"/>
    <p:sldId id="268" r:id="rId11"/>
    <p:sldId id="269" r:id="rId12"/>
    <p:sldId id="270" r:id="rId13"/>
    <p:sldId id="272" r:id="rId14"/>
    <p:sldId id="284" r:id="rId15"/>
    <p:sldId id="274" r:id="rId16"/>
    <p:sldId id="276" r:id="rId17"/>
    <p:sldId id="281" r:id="rId18"/>
    <p:sldId id="277" r:id="rId19"/>
  </p:sldIdLst>
  <p:sldSz cx="18288000" cy="10287000"/>
  <p:notesSz cx="6858000" cy="9144000"/>
  <p:embeddedFontLst>
    <p:embeddedFont>
      <p:font typeface="WenQuanYi" panose="020B0606030804020204" pitchFamily="34" charset="-128"/>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49B853-F107-24BF-FF4F-8EAAEED8B1ED}" name="Troy Sadler" initials="tds" userId="Troy Sadler" providerId="None"/>
  <p188:author id="{7B6E85AC-8704-7256-8005-7F68D1BF16BD}" name="Fan, Nannan" initials="FN" userId="S::nan1@ad.unc.edu::f37063cc-84d3-45b8-a19f-034b1076b49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BA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7" autoAdjust="0"/>
    <p:restoredTop sz="84884" autoAdjust="0"/>
  </p:normalViewPr>
  <p:slideViewPr>
    <p:cSldViewPr>
      <p:cViewPr>
        <p:scale>
          <a:sx n="96" d="100"/>
          <a:sy n="96" d="100"/>
        </p:scale>
        <p:origin x="376" y="-824"/>
      </p:cViewPr>
      <p:guideLst>
        <p:guide pos="5760"/>
        <p:guide orient="horz" pos="218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annan/Documents/UNC/Others/2023%20NARST/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nannan/Documents/UNC/Others/2023%20NARST/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nannan/Documents/UNC/Others/2023%20NARST/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Sheet1!$A$10</c:f>
              <c:strCache>
                <c:ptCount val="1"/>
                <c:pt idx="0">
                  <c:v>use of science idea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Sheet1!$B$9:$D$9</c:f>
              <c:strCache>
                <c:ptCount val="3"/>
                <c:pt idx="0">
                  <c:v>Time 1</c:v>
                </c:pt>
                <c:pt idx="1">
                  <c:v>Time 2</c:v>
                </c:pt>
                <c:pt idx="2">
                  <c:v>Time 3</c:v>
                </c:pt>
              </c:strCache>
            </c:strRef>
          </c:cat>
          <c:val>
            <c:numRef>
              <c:f>Sheet1!$B$10:$D$10</c:f>
              <c:numCache>
                <c:formatCode>General</c:formatCode>
                <c:ptCount val="3"/>
                <c:pt idx="0">
                  <c:v>0.41</c:v>
                </c:pt>
                <c:pt idx="1">
                  <c:v>1.1499999999999999</c:v>
                </c:pt>
                <c:pt idx="2">
                  <c:v>1.07</c:v>
                </c:pt>
              </c:numCache>
            </c:numRef>
          </c:val>
          <c:extLst>
            <c:ext xmlns:c16="http://schemas.microsoft.com/office/drawing/2014/chart" uri="{C3380CC4-5D6E-409C-BE32-E72D297353CC}">
              <c16:uniqueId val="{00000000-F1BF-4242-AE84-1E6A3DBF3F62}"/>
            </c:ext>
          </c:extLst>
        </c:ser>
        <c:dLbls>
          <c:dLblPos val="outEnd"/>
          <c:showLegendKey val="0"/>
          <c:showVal val="1"/>
          <c:showCatName val="0"/>
          <c:showSerName val="0"/>
          <c:showPercent val="0"/>
          <c:showBubbleSize val="0"/>
        </c:dLbls>
        <c:gapWidth val="219"/>
        <c:overlap val="-27"/>
        <c:axId val="1772340224"/>
        <c:axId val="1772182128"/>
      </c:barChart>
      <c:catAx>
        <c:axId val="177234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2182128"/>
        <c:crosses val="autoZero"/>
        <c:auto val="1"/>
        <c:lblAlgn val="ctr"/>
        <c:lblOffset val="100"/>
        <c:noMultiLvlLbl val="0"/>
      </c:catAx>
      <c:valAx>
        <c:axId val="177218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77234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Sheet2!$B$17</c:f>
              <c:strCache>
                <c:ptCount val="1"/>
                <c:pt idx="0">
                  <c:v>Justification </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1E3-C64C-A61C-98E75BE7B837}"/>
                </c:ext>
              </c:extLst>
            </c:dLbl>
            <c:dLbl>
              <c:idx val="1"/>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r>
                      <a:rPr lang="en-US" altLang="zh-CN" dirty="0"/>
                      <a:t>1.35</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1E3-C64C-A61C-98E75BE7B837}"/>
                </c:ext>
              </c:extLst>
            </c:dLbl>
            <c:dLbl>
              <c:idx val="2"/>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r>
                      <a:rPr lang="en-US" altLang="zh-CN" dirty="0"/>
                      <a:t>1.65</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1E3-C64C-A61C-98E75BE7B83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Sheet2!$C$16:$E$16</c:f>
              <c:strCache>
                <c:ptCount val="3"/>
                <c:pt idx="0">
                  <c:v>Time 1</c:v>
                </c:pt>
                <c:pt idx="1">
                  <c:v>Time 2</c:v>
                </c:pt>
                <c:pt idx="2">
                  <c:v>Time 3</c:v>
                </c:pt>
              </c:strCache>
            </c:strRef>
          </c:cat>
          <c:val>
            <c:numRef>
              <c:f>Sheet2!$C$17:$E$17</c:f>
              <c:numCache>
                <c:formatCode>General</c:formatCode>
                <c:ptCount val="3"/>
                <c:pt idx="0">
                  <c:v>1.17</c:v>
                </c:pt>
                <c:pt idx="1">
                  <c:v>1.37</c:v>
                </c:pt>
                <c:pt idx="2">
                  <c:v>1.63</c:v>
                </c:pt>
              </c:numCache>
            </c:numRef>
          </c:val>
          <c:extLst>
            <c:ext xmlns:c16="http://schemas.microsoft.com/office/drawing/2014/chart" uri="{C3380CC4-5D6E-409C-BE32-E72D297353CC}">
              <c16:uniqueId val="{00000000-81E3-C64C-A61C-98E75BE7B837}"/>
            </c:ext>
          </c:extLst>
        </c:ser>
        <c:dLbls>
          <c:dLblPos val="outEnd"/>
          <c:showLegendKey val="0"/>
          <c:showVal val="1"/>
          <c:showCatName val="0"/>
          <c:showSerName val="0"/>
          <c:showPercent val="0"/>
          <c:showBubbleSize val="0"/>
        </c:dLbls>
        <c:gapWidth val="219"/>
        <c:overlap val="-27"/>
        <c:axId val="1774899296"/>
        <c:axId val="1775052848"/>
      </c:barChart>
      <c:catAx>
        <c:axId val="177489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75052848"/>
        <c:crosses val="autoZero"/>
        <c:auto val="1"/>
        <c:lblAlgn val="ctr"/>
        <c:lblOffset val="100"/>
        <c:noMultiLvlLbl val="0"/>
      </c:catAx>
      <c:valAx>
        <c:axId val="177505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77489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Sheet2!$C$30</c:f>
              <c:strCache>
                <c:ptCount val="1"/>
                <c:pt idx="0">
                  <c:v>perspectives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Sheet2!$D$29:$F$29</c:f>
              <c:strCache>
                <c:ptCount val="3"/>
                <c:pt idx="0">
                  <c:v>Time 1</c:v>
                </c:pt>
                <c:pt idx="1">
                  <c:v>Time 2</c:v>
                </c:pt>
                <c:pt idx="2">
                  <c:v>Time 3</c:v>
                </c:pt>
              </c:strCache>
            </c:strRef>
          </c:cat>
          <c:val>
            <c:numRef>
              <c:f>Sheet2!$D$30:$F$30</c:f>
              <c:numCache>
                <c:formatCode>General</c:formatCode>
                <c:ptCount val="3"/>
                <c:pt idx="0">
                  <c:v>0.3</c:v>
                </c:pt>
                <c:pt idx="1">
                  <c:v>0.2</c:v>
                </c:pt>
                <c:pt idx="2">
                  <c:v>0.72</c:v>
                </c:pt>
              </c:numCache>
            </c:numRef>
          </c:val>
          <c:extLst>
            <c:ext xmlns:c16="http://schemas.microsoft.com/office/drawing/2014/chart" uri="{C3380CC4-5D6E-409C-BE32-E72D297353CC}">
              <c16:uniqueId val="{00000000-24BC-A842-9656-BDD5AF92A690}"/>
            </c:ext>
          </c:extLst>
        </c:ser>
        <c:dLbls>
          <c:dLblPos val="outEnd"/>
          <c:showLegendKey val="0"/>
          <c:showVal val="1"/>
          <c:showCatName val="0"/>
          <c:showSerName val="0"/>
          <c:showPercent val="0"/>
          <c:showBubbleSize val="0"/>
        </c:dLbls>
        <c:gapWidth val="219"/>
        <c:overlap val="-27"/>
        <c:axId val="1773810064"/>
        <c:axId val="1164282784"/>
      </c:barChart>
      <c:catAx>
        <c:axId val="177381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64282784"/>
        <c:crosses val="autoZero"/>
        <c:auto val="1"/>
        <c:lblAlgn val="ctr"/>
        <c:lblOffset val="100"/>
        <c:noMultiLvlLbl val="0"/>
      </c:catAx>
      <c:valAx>
        <c:axId val="1164282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7381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Figure</a:t>
            </a:r>
            <a:r>
              <a:rPr lang="zh-CN" sz="2400" b="1" dirty="0"/>
              <a:t> </a:t>
            </a:r>
            <a:r>
              <a:rPr lang="en-US" sz="2400" b="1" dirty="0"/>
              <a:t>4</a:t>
            </a:r>
            <a:r>
              <a:rPr lang="zh-CN" sz="2400" b="1" dirty="0"/>
              <a:t> </a:t>
            </a:r>
            <a:r>
              <a:rPr lang="en-US" sz="2400" b="1" dirty="0"/>
              <a:t>Frequencies</a:t>
            </a:r>
            <a:r>
              <a:rPr lang="zh-CN" sz="2400" b="1" dirty="0"/>
              <a:t> </a:t>
            </a:r>
            <a:r>
              <a:rPr lang="en-US" sz="2400" b="1" dirty="0"/>
              <a:t>of</a:t>
            </a:r>
            <a:r>
              <a:rPr lang="zh-CN" sz="2400" b="1" dirty="0"/>
              <a:t> </a:t>
            </a:r>
            <a:r>
              <a:rPr lang="en-US" sz="2400" b="1" dirty="0"/>
              <a:t>Value</a:t>
            </a:r>
            <a:r>
              <a:rPr lang="zh-CN" sz="2400" b="1" dirty="0"/>
              <a:t> </a:t>
            </a:r>
            <a:r>
              <a:rPr lang="en-US" sz="2400" b="1" dirty="0"/>
              <a:t>score</a:t>
            </a:r>
            <a:r>
              <a:rPr lang="zh-CN" sz="2400" b="1" dirty="0"/>
              <a:t> </a:t>
            </a:r>
            <a:r>
              <a:rPr lang="en-US" sz="2400" b="1" dirty="0"/>
              <a:t>over</a:t>
            </a:r>
            <a:r>
              <a:rPr lang="zh-CN" sz="2400" b="1" dirty="0"/>
              <a:t> </a:t>
            </a:r>
            <a:r>
              <a:rPr lang="en-US" sz="2400" b="1" dirty="0"/>
              <a:t>three</a:t>
            </a:r>
            <a:r>
              <a:rPr lang="zh-CN" sz="2400" b="1" dirty="0"/>
              <a:t> </a:t>
            </a:r>
            <a:r>
              <a:rPr lang="en-US" sz="2400" b="1" dirty="0"/>
              <a:t>time</a:t>
            </a:r>
            <a:r>
              <a:rPr lang="zh-CN" sz="2400" b="1" dirty="0"/>
              <a:t> </a:t>
            </a:r>
            <a:r>
              <a:rPr lang="en-US" sz="2400" b="1" dirty="0"/>
              <a:t>points</a:t>
            </a:r>
          </a:p>
        </c:rich>
      </c:tx>
      <c:layout>
        <c:manualLayout>
          <c:xMode val="edge"/>
          <c:yMode val="edge"/>
          <c:x val="0.19526512857221517"/>
          <c:y val="0.90909090909090906"/>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Sheet4!$B$1</c:f>
              <c:strCache>
                <c:ptCount val="1"/>
                <c:pt idx="0">
                  <c:v>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Sheet4!$A$2:$A$4</c:f>
              <c:strCache>
                <c:ptCount val="3"/>
                <c:pt idx="0">
                  <c:v>Time 1</c:v>
                </c:pt>
                <c:pt idx="1">
                  <c:v>Time 2</c:v>
                </c:pt>
                <c:pt idx="2">
                  <c:v>Time 3</c:v>
                </c:pt>
              </c:strCache>
            </c:strRef>
          </c:cat>
          <c:val>
            <c:numRef>
              <c:f>Sheet4!$B$2:$B$4</c:f>
              <c:numCache>
                <c:formatCode>General</c:formatCode>
                <c:ptCount val="3"/>
                <c:pt idx="0">
                  <c:v>4</c:v>
                </c:pt>
                <c:pt idx="1">
                  <c:v>2</c:v>
                </c:pt>
                <c:pt idx="2">
                  <c:v>4</c:v>
                </c:pt>
              </c:numCache>
            </c:numRef>
          </c:val>
          <c:extLst>
            <c:ext xmlns:c16="http://schemas.microsoft.com/office/drawing/2014/chart" uri="{C3380CC4-5D6E-409C-BE32-E72D297353CC}">
              <c16:uniqueId val="{00000000-8E5B-CD4C-98AE-1D211D4C2064}"/>
            </c:ext>
          </c:extLst>
        </c:ser>
        <c:ser>
          <c:idx val="1"/>
          <c:order val="1"/>
          <c:tx>
            <c:strRef>
              <c:f>Sheet4!$C$1</c:f>
              <c:strCache>
                <c:ptCount val="1"/>
                <c:pt idx="0">
                  <c: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Sheet4!$A$2:$A$4</c:f>
              <c:strCache>
                <c:ptCount val="3"/>
                <c:pt idx="0">
                  <c:v>Time 1</c:v>
                </c:pt>
                <c:pt idx="1">
                  <c:v>Time 2</c:v>
                </c:pt>
                <c:pt idx="2">
                  <c:v>Time 3</c:v>
                </c:pt>
              </c:strCache>
            </c:strRef>
          </c:cat>
          <c:val>
            <c:numRef>
              <c:f>Sheet4!$C$2:$C$4</c:f>
              <c:numCache>
                <c:formatCode>General</c:formatCode>
                <c:ptCount val="3"/>
                <c:pt idx="0">
                  <c:v>5</c:v>
                </c:pt>
                <c:pt idx="1">
                  <c:v>15</c:v>
                </c:pt>
                <c:pt idx="2">
                  <c:v>27</c:v>
                </c:pt>
              </c:numCache>
            </c:numRef>
          </c:val>
          <c:extLst>
            <c:ext xmlns:c16="http://schemas.microsoft.com/office/drawing/2014/chart" uri="{C3380CC4-5D6E-409C-BE32-E72D297353CC}">
              <c16:uniqueId val="{00000001-8E5B-CD4C-98AE-1D211D4C2064}"/>
            </c:ext>
          </c:extLst>
        </c:ser>
        <c:ser>
          <c:idx val="2"/>
          <c:order val="2"/>
          <c:tx>
            <c:strRef>
              <c:f>Sheet4!$D$1</c:f>
              <c:strCache>
                <c:ptCount val="1"/>
                <c:pt idx="0">
                  <c:v>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Sheet4!$A$2:$A$4</c:f>
              <c:strCache>
                <c:ptCount val="3"/>
                <c:pt idx="0">
                  <c:v>Time 1</c:v>
                </c:pt>
                <c:pt idx="1">
                  <c:v>Time 2</c:v>
                </c:pt>
                <c:pt idx="2">
                  <c:v>Time 3</c:v>
                </c:pt>
              </c:strCache>
            </c:strRef>
          </c:cat>
          <c:val>
            <c:numRef>
              <c:f>Sheet4!$D$2:$D$4</c:f>
              <c:numCache>
                <c:formatCode>General</c:formatCode>
                <c:ptCount val="3"/>
                <c:pt idx="0">
                  <c:v>12</c:v>
                </c:pt>
                <c:pt idx="1">
                  <c:v>12</c:v>
                </c:pt>
                <c:pt idx="2">
                  <c:v>7</c:v>
                </c:pt>
              </c:numCache>
            </c:numRef>
          </c:val>
          <c:extLst>
            <c:ext xmlns:c16="http://schemas.microsoft.com/office/drawing/2014/chart" uri="{C3380CC4-5D6E-409C-BE32-E72D297353CC}">
              <c16:uniqueId val="{00000002-8E5B-CD4C-98AE-1D211D4C2064}"/>
            </c:ext>
          </c:extLst>
        </c:ser>
        <c:ser>
          <c:idx val="3"/>
          <c:order val="3"/>
          <c:tx>
            <c:strRef>
              <c:f>Sheet4!$E$1</c:f>
              <c:strCache>
                <c:ptCount val="1"/>
                <c:pt idx="0">
                  <c:v>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Sheet4!$A$2:$A$4</c:f>
              <c:strCache>
                <c:ptCount val="3"/>
                <c:pt idx="0">
                  <c:v>Time 1</c:v>
                </c:pt>
                <c:pt idx="1">
                  <c:v>Time 2</c:v>
                </c:pt>
                <c:pt idx="2">
                  <c:v>Time 3</c:v>
                </c:pt>
              </c:strCache>
            </c:strRef>
          </c:cat>
          <c:val>
            <c:numRef>
              <c:f>Sheet4!$E$2:$E$4</c:f>
              <c:numCache>
                <c:formatCode>General</c:formatCode>
                <c:ptCount val="3"/>
                <c:pt idx="0">
                  <c:v>25</c:v>
                </c:pt>
                <c:pt idx="1">
                  <c:v>17</c:v>
                </c:pt>
                <c:pt idx="2">
                  <c:v>8</c:v>
                </c:pt>
              </c:numCache>
            </c:numRef>
          </c:val>
          <c:extLst>
            <c:ext xmlns:c16="http://schemas.microsoft.com/office/drawing/2014/chart" uri="{C3380CC4-5D6E-409C-BE32-E72D297353CC}">
              <c16:uniqueId val="{00000003-8E5B-CD4C-98AE-1D211D4C2064}"/>
            </c:ext>
          </c:extLst>
        </c:ser>
        <c:dLbls>
          <c:dLblPos val="outEnd"/>
          <c:showLegendKey val="0"/>
          <c:showVal val="1"/>
          <c:showCatName val="0"/>
          <c:showSerName val="0"/>
          <c:showPercent val="0"/>
          <c:showBubbleSize val="0"/>
        </c:dLbls>
        <c:gapWidth val="219"/>
        <c:overlap val="-27"/>
        <c:axId val="1903499151"/>
        <c:axId val="1929504095"/>
      </c:barChart>
      <c:catAx>
        <c:axId val="190349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9504095"/>
        <c:crosses val="autoZero"/>
        <c:auto val="1"/>
        <c:lblAlgn val="ctr"/>
        <c:lblOffset val="100"/>
        <c:noMultiLvlLbl val="0"/>
      </c:catAx>
      <c:valAx>
        <c:axId val="192950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499151"/>
        <c:crosses val="autoZero"/>
        <c:crossBetween val="between"/>
      </c:valAx>
      <c:spPr>
        <a:noFill/>
        <a:ln>
          <a:noFill/>
        </a:ln>
        <a:effectLst/>
      </c:spPr>
    </c:plotArea>
    <c:legend>
      <c:legendPos val="b"/>
      <c:layout>
        <c:manualLayout>
          <c:xMode val="edge"/>
          <c:yMode val="edge"/>
          <c:x val="0.50898784942092035"/>
          <c:y val="4.1524525343423019E-2"/>
          <c:w val="0.39402483343428224"/>
          <c:h val="4.121847801829949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5_0.xml><?xml version="1.0" encoding="utf-8"?>
<p188:cmLst xmlns:a="http://schemas.openxmlformats.org/drawingml/2006/main" xmlns:r="http://schemas.openxmlformats.org/officeDocument/2006/relationships" xmlns:p188="http://schemas.microsoft.com/office/powerpoint/2018/8/main">
  <p188:cm id="{CB6DF8E3-8BB5-7445-8B06-288AE4EAEBA1}" authorId="{2C49B853-F107-24BF-FF4F-8EAAEED8B1ED}" status="resolved" created="2023-04-03T10:59:23.286" complete="100000">
    <pc:sldMkLst xmlns:pc="http://schemas.microsoft.com/office/powerpoint/2013/main/command">
      <pc:docMk/>
      <pc:sldMk cId="0" sldId="277"/>
    </pc:sldMkLst>
    <p188:replyLst>
      <p188:reply id="{9F27295A-CBB1-D642-B84E-B8D039E0EF20}" authorId="{2C49B853-F107-24BF-FF4F-8EAAEED8B1ED}" created="2023-04-03T11:00:47.254">
        <p188:txBody>
          <a:bodyPr/>
          <a:lstStyle/>
          <a:p>
            <a:r>
              <a:rPr lang="en-US"/>
              <a:t>I went ahead and added a final slide with an acknowledgment—you could put the stuff I mentioned above on it too</a:t>
            </a:r>
          </a:p>
        </p188:txBody>
      </p188:reply>
    </p188:replyLst>
    <p188:txBody>
      <a:bodyPr/>
      <a:lstStyle/>
      <a:p>
        <a:r>
          <a:rPr lang="en-US"/>
          <a:t>It would be nice to have a closing slide with contact info and how people can get the paper (we can put a link to website). You could also put logos of all participating univerities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D7ECF-D3C0-C648-83B6-F28CD2BC4B24}"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E2AB9F6B-424D-0748-8ABD-7B7B2617977D}">
      <dgm:prSet phldrT="[Text]"/>
      <dgm:spPr>
        <a:solidFill>
          <a:srgbClr val="6BADD4"/>
        </a:solidFill>
      </dgm:spPr>
      <dgm:t>
        <a:bodyPr/>
        <a:lstStyle/>
        <a:p>
          <a:r>
            <a:rPr lang="en-US" dirty="0"/>
            <a:t>SSI Writing 1</a:t>
          </a:r>
        </a:p>
      </dgm:t>
    </dgm:pt>
    <dgm:pt modelId="{77862610-8CB8-7741-B0F9-3EBEB78B2E15}" type="parTrans" cxnId="{A63D2C6D-8452-3046-9844-A91D3260F26A}">
      <dgm:prSet/>
      <dgm:spPr/>
      <dgm:t>
        <a:bodyPr/>
        <a:lstStyle/>
        <a:p>
          <a:endParaRPr lang="en-US"/>
        </a:p>
      </dgm:t>
    </dgm:pt>
    <dgm:pt modelId="{8D5D9FBD-20BC-7747-8471-0757027D1248}" type="sibTrans" cxnId="{A63D2C6D-8452-3046-9844-A91D3260F26A}">
      <dgm:prSet/>
      <dgm:spPr>
        <a:solidFill>
          <a:srgbClr val="6BADD4"/>
        </a:solidFill>
      </dgm:spPr>
      <dgm:t>
        <a:bodyPr/>
        <a:lstStyle/>
        <a:p>
          <a:endParaRPr lang="en-US"/>
        </a:p>
      </dgm:t>
    </dgm:pt>
    <dgm:pt modelId="{8F850FB6-C82F-8C4A-A2CD-1CEE4A59A87D}">
      <dgm:prSet phldrT="[Text]" custT="1"/>
      <dgm:spPr/>
      <dgm:t>
        <a:bodyPr/>
        <a:lstStyle/>
        <a:p>
          <a:r>
            <a:rPr lang="en-US" sz="3400" dirty="0">
              <a:solidFill>
                <a:srgbClr val="000000"/>
              </a:solidFill>
              <a:latin typeface="Times New Roman" panose="02020603050405020304" pitchFamily="18" charset="0"/>
              <a:cs typeface="Times New Roman" panose="02020603050405020304" pitchFamily="18" charset="0"/>
            </a:rPr>
            <a:t>At the beginning of the unit</a:t>
          </a:r>
          <a:endParaRPr lang="en-US" sz="3400" dirty="0"/>
        </a:p>
      </dgm:t>
    </dgm:pt>
    <dgm:pt modelId="{282770D8-A039-BE43-91FD-9BFEC64F61F0}" type="parTrans" cxnId="{E2DED1D6-C85D-2F47-8F2A-88B7809D21C0}">
      <dgm:prSet/>
      <dgm:spPr/>
      <dgm:t>
        <a:bodyPr/>
        <a:lstStyle/>
        <a:p>
          <a:endParaRPr lang="en-US"/>
        </a:p>
      </dgm:t>
    </dgm:pt>
    <dgm:pt modelId="{DBFC28DD-CC8C-4041-9754-0E0B771D1B72}" type="sibTrans" cxnId="{E2DED1D6-C85D-2F47-8F2A-88B7809D21C0}">
      <dgm:prSet/>
      <dgm:spPr/>
      <dgm:t>
        <a:bodyPr/>
        <a:lstStyle/>
        <a:p>
          <a:endParaRPr lang="en-US"/>
        </a:p>
      </dgm:t>
    </dgm:pt>
    <dgm:pt modelId="{0E10A983-4FB1-6746-8F83-189849F83424}">
      <dgm:prSet phldrT="[Text]"/>
      <dgm:spPr>
        <a:solidFill>
          <a:srgbClr val="6BADD4"/>
        </a:solidFill>
      </dgm:spPr>
      <dgm:t>
        <a:bodyPr/>
        <a:lstStyle/>
        <a:p>
          <a:r>
            <a:rPr lang="en-US" dirty="0"/>
            <a:t>SSI</a:t>
          </a:r>
          <a:r>
            <a:rPr lang="zh-CN" altLang="en-US" dirty="0"/>
            <a:t> </a:t>
          </a:r>
          <a:r>
            <a:rPr lang="en-US" altLang="zh-CN" dirty="0"/>
            <a:t>Writing</a:t>
          </a:r>
          <a:r>
            <a:rPr lang="zh-CN" altLang="en-US" dirty="0"/>
            <a:t> </a:t>
          </a:r>
          <a:r>
            <a:rPr lang="en-US" altLang="zh-CN" dirty="0"/>
            <a:t>2</a:t>
          </a:r>
          <a:endParaRPr lang="en-US" dirty="0"/>
        </a:p>
      </dgm:t>
    </dgm:pt>
    <dgm:pt modelId="{26BEC218-6E1B-E64D-9580-8B9705E2F6D0}" type="parTrans" cxnId="{4E69483A-3780-304B-83AE-210EDBE4C9E9}">
      <dgm:prSet/>
      <dgm:spPr/>
      <dgm:t>
        <a:bodyPr/>
        <a:lstStyle/>
        <a:p>
          <a:endParaRPr lang="en-US"/>
        </a:p>
      </dgm:t>
    </dgm:pt>
    <dgm:pt modelId="{8F3CFEA4-88D4-F247-8B91-548AFFBAB617}" type="sibTrans" cxnId="{4E69483A-3780-304B-83AE-210EDBE4C9E9}">
      <dgm:prSet/>
      <dgm:spPr>
        <a:solidFill>
          <a:srgbClr val="6BADD4"/>
        </a:solidFill>
      </dgm:spPr>
      <dgm:t>
        <a:bodyPr/>
        <a:lstStyle/>
        <a:p>
          <a:endParaRPr lang="en-US"/>
        </a:p>
      </dgm:t>
    </dgm:pt>
    <dgm:pt modelId="{8F74449E-4F14-F34C-9690-24A8DF77B270}">
      <dgm:prSet phldrT="[Text]" custT="1"/>
      <dgm:spPr/>
      <dgm:t>
        <a:bodyPr/>
        <a:lstStyle/>
        <a:p>
          <a:pPr>
            <a:buFont typeface="Arial"/>
            <a:buChar char="•"/>
          </a:pPr>
          <a:r>
            <a:rPr lang="en-US" sz="3400" dirty="0">
              <a:solidFill>
                <a:srgbClr val="000000"/>
              </a:solidFill>
              <a:latin typeface="Times New Roman" panose="02020603050405020304" pitchFamily="18" charset="0"/>
              <a:cs typeface="Times New Roman" panose="02020603050405020304" pitchFamily="18" charset="0"/>
            </a:rPr>
            <a:t>After exploring science content related to ecosystems (ecological relationships) through scientific modeling.</a:t>
          </a:r>
          <a:endParaRPr lang="en-US" sz="3400" dirty="0"/>
        </a:p>
      </dgm:t>
    </dgm:pt>
    <dgm:pt modelId="{56671CFC-7DD4-0445-8BE5-5EAE4D252DF8}" type="parTrans" cxnId="{285478AD-888E-ED46-B71C-E62894534AAA}">
      <dgm:prSet/>
      <dgm:spPr/>
      <dgm:t>
        <a:bodyPr/>
        <a:lstStyle/>
        <a:p>
          <a:endParaRPr lang="en-US"/>
        </a:p>
      </dgm:t>
    </dgm:pt>
    <dgm:pt modelId="{6099D366-3611-DF4D-A0A6-84F843E7B792}" type="sibTrans" cxnId="{285478AD-888E-ED46-B71C-E62894534AAA}">
      <dgm:prSet/>
      <dgm:spPr/>
      <dgm:t>
        <a:bodyPr/>
        <a:lstStyle/>
        <a:p>
          <a:endParaRPr lang="en-US"/>
        </a:p>
      </dgm:t>
    </dgm:pt>
    <dgm:pt modelId="{15A61D3E-3139-714B-BED8-7F03636AC84E}">
      <dgm:prSet phldrT="[Text]"/>
      <dgm:spPr>
        <a:solidFill>
          <a:srgbClr val="6BADD4"/>
        </a:solidFill>
      </dgm:spPr>
      <dgm:t>
        <a:bodyPr/>
        <a:lstStyle/>
        <a:p>
          <a:r>
            <a:rPr lang="en-US" dirty="0"/>
            <a:t>SSI Writing 3</a:t>
          </a:r>
        </a:p>
      </dgm:t>
    </dgm:pt>
    <dgm:pt modelId="{232C6B59-5700-8A4A-B3BC-0A2CCA2F6CA3}" type="parTrans" cxnId="{F5C7D7E5-2A99-0F46-B1E3-1BD787317A51}">
      <dgm:prSet/>
      <dgm:spPr/>
      <dgm:t>
        <a:bodyPr/>
        <a:lstStyle/>
        <a:p>
          <a:endParaRPr lang="en-US"/>
        </a:p>
      </dgm:t>
    </dgm:pt>
    <dgm:pt modelId="{AAC9FD74-43B1-6A4D-9945-E50E6F8A86A4}" type="sibTrans" cxnId="{F5C7D7E5-2A99-0F46-B1E3-1BD787317A51}">
      <dgm:prSet/>
      <dgm:spPr/>
      <dgm:t>
        <a:bodyPr/>
        <a:lstStyle/>
        <a:p>
          <a:endParaRPr lang="en-US"/>
        </a:p>
      </dgm:t>
    </dgm:pt>
    <dgm:pt modelId="{B4E9A5BF-DDB7-EB4F-8D47-8C1792484DE8}">
      <dgm:prSet phldrT="[Text]" custT="1"/>
      <dgm:spPr/>
      <dgm:t>
        <a:bodyPr/>
        <a:lstStyle/>
        <a:p>
          <a:r>
            <a:rPr lang="en-US" sz="3400" dirty="0">
              <a:solidFill>
                <a:srgbClr val="000000"/>
              </a:solidFill>
              <a:latin typeface="Times New Roman" panose="02020603050405020304" pitchFamily="18" charset="0"/>
              <a:cs typeface="Times New Roman" panose="02020603050405020304" pitchFamily="18" charset="0"/>
            </a:rPr>
            <a:t>At the end of the unit after students had explored why Monarch migration was decreasing.</a:t>
          </a:r>
          <a:endParaRPr lang="en-US" sz="3400" dirty="0"/>
        </a:p>
      </dgm:t>
    </dgm:pt>
    <dgm:pt modelId="{8AD81EE8-EAD9-1B4F-B790-F0277F26CCFE}" type="parTrans" cxnId="{D25FCDAA-9689-8449-8E51-68C97ADA3E35}">
      <dgm:prSet/>
      <dgm:spPr/>
      <dgm:t>
        <a:bodyPr/>
        <a:lstStyle/>
        <a:p>
          <a:endParaRPr lang="en-US"/>
        </a:p>
      </dgm:t>
    </dgm:pt>
    <dgm:pt modelId="{CDA93DA6-1E0F-4F4A-92E7-DB9561D14869}" type="sibTrans" cxnId="{D25FCDAA-9689-8449-8E51-68C97ADA3E35}">
      <dgm:prSet/>
      <dgm:spPr/>
      <dgm:t>
        <a:bodyPr/>
        <a:lstStyle/>
        <a:p>
          <a:endParaRPr lang="en-US"/>
        </a:p>
      </dgm:t>
    </dgm:pt>
    <dgm:pt modelId="{1F0B9E00-299D-294E-BC69-D2A0E2EF87E1}" type="pres">
      <dgm:prSet presAssocID="{71ED7ECF-D3C0-C648-83B6-F28CD2BC4B24}" presName="Name0" presStyleCnt="0">
        <dgm:presLayoutVars>
          <dgm:dir/>
          <dgm:animLvl val="lvl"/>
          <dgm:resizeHandles val="exact"/>
        </dgm:presLayoutVars>
      </dgm:prSet>
      <dgm:spPr/>
    </dgm:pt>
    <dgm:pt modelId="{31965558-E915-3848-8384-9BED9235510C}" type="pres">
      <dgm:prSet presAssocID="{71ED7ECF-D3C0-C648-83B6-F28CD2BC4B24}" presName="tSp" presStyleCnt="0"/>
      <dgm:spPr/>
    </dgm:pt>
    <dgm:pt modelId="{790E7BD1-DDB1-A847-8C53-D7A8E826580D}" type="pres">
      <dgm:prSet presAssocID="{71ED7ECF-D3C0-C648-83B6-F28CD2BC4B24}" presName="bSp" presStyleCnt="0"/>
      <dgm:spPr/>
    </dgm:pt>
    <dgm:pt modelId="{315C17B0-6EAC-2F4C-AC39-9A8310319A23}" type="pres">
      <dgm:prSet presAssocID="{71ED7ECF-D3C0-C648-83B6-F28CD2BC4B24}" presName="process" presStyleCnt="0"/>
      <dgm:spPr/>
    </dgm:pt>
    <dgm:pt modelId="{727DA0BC-4E74-7947-BE0D-24033BFEDA14}" type="pres">
      <dgm:prSet presAssocID="{E2AB9F6B-424D-0748-8ABD-7B7B2617977D}" presName="composite1" presStyleCnt="0"/>
      <dgm:spPr/>
    </dgm:pt>
    <dgm:pt modelId="{E67B698C-7712-AC47-BDD6-04369DCC6A6F}" type="pres">
      <dgm:prSet presAssocID="{E2AB9F6B-424D-0748-8ABD-7B7B2617977D}" presName="dummyNode1" presStyleLbl="node1" presStyleIdx="0" presStyleCnt="3"/>
      <dgm:spPr/>
    </dgm:pt>
    <dgm:pt modelId="{136BA18A-D2B3-D740-9DB0-05E21F5A9673}" type="pres">
      <dgm:prSet presAssocID="{E2AB9F6B-424D-0748-8ABD-7B7B2617977D}" presName="childNode1" presStyleLbl="bgAcc1" presStyleIdx="0" presStyleCnt="3" custScaleX="89383" custScaleY="120205">
        <dgm:presLayoutVars>
          <dgm:bulletEnabled val="1"/>
        </dgm:presLayoutVars>
      </dgm:prSet>
      <dgm:spPr/>
    </dgm:pt>
    <dgm:pt modelId="{1E818451-9D27-044F-89FC-958045D29FDF}" type="pres">
      <dgm:prSet presAssocID="{E2AB9F6B-424D-0748-8ABD-7B7B2617977D}" presName="childNode1tx" presStyleLbl="bgAcc1" presStyleIdx="0" presStyleCnt="3">
        <dgm:presLayoutVars>
          <dgm:bulletEnabled val="1"/>
        </dgm:presLayoutVars>
      </dgm:prSet>
      <dgm:spPr/>
    </dgm:pt>
    <dgm:pt modelId="{DCE01A05-F9D3-1E4F-8919-18E390069668}" type="pres">
      <dgm:prSet presAssocID="{E2AB9F6B-424D-0748-8ABD-7B7B2617977D}" presName="parentNode1" presStyleLbl="node1" presStyleIdx="0" presStyleCnt="3">
        <dgm:presLayoutVars>
          <dgm:chMax val="1"/>
          <dgm:bulletEnabled val="1"/>
        </dgm:presLayoutVars>
      </dgm:prSet>
      <dgm:spPr/>
    </dgm:pt>
    <dgm:pt modelId="{5680DFDF-A91B-3D4B-AC3D-7656350F30EF}" type="pres">
      <dgm:prSet presAssocID="{E2AB9F6B-424D-0748-8ABD-7B7B2617977D}" presName="connSite1" presStyleCnt="0"/>
      <dgm:spPr/>
    </dgm:pt>
    <dgm:pt modelId="{D577E332-2F0C-BA41-92B3-D37DD561A5B6}" type="pres">
      <dgm:prSet presAssocID="{8D5D9FBD-20BC-7747-8471-0757027D1248}" presName="Name9" presStyleLbl="sibTrans2D1" presStyleIdx="0" presStyleCnt="2"/>
      <dgm:spPr/>
    </dgm:pt>
    <dgm:pt modelId="{A34144F5-8EDA-F441-AEBD-9B491502DFA3}" type="pres">
      <dgm:prSet presAssocID="{0E10A983-4FB1-6746-8F83-189849F83424}" presName="composite2" presStyleCnt="0"/>
      <dgm:spPr/>
    </dgm:pt>
    <dgm:pt modelId="{DCEC0118-8F78-D749-8757-6FEB6255FAF5}" type="pres">
      <dgm:prSet presAssocID="{0E10A983-4FB1-6746-8F83-189849F83424}" presName="dummyNode2" presStyleLbl="node1" presStyleIdx="0" presStyleCnt="3"/>
      <dgm:spPr/>
    </dgm:pt>
    <dgm:pt modelId="{FCD83960-66C9-2B49-ACA7-F84212EF4039}" type="pres">
      <dgm:prSet presAssocID="{0E10A983-4FB1-6746-8F83-189849F83424}" presName="childNode2" presStyleLbl="bgAcc1" presStyleIdx="1" presStyleCnt="3" custScaleX="231850" custScaleY="120209">
        <dgm:presLayoutVars>
          <dgm:bulletEnabled val="1"/>
        </dgm:presLayoutVars>
      </dgm:prSet>
      <dgm:spPr/>
    </dgm:pt>
    <dgm:pt modelId="{06CDE432-2229-8B4E-934A-03E3329DC22B}" type="pres">
      <dgm:prSet presAssocID="{0E10A983-4FB1-6746-8F83-189849F83424}" presName="childNode2tx" presStyleLbl="bgAcc1" presStyleIdx="1" presStyleCnt="3">
        <dgm:presLayoutVars>
          <dgm:bulletEnabled val="1"/>
        </dgm:presLayoutVars>
      </dgm:prSet>
      <dgm:spPr/>
    </dgm:pt>
    <dgm:pt modelId="{298322AC-DF10-0848-877C-4F5FE0AAFA9A}" type="pres">
      <dgm:prSet presAssocID="{0E10A983-4FB1-6746-8F83-189849F83424}" presName="parentNode2" presStyleLbl="node1" presStyleIdx="1" presStyleCnt="3" custLinFactNeighborX="572" custLinFactNeighborY="-22280">
        <dgm:presLayoutVars>
          <dgm:chMax val="0"/>
          <dgm:bulletEnabled val="1"/>
        </dgm:presLayoutVars>
      </dgm:prSet>
      <dgm:spPr/>
    </dgm:pt>
    <dgm:pt modelId="{FA48D9FA-B48F-3F43-A177-9D9146FB742E}" type="pres">
      <dgm:prSet presAssocID="{0E10A983-4FB1-6746-8F83-189849F83424}" presName="connSite2" presStyleCnt="0"/>
      <dgm:spPr/>
    </dgm:pt>
    <dgm:pt modelId="{33FDFE54-77C8-FB4F-8084-A70670B4B380}" type="pres">
      <dgm:prSet presAssocID="{8F3CFEA4-88D4-F247-8B91-548AFFBAB617}" presName="Name18" presStyleLbl="sibTrans2D1" presStyleIdx="1" presStyleCnt="2"/>
      <dgm:spPr/>
    </dgm:pt>
    <dgm:pt modelId="{F6913119-845B-1C41-8674-3465C1798DD7}" type="pres">
      <dgm:prSet presAssocID="{15A61D3E-3139-714B-BED8-7F03636AC84E}" presName="composite1" presStyleCnt="0"/>
      <dgm:spPr/>
    </dgm:pt>
    <dgm:pt modelId="{3019F78B-4496-2E4E-83A2-B13529476D13}" type="pres">
      <dgm:prSet presAssocID="{15A61D3E-3139-714B-BED8-7F03636AC84E}" presName="dummyNode1" presStyleLbl="node1" presStyleIdx="1" presStyleCnt="3"/>
      <dgm:spPr/>
    </dgm:pt>
    <dgm:pt modelId="{D69FEA01-F989-0443-A55A-0D56FFC114A4}" type="pres">
      <dgm:prSet presAssocID="{15A61D3E-3139-714B-BED8-7F03636AC84E}" presName="childNode1" presStyleLbl="bgAcc1" presStyleIdx="2" presStyleCnt="3" custScaleX="189967" custScaleY="116020">
        <dgm:presLayoutVars>
          <dgm:bulletEnabled val="1"/>
        </dgm:presLayoutVars>
      </dgm:prSet>
      <dgm:spPr/>
    </dgm:pt>
    <dgm:pt modelId="{250D2918-D161-2444-95E7-4DF23FEA44F9}" type="pres">
      <dgm:prSet presAssocID="{15A61D3E-3139-714B-BED8-7F03636AC84E}" presName="childNode1tx" presStyleLbl="bgAcc1" presStyleIdx="2" presStyleCnt="3">
        <dgm:presLayoutVars>
          <dgm:bulletEnabled val="1"/>
        </dgm:presLayoutVars>
      </dgm:prSet>
      <dgm:spPr/>
    </dgm:pt>
    <dgm:pt modelId="{1C7AB49B-01B5-B04D-B4A4-B470DC09F723}" type="pres">
      <dgm:prSet presAssocID="{15A61D3E-3139-714B-BED8-7F03636AC84E}" presName="parentNode1" presStyleLbl="node1" presStyleIdx="2" presStyleCnt="3" custLinFactNeighborX="21942" custLinFactNeighborY="20563">
        <dgm:presLayoutVars>
          <dgm:chMax val="1"/>
          <dgm:bulletEnabled val="1"/>
        </dgm:presLayoutVars>
      </dgm:prSet>
      <dgm:spPr/>
    </dgm:pt>
    <dgm:pt modelId="{CB770665-432E-1C4E-86A1-D89D7309E76F}" type="pres">
      <dgm:prSet presAssocID="{15A61D3E-3139-714B-BED8-7F03636AC84E}" presName="connSite1" presStyleCnt="0"/>
      <dgm:spPr/>
    </dgm:pt>
  </dgm:ptLst>
  <dgm:cxnLst>
    <dgm:cxn modelId="{9C3ED131-9FB1-534F-938B-50833BE5585A}" type="presOf" srcId="{B4E9A5BF-DDB7-EB4F-8D47-8C1792484DE8}" destId="{D69FEA01-F989-0443-A55A-0D56FFC114A4}" srcOrd="0" destOrd="0" presId="urn:microsoft.com/office/officeart/2005/8/layout/hProcess4"/>
    <dgm:cxn modelId="{4E69483A-3780-304B-83AE-210EDBE4C9E9}" srcId="{71ED7ECF-D3C0-C648-83B6-F28CD2BC4B24}" destId="{0E10A983-4FB1-6746-8F83-189849F83424}" srcOrd="1" destOrd="0" parTransId="{26BEC218-6E1B-E64D-9580-8B9705E2F6D0}" sibTransId="{8F3CFEA4-88D4-F247-8B91-548AFFBAB617}"/>
    <dgm:cxn modelId="{69268948-B895-2F44-950D-0CE7FED42C38}" type="presOf" srcId="{0E10A983-4FB1-6746-8F83-189849F83424}" destId="{298322AC-DF10-0848-877C-4F5FE0AAFA9A}" srcOrd="0" destOrd="0" presId="urn:microsoft.com/office/officeart/2005/8/layout/hProcess4"/>
    <dgm:cxn modelId="{8A330D4B-F3B0-A949-B06B-0B50AD286687}" type="presOf" srcId="{15A61D3E-3139-714B-BED8-7F03636AC84E}" destId="{1C7AB49B-01B5-B04D-B4A4-B470DC09F723}" srcOrd="0" destOrd="0" presId="urn:microsoft.com/office/officeart/2005/8/layout/hProcess4"/>
    <dgm:cxn modelId="{70460154-2243-E342-8EAE-ECB3CAA35108}" type="presOf" srcId="{8F3CFEA4-88D4-F247-8B91-548AFFBAB617}" destId="{33FDFE54-77C8-FB4F-8084-A70670B4B380}" srcOrd="0" destOrd="0" presId="urn:microsoft.com/office/officeart/2005/8/layout/hProcess4"/>
    <dgm:cxn modelId="{9F18A858-4367-1545-804B-D813BFD9EF22}" type="presOf" srcId="{8F74449E-4F14-F34C-9690-24A8DF77B270}" destId="{06CDE432-2229-8B4E-934A-03E3329DC22B}" srcOrd="1" destOrd="0" presId="urn:microsoft.com/office/officeart/2005/8/layout/hProcess4"/>
    <dgm:cxn modelId="{D6D34A6B-4DB6-2A4A-9C6B-58C49882CB28}" type="presOf" srcId="{8D5D9FBD-20BC-7747-8471-0757027D1248}" destId="{D577E332-2F0C-BA41-92B3-D37DD561A5B6}" srcOrd="0" destOrd="0" presId="urn:microsoft.com/office/officeart/2005/8/layout/hProcess4"/>
    <dgm:cxn modelId="{A63D2C6D-8452-3046-9844-A91D3260F26A}" srcId="{71ED7ECF-D3C0-C648-83B6-F28CD2BC4B24}" destId="{E2AB9F6B-424D-0748-8ABD-7B7B2617977D}" srcOrd="0" destOrd="0" parTransId="{77862610-8CB8-7741-B0F9-3EBEB78B2E15}" sibTransId="{8D5D9FBD-20BC-7747-8471-0757027D1248}"/>
    <dgm:cxn modelId="{7128FD8A-D907-E34A-9F73-61D2171B5CD7}" type="presOf" srcId="{8F850FB6-C82F-8C4A-A2CD-1CEE4A59A87D}" destId="{1E818451-9D27-044F-89FC-958045D29FDF}" srcOrd="1" destOrd="0" presId="urn:microsoft.com/office/officeart/2005/8/layout/hProcess4"/>
    <dgm:cxn modelId="{29318C93-7FF2-FB45-A6C0-99CB2FB219B5}" type="presOf" srcId="{8F850FB6-C82F-8C4A-A2CD-1CEE4A59A87D}" destId="{136BA18A-D2B3-D740-9DB0-05E21F5A9673}" srcOrd="0" destOrd="0" presId="urn:microsoft.com/office/officeart/2005/8/layout/hProcess4"/>
    <dgm:cxn modelId="{81469294-4DD6-3E49-B432-3AE9FDB3F9A2}" type="presOf" srcId="{E2AB9F6B-424D-0748-8ABD-7B7B2617977D}" destId="{DCE01A05-F9D3-1E4F-8919-18E390069668}" srcOrd="0" destOrd="0" presId="urn:microsoft.com/office/officeart/2005/8/layout/hProcess4"/>
    <dgm:cxn modelId="{748BB29D-446F-B94C-B81E-567E1FB7F630}" type="presOf" srcId="{B4E9A5BF-DDB7-EB4F-8D47-8C1792484DE8}" destId="{250D2918-D161-2444-95E7-4DF23FEA44F9}" srcOrd="1" destOrd="0" presId="urn:microsoft.com/office/officeart/2005/8/layout/hProcess4"/>
    <dgm:cxn modelId="{D25FCDAA-9689-8449-8E51-68C97ADA3E35}" srcId="{15A61D3E-3139-714B-BED8-7F03636AC84E}" destId="{B4E9A5BF-DDB7-EB4F-8D47-8C1792484DE8}" srcOrd="0" destOrd="0" parTransId="{8AD81EE8-EAD9-1B4F-B790-F0277F26CCFE}" sibTransId="{CDA93DA6-1E0F-4F4A-92E7-DB9561D14869}"/>
    <dgm:cxn modelId="{285478AD-888E-ED46-B71C-E62894534AAA}" srcId="{0E10A983-4FB1-6746-8F83-189849F83424}" destId="{8F74449E-4F14-F34C-9690-24A8DF77B270}" srcOrd="0" destOrd="0" parTransId="{56671CFC-7DD4-0445-8BE5-5EAE4D252DF8}" sibTransId="{6099D366-3611-DF4D-A0A6-84F843E7B792}"/>
    <dgm:cxn modelId="{811D59B7-5C47-444A-A185-8B9DB4BA4411}" type="presOf" srcId="{8F74449E-4F14-F34C-9690-24A8DF77B270}" destId="{FCD83960-66C9-2B49-ACA7-F84212EF4039}" srcOrd="0" destOrd="0" presId="urn:microsoft.com/office/officeart/2005/8/layout/hProcess4"/>
    <dgm:cxn modelId="{E2DED1D6-C85D-2F47-8F2A-88B7809D21C0}" srcId="{E2AB9F6B-424D-0748-8ABD-7B7B2617977D}" destId="{8F850FB6-C82F-8C4A-A2CD-1CEE4A59A87D}" srcOrd="0" destOrd="0" parTransId="{282770D8-A039-BE43-91FD-9BFEC64F61F0}" sibTransId="{DBFC28DD-CC8C-4041-9754-0E0B771D1B72}"/>
    <dgm:cxn modelId="{F5C7D7E5-2A99-0F46-B1E3-1BD787317A51}" srcId="{71ED7ECF-D3C0-C648-83B6-F28CD2BC4B24}" destId="{15A61D3E-3139-714B-BED8-7F03636AC84E}" srcOrd="2" destOrd="0" parTransId="{232C6B59-5700-8A4A-B3BC-0A2CCA2F6CA3}" sibTransId="{AAC9FD74-43B1-6A4D-9945-E50E6F8A86A4}"/>
    <dgm:cxn modelId="{A3F868EA-AF77-1242-A1A4-376BAAC87803}" type="presOf" srcId="{71ED7ECF-D3C0-C648-83B6-F28CD2BC4B24}" destId="{1F0B9E00-299D-294E-BC69-D2A0E2EF87E1}" srcOrd="0" destOrd="0" presId="urn:microsoft.com/office/officeart/2005/8/layout/hProcess4"/>
    <dgm:cxn modelId="{93B3E560-6088-7D48-BACE-E58F6EC6F610}" type="presParOf" srcId="{1F0B9E00-299D-294E-BC69-D2A0E2EF87E1}" destId="{31965558-E915-3848-8384-9BED9235510C}" srcOrd="0" destOrd="0" presId="urn:microsoft.com/office/officeart/2005/8/layout/hProcess4"/>
    <dgm:cxn modelId="{2FA933FE-1BA2-6B44-8D22-AED981C2B48C}" type="presParOf" srcId="{1F0B9E00-299D-294E-BC69-D2A0E2EF87E1}" destId="{790E7BD1-DDB1-A847-8C53-D7A8E826580D}" srcOrd="1" destOrd="0" presId="urn:microsoft.com/office/officeart/2005/8/layout/hProcess4"/>
    <dgm:cxn modelId="{8780ACD1-2638-0C4C-9750-B96FD1FAE51E}" type="presParOf" srcId="{1F0B9E00-299D-294E-BC69-D2A0E2EF87E1}" destId="{315C17B0-6EAC-2F4C-AC39-9A8310319A23}" srcOrd="2" destOrd="0" presId="urn:microsoft.com/office/officeart/2005/8/layout/hProcess4"/>
    <dgm:cxn modelId="{D14CBC60-F873-1C44-B4FD-8F0361B99958}" type="presParOf" srcId="{315C17B0-6EAC-2F4C-AC39-9A8310319A23}" destId="{727DA0BC-4E74-7947-BE0D-24033BFEDA14}" srcOrd="0" destOrd="0" presId="urn:microsoft.com/office/officeart/2005/8/layout/hProcess4"/>
    <dgm:cxn modelId="{A27EA879-0E68-DD4A-A024-D3D8B803C85E}" type="presParOf" srcId="{727DA0BC-4E74-7947-BE0D-24033BFEDA14}" destId="{E67B698C-7712-AC47-BDD6-04369DCC6A6F}" srcOrd="0" destOrd="0" presId="urn:microsoft.com/office/officeart/2005/8/layout/hProcess4"/>
    <dgm:cxn modelId="{11EE66B2-BA0C-A44B-999B-61E5BEF28154}" type="presParOf" srcId="{727DA0BC-4E74-7947-BE0D-24033BFEDA14}" destId="{136BA18A-D2B3-D740-9DB0-05E21F5A9673}" srcOrd="1" destOrd="0" presId="urn:microsoft.com/office/officeart/2005/8/layout/hProcess4"/>
    <dgm:cxn modelId="{28EF3D64-D918-8948-A171-33DFED58E029}" type="presParOf" srcId="{727DA0BC-4E74-7947-BE0D-24033BFEDA14}" destId="{1E818451-9D27-044F-89FC-958045D29FDF}" srcOrd="2" destOrd="0" presId="urn:microsoft.com/office/officeart/2005/8/layout/hProcess4"/>
    <dgm:cxn modelId="{BBCBCBCF-0BB9-BB41-9D8D-8EF33709F9A4}" type="presParOf" srcId="{727DA0BC-4E74-7947-BE0D-24033BFEDA14}" destId="{DCE01A05-F9D3-1E4F-8919-18E390069668}" srcOrd="3" destOrd="0" presId="urn:microsoft.com/office/officeart/2005/8/layout/hProcess4"/>
    <dgm:cxn modelId="{64094478-D084-6645-BA77-3CB59DA91E76}" type="presParOf" srcId="{727DA0BC-4E74-7947-BE0D-24033BFEDA14}" destId="{5680DFDF-A91B-3D4B-AC3D-7656350F30EF}" srcOrd="4" destOrd="0" presId="urn:microsoft.com/office/officeart/2005/8/layout/hProcess4"/>
    <dgm:cxn modelId="{21EDF634-67AD-C34B-B7CF-ECC34C83B5C2}" type="presParOf" srcId="{315C17B0-6EAC-2F4C-AC39-9A8310319A23}" destId="{D577E332-2F0C-BA41-92B3-D37DD561A5B6}" srcOrd="1" destOrd="0" presId="urn:microsoft.com/office/officeart/2005/8/layout/hProcess4"/>
    <dgm:cxn modelId="{D1120777-552C-9146-82CA-A8F82B1E3367}" type="presParOf" srcId="{315C17B0-6EAC-2F4C-AC39-9A8310319A23}" destId="{A34144F5-8EDA-F441-AEBD-9B491502DFA3}" srcOrd="2" destOrd="0" presId="urn:microsoft.com/office/officeart/2005/8/layout/hProcess4"/>
    <dgm:cxn modelId="{0BF1C8BE-FC1C-C146-B99E-900074987BBF}" type="presParOf" srcId="{A34144F5-8EDA-F441-AEBD-9B491502DFA3}" destId="{DCEC0118-8F78-D749-8757-6FEB6255FAF5}" srcOrd="0" destOrd="0" presId="urn:microsoft.com/office/officeart/2005/8/layout/hProcess4"/>
    <dgm:cxn modelId="{05D86443-67A5-804A-B0AA-BEB6A50299F5}" type="presParOf" srcId="{A34144F5-8EDA-F441-AEBD-9B491502DFA3}" destId="{FCD83960-66C9-2B49-ACA7-F84212EF4039}" srcOrd="1" destOrd="0" presId="urn:microsoft.com/office/officeart/2005/8/layout/hProcess4"/>
    <dgm:cxn modelId="{DBD88E2E-EDA3-B94A-A3FF-B9D6A4520FE1}" type="presParOf" srcId="{A34144F5-8EDA-F441-AEBD-9B491502DFA3}" destId="{06CDE432-2229-8B4E-934A-03E3329DC22B}" srcOrd="2" destOrd="0" presId="urn:microsoft.com/office/officeart/2005/8/layout/hProcess4"/>
    <dgm:cxn modelId="{834C9ADA-405F-A24E-BACD-0804D396C9A4}" type="presParOf" srcId="{A34144F5-8EDA-F441-AEBD-9B491502DFA3}" destId="{298322AC-DF10-0848-877C-4F5FE0AAFA9A}" srcOrd="3" destOrd="0" presId="urn:microsoft.com/office/officeart/2005/8/layout/hProcess4"/>
    <dgm:cxn modelId="{0EFC149D-478C-9645-8F16-3B1353CBA28C}" type="presParOf" srcId="{A34144F5-8EDA-F441-AEBD-9B491502DFA3}" destId="{FA48D9FA-B48F-3F43-A177-9D9146FB742E}" srcOrd="4" destOrd="0" presId="urn:microsoft.com/office/officeart/2005/8/layout/hProcess4"/>
    <dgm:cxn modelId="{0937C6C9-E4EF-C840-A4B0-E77BFA4CC347}" type="presParOf" srcId="{315C17B0-6EAC-2F4C-AC39-9A8310319A23}" destId="{33FDFE54-77C8-FB4F-8084-A70670B4B380}" srcOrd="3" destOrd="0" presId="urn:microsoft.com/office/officeart/2005/8/layout/hProcess4"/>
    <dgm:cxn modelId="{DBFF929E-2A0C-5243-B04A-650C9E366FE3}" type="presParOf" srcId="{315C17B0-6EAC-2F4C-AC39-9A8310319A23}" destId="{F6913119-845B-1C41-8674-3465C1798DD7}" srcOrd="4" destOrd="0" presId="urn:microsoft.com/office/officeart/2005/8/layout/hProcess4"/>
    <dgm:cxn modelId="{A6406589-B090-0C43-B293-A4458E2EC4DF}" type="presParOf" srcId="{F6913119-845B-1C41-8674-3465C1798DD7}" destId="{3019F78B-4496-2E4E-83A2-B13529476D13}" srcOrd="0" destOrd="0" presId="urn:microsoft.com/office/officeart/2005/8/layout/hProcess4"/>
    <dgm:cxn modelId="{FCF0699D-6DC2-A440-BB13-E099F817BD4D}" type="presParOf" srcId="{F6913119-845B-1C41-8674-3465C1798DD7}" destId="{D69FEA01-F989-0443-A55A-0D56FFC114A4}" srcOrd="1" destOrd="0" presId="urn:microsoft.com/office/officeart/2005/8/layout/hProcess4"/>
    <dgm:cxn modelId="{E287FF10-907A-6543-985E-D16C4FA27B4C}" type="presParOf" srcId="{F6913119-845B-1C41-8674-3465C1798DD7}" destId="{250D2918-D161-2444-95E7-4DF23FEA44F9}" srcOrd="2" destOrd="0" presId="urn:microsoft.com/office/officeart/2005/8/layout/hProcess4"/>
    <dgm:cxn modelId="{2498F86B-2C02-8A4F-B8FF-C00A1DA5EF4C}" type="presParOf" srcId="{F6913119-845B-1C41-8674-3465C1798DD7}" destId="{1C7AB49B-01B5-B04D-B4A4-B470DC09F723}" srcOrd="3" destOrd="0" presId="urn:microsoft.com/office/officeart/2005/8/layout/hProcess4"/>
    <dgm:cxn modelId="{B576245B-660F-104D-AF9C-2E5A0CA8E7C0}" type="presParOf" srcId="{F6913119-845B-1C41-8674-3465C1798DD7}" destId="{CB770665-432E-1C4E-86A1-D89D7309E76F}"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BA18A-D2B3-D740-9DB0-05E21F5A9673}">
      <dsp:nvSpPr>
        <dsp:cNvPr id="0" name=""/>
        <dsp:cNvSpPr/>
      </dsp:nvSpPr>
      <dsp:spPr>
        <a:xfrm>
          <a:off x="150702" y="1858024"/>
          <a:ext cx="2377486" cy="26371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511300">
            <a:lnSpc>
              <a:spcPct val="90000"/>
            </a:lnSpc>
            <a:spcBef>
              <a:spcPct val="0"/>
            </a:spcBef>
            <a:spcAft>
              <a:spcPct val="15000"/>
            </a:spcAft>
            <a:buChar char="•"/>
          </a:pPr>
          <a:r>
            <a:rPr lang="en-US" sz="3400" kern="1200" dirty="0">
              <a:solidFill>
                <a:srgbClr val="000000"/>
              </a:solidFill>
              <a:latin typeface="Times New Roman" panose="02020603050405020304" pitchFamily="18" charset="0"/>
              <a:cs typeface="Times New Roman" panose="02020603050405020304" pitchFamily="18" charset="0"/>
            </a:rPr>
            <a:t>At the beginning of the unit</a:t>
          </a:r>
          <a:endParaRPr lang="en-US" sz="3400" kern="1200" dirty="0"/>
        </a:p>
      </dsp:txBody>
      <dsp:txXfrm>
        <a:off x="211389" y="1918711"/>
        <a:ext cx="2256112" cy="1950647"/>
      </dsp:txXfrm>
    </dsp:sp>
    <dsp:sp modelId="{D577E332-2F0C-BA41-92B3-D37DD561A5B6}">
      <dsp:nvSpPr>
        <dsp:cNvPr id="0" name=""/>
        <dsp:cNvSpPr/>
      </dsp:nvSpPr>
      <dsp:spPr>
        <a:xfrm>
          <a:off x="1343205" y="989777"/>
          <a:ext cx="5106810" cy="5106810"/>
        </a:xfrm>
        <a:prstGeom prst="leftCircularArrow">
          <a:avLst>
            <a:gd name="adj1" fmla="val 2214"/>
            <a:gd name="adj2" fmla="val 266535"/>
            <a:gd name="adj3" fmla="val 2042046"/>
            <a:gd name="adj4" fmla="val 9024490"/>
            <a:gd name="adj5" fmla="val 2583"/>
          </a:avLst>
        </a:prstGeom>
        <a:solidFill>
          <a:srgbClr val="6BADD4"/>
        </a:solidFill>
        <a:ln>
          <a:noFill/>
        </a:ln>
        <a:effectLst/>
      </dsp:spPr>
      <dsp:style>
        <a:lnRef idx="0">
          <a:scrgbClr r="0" g="0" b="0"/>
        </a:lnRef>
        <a:fillRef idx="1">
          <a:scrgbClr r="0" g="0" b="0"/>
        </a:fillRef>
        <a:effectRef idx="0">
          <a:scrgbClr r="0" g="0" b="0"/>
        </a:effectRef>
        <a:fontRef idx="minor">
          <a:schemeClr val="lt1"/>
        </a:fontRef>
      </dsp:style>
    </dsp:sp>
    <dsp:sp modelId="{DCE01A05-F9D3-1E4F-8919-18E390069668}">
      <dsp:nvSpPr>
        <dsp:cNvPr id="0" name=""/>
        <dsp:cNvSpPr/>
      </dsp:nvSpPr>
      <dsp:spPr>
        <a:xfrm>
          <a:off x="600588" y="3803397"/>
          <a:ext cx="2364344" cy="940221"/>
        </a:xfrm>
        <a:prstGeom prst="roundRect">
          <a:avLst>
            <a:gd name="adj" fmla="val 10000"/>
          </a:avLst>
        </a:prstGeom>
        <a:solidFill>
          <a:srgbClr val="6BAD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SSI Writing 1</a:t>
          </a:r>
        </a:p>
      </dsp:txBody>
      <dsp:txXfrm>
        <a:off x="628126" y="3830935"/>
        <a:ext cx="2309268" cy="885145"/>
      </dsp:txXfrm>
    </dsp:sp>
    <dsp:sp modelId="{FCD83960-66C9-2B49-ACA7-F84212EF4039}">
      <dsp:nvSpPr>
        <dsp:cNvPr id="0" name=""/>
        <dsp:cNvSpPr/>
      </dsp:nvSpPr>
      <dsp:spPr>
        <a:xfrm>
          <a:off x="3503296" y="1854813"/>
          <a:ext cx="6166948" cy="2637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511300">
            <a:lnSpc>
              <a:spcPct val="90000"/>
            </a:lnSpc>
            <a:spcBef>
              <a:spcPct val="0"/>
            </a:spcBef>
            <a:spcAft>
              <a:spcPct val="15000"/>
            </a:spcAft>
            <a:buFont typeface="Arial"/>
            <a:buChar char="•"/>
          </a:pPr>
          <a:r>
            <a:rPr lang="en-US" sz="3400" kern="1200" dirty="0">
              <a:solidFill>
                <a:srgbClr val="000000"/>
              </a:solidFill>
              <a:latin typeface="Times New Roman" panose="02020603050405020304" pitchFamily="18" charset="0"/>
              <a:cs typeface="Times New Roman" panose="02020603050405020304" pitchFamily="18" charset="0"/>
            </a:rPr>
            <a:t>After exploring science content related to ecosystems (ecological relationships) through scientific modeling.</a:t>
          </a:r>
          <a:endParaRPr lang="en-US" sz="3400" kern="1200" dirty="0"/>
        </a:p>
      </dsp:txBody>
      <dsp:txXfrm>
        <a:off x="3563985" y="2480618"/>
        <a:ext cx="6045570" cy="1950712"/>
      </dsp:txXfrm>
    </dsp:sp>
    <dsp:sp modelId="{33FDFE54-77C8-FB4F-8084-A70670B4B380}">
      <dsp:nvSpPr>
        <dsp:cNvPr id="0" name=""/>
        <dsp:cNvSpPr/>
      </dsp:nvSpPr>
      <dsp:spPr>
        <a:xfrm>
          <a:off x="6453417" y="-197817"/>
          <a:ext cx="6471921" cy="6471921"/>
        </a:xfrm>
        <a:prstGeom prst="circularArrow">
          <a:avLst>
            <a:gd name="adj1" fmla="val 1747"/>
            <a:gd name="adj2" fmla="val 208083"/>
            <a:gd name="adj3" fmla="val 19749644"/>
            <a:gd name="adj4" fmla="val 12708749"/>
            <a:gd name="adj5" fmla="val 2038"/>
          </a:avLst>
        </a:prstGeom>
        <a:solidFill>
          <a:srgbClr val="6BADD4"/>
        </a:solidFill>
        <a:ln>
          <a:noFill/>
        </a:ln>
        <a:effectLst/>
      </dsp:spPr>
      <dsp:style>
        <a:lnRef idx="0">
          <a:scrgbClr r="0" g="0" b="0"/>
        </a:lnRef>
        <a:fillRef idx="1">
          <a:scrgbClr r="0" g="0" b="0"/>
        </a:fillRef>
        <a:effectRef idx="0">
          <a:scrgbClr r="0" g="0" b="0"/>
        </a:effectRef>
        <a:fontRef idx="minor">
          <a:schemeClr val="lt1"/>
        </a:fontRef>
      </dsp:style>
    </dsp:sp>
    <dsp:sp modelId="{298322AC-DF10-0848-877C-4F5FE0AAFA9A}">
      <dsp:nvSpPr>
        <dsp:cNvPr id="0" name=""/>
        <dsp:cNvSpPr/>
      </dsp:nvSpPr>
      <dsp:spPr>
        <a:xfrm>
          <a:off x="5861436" y="1396899"/>
          <a:ext cx="2364344" cy="940221"/>
        </a:xfrm>
        <a:prstGeom prst="roundRect">
          <a:avLst>
            <a:gd name="adj" fmla="val 10000"/>
          </a:avLst>
        </a:prstGeom>
        <a:solidFill>
          <a:srgbClr val="6BAD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SSI</a:t>
          </a:r>
          <a:r>
            <a:rPr lang="zh-CN" altLang="en-US" sz="3300" kern="1200" dirty="0"/>
            <a:t> </a:t>
          </a:r>
          <a:r>
            <a:rPr lang="en-US" altLang="zh-CN" sz="3300" kern="1200" dirty="0"/>
            <a:t>Writing</a:t>
          </a:r>
          <a:r>
            <a:rPr lang="zh-CN" altLang="en-US" sz="3300" kern="1200" dirty="0"/>
            <a:t> </a:t>
          </a:r>
          <a:r>
            <a:rPr lang="en-US" altLang="zh-CN" sz="3300" kern="1200" dirty="0"/>
            <a:t>2</a:t>
          </a:r>
          <a:endParaRPr lang="en-US" sz="3300" kern="1200" dirty="0"/>
        </a:p>
      </dsp:txBody>
      <dsp:txXfrm>
        <a:off x="5888974" y="1424437"/>
        <a:ext cx="2309268" cy="885145"/>
      </dsp:txXfrm>
    </dsp:sp>
    <dsp:sp modelId="{D69FEA01-F989-0443-A55A-0D56FFC114A4}">
      <dsp:nvSpPr>
        <dsp:cNvPr id="0" name=""/>
        <dsp:cNvSpPr/>
      </dsp:nvSpPr>
      <dsp:spPr>
        <a:xfrm>
          <a:off x="10208607" y="1903602"/>
          <a:ext cx="5052907" cy="254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511300">
            <a:lnSpc>
              <a:spcPct val="90000"/>
            </a:lnSpc>
            <a:spcBef>
              <a:spcPct val="0"/>
            </a:spcBef>
            <a:spcAft>
              <a:spcPct val="15000"/>
            </a:spcAft>
            <a:buChar char="•"/>
          </a:pPr>
          <a:r>
            <a:rPr lang="en-US" sz="3400" kern="1200" dirty="0">
              <a:solidFill>
                <a:srgbClr val="000000"/>
              </a:solidFill>
              <a:latin typeface="Times New Roman" panose="02020603050405020304" pitchFamily="18" charset="0"/>
              <a:cs typeface="Times New Roman" panose="02020603050405020304" pitchFamily="18" charset="0"/>
            </a:rPr>
            <a:t>At the end of the unit after students had explored why Monarch migration was decreasing.</a:t>
          </a:r>
          <a:endParaRPr lang="en-US" sz="3400" kern="1200" dirty="0"/>
        </a:p>
      </dsp:txBody>
      <dsp:txXfrm>
        <a:off x="10267182" y="1962177"/>
        <a:ext cx="4935757" cy="1882732"/>
      </dsp:txXfrm>
    </dsp:sp>
    <dsp:sp modelId="{1C7AB49B-01B5-B04D-B4A4-B470DC09F723}">
      <dsp:nvSpPr>
        <dsp:cNvPr id="0" name=""/>
        <dsp:cNvSpPr/>
      </dsp:nvSpPr>
      <dsp:spPr>
        <a:xfrm>
          <a:off x="12514988" y="3996407"/>
          <a:ext cx="2364344" cy="940221"/>
        </a:xfrm>
        <a:prstGeom prst="roundRect">
          <a:avLst>
            <a:gd name="adj" fmla="val 10000"/>
          </a:avLst>
        </a:prstGeom>
        <a:solidFill>
          <a:srgbClr val="6BAD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SSI Writing 3</a:t>
          </a:r>
        </a:p>
      </dsp:txBody>
      <dsp:txXfrm>
        <a:off x="12542526" y="4023945"/>
        <a:ext cx="2309268" cy="885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CD2AD-2FA2-BF45-A4BB-CB7C3D938A4F}" type="datetimeFigureOut">
              <a:rPr lang="en-US" smtClean="0"/>
              <a:t>4/15/23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308CC-4BD4-9747-AE0D-5DB2BEC50BA5}" type="slidenum">
              <a:rPr lang="en-US" smtClean="0"/>
              <a:t>‹#›</a:t>
            </a:fld>
            <a:endParaRPr lang="en-US"/>
          </a:p>
        </p:txBody>
      </p:sp>
    </p:spTree>
    <p:extLst>
      <p:ext uri="{BB962C8B-B14F-4D97-AF65-F5344CB8AC3E}">
        <p14:creationId xmlns:p14="http://schemas.microsoft.com/office/powerpoint/2010/main" val="52332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1</a:t>
            </a:fld>
            <a:endParaRPr lang="en-US"/>
          </a:p>
        </p:txBody>
      </p:sp>
    </p:spTree>
    <p:extLst>
      <p:ext uri="{BB962C8B-B14F-4D97-AF65-F5344CB8AC3E}">
        <p14:creationId xmlns:p14="http://schemas.microsoft.com/office/powerpoint/2010/main" val="22908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0308CC-4BD4-9747-AE0D-5DB2BEC50BA5}" type="slidenum">
              <a:rPr lang="en-US" smtClean="0"/>
              <a:t>10</a:t>
            </a:fld>
            <a:endParaRPr lang="en-US"/>
          </a:p>
        </p:txBody>
      </p:sp>
    </p:spTree>
    <p:extLst>
      <p:ext uri="{BB962C8B-B14F-4D97-AF65-F5344CB8AC3E}">
        <p14:creationId xmlns:p14="http://schemas.microsoft.com/office/powerpoint/2010/main" val="4239560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11</a:t>
            </a:fld>
            <a:endParaRPr lang="en-US"/>
          </a:p>
        </p:txBody>
      </p:sp>
    </p:spTree>
    <p:extLst>
      <p:ext uri="{BB962C8B-B14F-4D97-AF65-F5344CB8AC3E}">
        <p14:creationId xmlns:p14="http://schemas.microsoft.com/office/powerpoint/2010/main" val="66852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12</a:t>
            </a:fld>
            <a:endParaRPr lang="en-US"/>
          </a:p>
        </p:txBody>
      </p:sp>
    </p:spTree>
    <p:extLst>
      <p:ext uri="{BB962C8B-B14F-4D97-AF65-F5344CB8AC3E}">
        <p14:creationId xmlns:p14="http://schemas.microsoft.com/office/powerpoint/2010/main" val="94321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Over the learning unit</a:t>
            </a:r>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13</a:t>
            </a:fld>
            <a:endParaRPr lang="en-US"/>
          </a:p>
        </p:txBody>
      </p:sp>
    </p:spTree>
    <p:extLst>
      <p:ext uri="{BB962C8B-B14F-4D97-AF65-F5344CB8AC3E}">
        <p14:creationId xmlns:p14="http://schemas.microsoft.com/office/powerpoint/2010/main" val="289931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14</a:t>
            </a:fld>
            <a:endParaRPr lang="en-US"/>
          </a:p>
        </p:txBody>
      </p:sp>
    </p:spTree>
    <p:extLst>
      <p:ext uri="{BB962C8B-B14F-4D97-AF65-F5344CB8AC3E}">
        <p14:creationId xmlns:p14="http://schemas.microsoft.com/office/powerpoint/2010/main" val="15679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NewRomanPSMT"/>
            </a:endParaRPr>
          </a:p>
        </p:txBody>
      </p:sp>
      <p:sp>
        <p:nvSpPr>
          <p:cNvPr id="4" name="Slide Number Placeholder 3"/>
          <p:cNvSpPr>
            <a:spLocks noGrp="1"/>
          </p:cNvSpPr>
          <p:nvPr>
            <p:ph type="sldNum" sz="quarter" idx="5"/>
          </p:nvPr>
        </p:nvSpPr>
        <p:spPr/>
        <p:txBody>
          <a:bodyPr/>
          <a:lstStyle/>
          <a:p>
            <a:fld id="{380308CC-4BD4-9747-AE0D-5DB2BEC50BA5}" type="slidenum">
              <a:rPr lang="en-US" smtClean="0"/>
              <a:t>15</a:t>
            </a:fld>
            <a:endParaRPr lang="en-US"/>
          </a:p>
        </p:txBody>
      </p:sp>
    </p:spTree>
    <p:extLst>
      <p:ext uri="{BB962C8B-B14F-4D97-AF65-F5344CB8AC3E}">
        <p14:creationId xmlns:p14="http://schemas.microsoft.com/office/powerpoint/2010/main" val="277453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2</a:t>
            </a:fld>
            <a:endParaRPr lang="en-US"/>
          </a:p>
        </p:txBody>
      </p:sp>
    </p:spTree>
    <p:extLst>
      <p:ext uri="{BB962C8B-B14F-4D97-AF65-F5344CB8AC3E}">
        <p14:creationId xmlns:p14="http://schemas.microsoft.com/office/powerpoint/2010/main" val="416346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3</a:t>
            </a:fld>
            <a:endParaRPr lang="en-US"/>
          </a:p>
        </p:txBody>
      </p:sp>
    </p:spTree>
    <p:extLst>
      <p:ext uri="{BB962C8B-B14F-4D97-AF65-F5344CB8AC3E}">
        <p14:creationId xmlns:p14="http://schemas.microsoft.com/office/powerpoint/2010/main" val="158686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4</a:t>
            </a:fld>
            <a:endParaRPr lang="en-US"/>
          </a:p>
        </p:txBody>
      </p:sp>
    </p:spTree>
    <p:extLst>
      <p:ext uri="{BB962C8B-B14F-4D97-AF65-F5344CB8AC3E}">
        <p14:creationId xmlns:p14="http://schemas.microsoft.com/office/powerpoint/2010/main" val="256577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5</a:t>
            </a:fld>
            <a:endParaRPr lang="en-US"/>
          </a:p>
        </p:txBody>
      </p:sp>
    </p:spTree>
    <p:extLst>
      <p:ext uri="{BB962C8B-B14F-4D97-AF65-F5344CB8AC3E}">
        <p14:creationId xmlns:p14="http://schemas.microsoft.com/office/powerpoint/2010/main" val="338271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6</a:t>
            </a:fld>
            <a:endParaRPr lang="en-US"/>
          </a:p>
        </p:txBody>
      </p:sp>
    </p:spTree>
    <p:extLst>
      <p:ext uri="{BB962C8B-B14F-4D97-AF65-F5344CB8AC3E}">
        <p14:creationId xmlns:p14="http://schemas.microsoft.com/office/powerpoint/2010/main" val="212049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7</a:t>
            </a:fld>
            <a:endParaRPr lang="en-US"/>
          </a:p>
        </p:txBody>
      </p:sp>
    </p:spTree>
    <p:extLst>
      <p:ext uri="{BB962C8B-B14F-4D97-AF65-F5344CB8AC3E}">
        <p14:creationId xmlns:p14="http://schemas.microsoft.com/office/powerpoint/2010/main" val="218477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80308CC-4BD4-9747-AE0D-5DB2BEC50BA5}" type="slidenum">
              <a:rPr lang="en-US" smtClean="0"/>
              <a:t>8</a:t>
            </a:fld>
            <a:endParaRPr lang="en-US"/>
          </a:p>
        </p:txBody>
      </p:sp>
    </p:spTree>
    <p:extLst>
      <p:ext uri="{BB962C8B-B14F-4D97-AF65-F5344CB8AC3E}">
        <p14:creationId xmlns:p14="http://schemas.microsoft.com/office/powerpoint/2010/main" val="240482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0308CC-4BD4-9747-AE0D-5DB2BEC50BA5}" type="slidenum">
              <a:rPr lang="en-US" smtClean="0"/>
              <a:t>9</a:t>
            </a:fld>
            <a:endParaRPr lang="en-US"/>
          </a:p>
        </p:txBody>
      </p:sp>
    </p:spTree>
    <p:extLst>
      <p:ext uri="{BB962C8B-B14F-4D97-AF65-F5344CB8AC3E}">
        <p14:creationId xmlns:p14="http://schemas.microsoft.com/office/powerpoint/2010/main" val="76335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B66C84-F57C-854F-BE91-5CF09A2EDE0A}" type="datetime1">
              <a:rPr lang="en-US" smtClean="0"/>
              <a:t>4/15/23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37B5B1-7D96-054E-93FD-4EE3E98B627B}" type="datetime1">
              <a:rPr lang="en-US" smtClean="0"/>
              <a:t>4/15/23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5A7BA-CD84-284D-8B29-9F0E9A8D784A}" type="datetime1">
              <a:rPr lang="en-US" smtClean="0"/>
              <a:t>4/15/23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E56060-B14E-904F-B379-5F59F1E4FBAB}" type="datetime1">
              <a:rPr lang="en-US" smtClean="0"/>
              <a:t>4/15/23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187C7-A821-8346-ADD6-F2FDE0B0492F}" type="datetime1">
              <a:rPr lang="en-US" smtClean="0"/>
              <a:t>4/15/23</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7FF899-111F-FE4A-A30E-9241E7CD7C02}" type="datetime1">
              <a:rPr lang="en-US" smtClean="0"/>
              <a:t>4/15/23</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037CA-0E75-104E-8C2F-5C5B159EEC35}" type="datetime1">
              <a:rPr lang="en-US" smtClean="0"/>
              <a:t>4/15/23</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10CD1F-7F0C-D24A-B676-FFEA818B48E3}" type="datetime1">
              <a:rPr lang="en-US" smtClean="0"/>
              <a:t>4/15/23</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E2880E4F-8C11-2941-A66E-021420A89E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15"/>
            <a:ext cx="18288000" cy="10267170"/>
          </a:xfrm>
          <a:prstGeom prst="rect">
            <a:avLst/>
          </a:prstGeom>
        </p:spPr>
      </p:pic>
      <p:sp>
        <p:nvSpPr>
          <p:cNvPr id="2" name="Date Placeholder 1"/>
          <p:cNvSpPr>
            <a:spLocks noGrp="1"/>
          </p:cNvSpPr>
          <p:nvPr>
            <p:ph type="dt" sz="half" idx="10"/>
          </p:nvPr>
        </p:nvSpPr>
        <p:spPr/>
        <p:txBody>
          <a:bodyPr/>
          <a:lstStyle/>
          <a:p>
            <a:fld id="{1D846EA2-8690-A843-83C6-25DA32DCDC20}" type="datetime1">
              <a:rPr lang="en-US" smtClean="0"/>
              <a:t>4/15/23</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F4BBB-BB9E-FD4D-9C7C-A722BCB9DB1D}" type="datetime1">
              <a:rPr lang="en-US" smtClean="0"/>
              <a:t>4/15/23</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E4A2A0-C000-6A4D-80BE-547DE5EF48FE}" type="datetime1">
              <a:rPr lang="en-US" smtClean="0"/>
              <a:t>4/15/23</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177F7-4B48-8545-A018-E81D287285E2}" type="datetime1">
              <a:rPr lang="en-US" smtClean="0"/>
              <a:t>4/15/23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microsoft.com/office/2018/10/relationships/comments" Target="../comments/modernComment_115_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sv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25037"/>
            <a:ext cx="18288000" cy="10287000"/>
          </a:xfrm>
          <a:prstGeom prst="rect">
            <a:avLst/>
          </a:prstGeom>
        </p:spPr>
      </p:pic>
      <p:sp>
        <p:nvSpPr>
          <p:cNvPr id="3" name="TextBox 3"/>
          <p:cNvSpPr txBox="1"/>
          <p:nvPr/>
        </p:nvSpPr>
        <p:spPr>
          <a:xfrm>
            <a:off x="2971800" y="2295843"/>
            <a:ext cx="15316200" cy="5638403"/>
          </a:xfrm>
          <a:prstGeom prst="rect">
            <a:avLst/>
          </a:prstGeom>
        </p:spPr>
        <p:txBody>
          <a:bodyPr wrap="square" lIns="0" tIns="0" rIns="0" bIns="0" rtlCol="0" anchor="t">
            <a:spAutoFit/>
          </a:bodyPr>
          <a:lstStyle/>
          <a:p>
            <a:pPr algn="ctr">
              <a:lnSpc>
                <a:spcPts val="6440"/>
              </a:lnSpc>
            </a:pPr>
            <a:r>
              <a:rPr lang="en-US" sz="4800" b="1" dirty="0">
                <a:solidFill>
                  <a:srgbClr val="000000"/>
                </a:solidFill>
                <a:latin typeface="Times New Roman" panose="02020603050405020304" pitchFamily="18" charset="0"/>
                <a:cs typeface="Times New Roman" panose="02020603050405020304" pitchFamily="18" charset="0"/>
              </a:rPr>
              <a:t>Exploring elementary students' socio-scientific argumentation within an ecosystem related SSI-based unit</a:t>
            </a:r>
          </a:p>
          <a:p>
            <a:pPr algn="ctr">
              <a:lnSpc>
                <a:spcPts val="5600"/>
              </a:lnSpc>
            </a:pPr>
            <a:endParaRPr lang="en-US" sz="4600" b="1" dirty="0">
              <a:solidFill>
                <a:srgbClr val="000000"/>
              </a:solidFill>
              <a:latin typeface="Times New Roman" panose="02020603050405020304" pitchFamily="18" charset="0"/>
              <a:cs typeface="Times New Roman" panose="02020603050405020304" pitchFamily="18" charset="0"/>
            </a:endParaRPr>
          </a:p>
          <a:p>
            <a:pPr algn="ctr">
              <a:lnSpc>
                <a:spcPts val="5180"/>
              </a:lnSpc>
            </a:pPr>
            <a:r>
              <a:rPr lang="en-US" sz="3700" dirty="0" err="1">
                <a:solidFill>
                  <a:srgbClr val="000000"/>
                </a:solidFill>
                <a:latin typeface="Times New Roman" panose="02020603050405020304" pitchFamily="18" charset="0"/>
                <a:cs typeface="Times New Roman" panose="02020603050405020304" pitchFamily="18" charset="0"/>
              </a:rPr>
              <a:t>Nannan</a:t>
            </a:r>
            <a:r>
              <a:rPr lang="en-US" sz="3700" dirty="0">
                <a:solidFill>
                  <a:srgbClr val="000000"/>
                </a:solidFill>
                <a:latin typeface="Times New Roman" panose="02020603050405020304" pitchFamily="18" charset="0"/>
                <a:cs typeface="Times New Roman" panose="02020603050405020304" pitchFamily="18" charset="0"/>
              </a:rPr>
              <a:t> Fan</a:t>
            </a:r>
            <a:r>
              <a:rPr lang="en-US" sz="3700" baseline="30000" dirty="0">
                <a:solidFill>
                  <a:srgbClr val="000000"/>
                </a:solidFill>
                <a:latin typeface="Times New Roman" panose="02020603050405020304" pitchFamily="18" charset="0"/>
                <a:cs typeface="Times New Roman" panose="02020603050405020304" pitchFamily="18" charset="0"/>
              </a:rPr>
              <a:t>1</a:t>
            </a:r>
            <a:r>
              <a:rPr lang="en-US" sz="3700" dirty="0">
                <a:solidFill>
                  <a:srgbClr val="000000"/>
                </a:solidFill>
                <a:latin typeface="Times New Roman" panose="02020603050405020304" pitchFamily="18" charset="0"/>
                <a:cs typeface="Times New Roman" panose="02020603050405020304" pitchFamily="18" charset="0"/>
              </a:rPr>
              <a:t>, Li Ke</a:t>
            </a:r>
            <a:r>
              <a:rPr lang="en-US" sz="3700" baseline="30000" dirty="0">
                <a:solidFill>
                  <a:srgbClr val="000000"/>
                </a:solidFill>
                <a:latin typeface="Times New Roman" panose="02020603050405020304" pitchFamily="18" charset="0"/>
                <a:cs typeface="Times New Roman" panose="02020603050405020304" pitchFamily="18" charset="0"/>
              </a:rPr>
              <a:t>2</a:t>
            </a:r>
            <a:r>
              <a:rPr lang="en-US" sz="3700" dirty="0">
                <a:solidFill>
                  <a:srgbClr val="000000"/>
                </a:solidFill>
                <a:latin typeface="Times New Roman" panose="02020603050405020304" pitchFamily="18" charset="0"/>
                <a:cs typeface="Times New Roman" panose="02020603050405020304" pitchFamily="18" charset="0"/>
              </a:rPr>
              <a:t>, Jamie Elsner</a:t>
            </a:r>
            <a:r>
              <a:rPr lang="en-US" sz="3700" baseline="30000" dirty="0">
                <a:solidFill>
                  <a:srgbClr val="000000"/>
                </a:solidFill>
                <a:latin typeface="Times New Roman" panose="02020603050405020304" pitchFamily="18" charset="0"/>
                <a:cs typeface="Times New Roman" panose="02020603050405020304" pitchFamily="18" charset="0"/>
              </a:rPr>
              <a:t>1</a:t>
            </a:r>
            <a:r>
              <a:rPr lang="en-US" sz="3700" dirty="0">
                <a:solidFill>
                  <a:srgbClr val="000000"/>
                </a:solidFill>
                <a:latin typeface="Times New Roman" panose="02020603050405020304" pitchFamily="18" charset="0"/>
                <a:cs typeface="Times New Roman" panose="02020603050405020304" pitchFamily="18" charset="0"/>
              </a:rPr>
              <a:t>, Troy Sadler</a:t>
            </a:r>
            <a:r>
              <a:rPr lang="en-US" sz="3700" baseline="30000" dirty="0">
                <a:solidFill>
                  <a:srgbClr val="000000"/>
                </a:solidFill>
                <a:latin typeface="Times New Roman" panose="02020603050405020304" pitchFamily="18" charset="0"/>
                <a:cs typeface="Times New Roman" panose="02020603050405020304" pitchFamily="18" charset="0"/>
              </a:rPr>
              <a:t>1</a:t>
            </a:r>
            <a:r>
              <a:rPr lang="en-US" sz="3700" dirty="0">
                <a:solidFill>
                  <a:srgbClr val="000000"/>
                </a:solidFill>
                <a:latin typeface="Times New Roman" panose="02020603050405020304" pitchFamily="18" charset="0"/>
                <a:cs typeface="Times New Roman" panose="02020603050405020304" pitchFamily="18" charset="0"/>
              </a:rPr>
              <a:t>, Laura Zangori</a:t>
            </a:r>
            <a:r>
              <a:rPr lang="en-US" sz="3700" baseline="30000" dirty="0">
                <a:solidFill>
                  <a:srgbClr val="000000"/>
                </a:solidFill>
                <a:latin typeface="Times New Roman" panose="02020603050405020304" pitchFamily="18" charset="0"/>
                <a:cs typeface="Times New Roman" panose="02020603050405020304" pitchFamily="18" charset="0"/>
              </a:rPr>
              <a:t>3</a:t>
            </a:r>
          </a:p>
          <a:p>
            <a:pPr algn="ctr">
              <a:lnSpc>
                <a:spcPts val="5180"/>
              </a:lnSpc>
            </a:pPr>
            <a:endParaRPr lang="en-US" sz="3700" dirty="0">
              <a:solidFill>
                <a:srgbClr val="000000"/>
              </a:solidFill>
              <a:latin typeface="Times New Roman" panose="02020603050405020304" pitchFamily="18" charset="0"/>
              <a:cs typeface="Times New Roman" panose="02020603050405020304" pitchFamily="18" charset="0"/>
            </a:endParaRPr>
          </a:p>
          <a:p>
            <a:pPr algn="ctr">
              <a:lnSpc>
                <a:spcPts val="5180"/>
              </a:lnSpc>
            </a:pPr>
            <a:r>
              <a:rPr lang="en-US" sz="3700" baseline="30000" dirty="0">
                <a:solidFill>
                  <a:srgbClr val="000000"/>
                </a:solidFill>
                <a:latin typeface="Times New Roman" panose="02020603050405020304" pitchFamily="18" charset="0"/>
                <a:cs typeface="Times New Roman" panose="02020603050405020304" pitchFamily="18" charset="0"/>
              </a:rPr>
              <a:t>1 </a:t>
            </a:r>
            <a:r>
              <a:rPr lang="en-US" sz="3700" dirty="0">
                <a:solidFill>
                  <a:srgbClr val="000000"/>
                </a:solidFill>
                <a:latin typeface="Times New Roman" panose="02020603050405020304" pitchFamily="18" charset="0"/>
                <a:cs typeface="Times New Roman" panose="02020603050405020304" pitchFamily="18" charset="0"/>
              </a:rPr>
              <a:t>University of North Carolina at Chapel Hill</a:t>
            </a:r>
          </a:p>
          <a:p>
            <a:pPr algn="ctr">
              <a:lnSpc>
                <a:spcPts val="5180"/>
              </a:lnSpc>
            </a:pPr>
            <a:r>
              <a:rPr lang="en-US" sz="3700" baseline="30000" dirty="0">
                <a:solidFill>
                  <a:srgbClr val="000000"/>
                </a:solidFill>
                <a:latin typeface="Times New Roman" panose="02020603050405020304" pitchFamily="18" charset="0"/>
                <a:cs typeface="Times New Roman" panose="02020603050405020304" pitchFamily="18" charset="0"/>
              </a:rPr>
              <a:t>2</a:t>
            </a:r>
            <a:r>
              <a:rPr lang="en-US" sz="3700" dirty="0">
                <a:solidFill>
                  <a:srgbClr val="000000"/>
                </a:solidFill>
                <a:latin typeface="Times New Roman" panose="02020603050405020304" pitchFamily="18" charset="0"/>
                <a:cs typeface="Times New Roman" panose="02020603050405020304" pitchFamily="18" charset="0"/>
              </a:rPr>
              <a:t> University of Nevada, Reno</a:t>
            </a:r>
          </a:p>
          <a:p>
            <a:pPr algn="ctr">
              <a:lnSpc>
                <a:spcPts val="5180"/>
              </a:lnSpc>
            </a:pPr>
            <a:r>
              <a:rPr lang="en-US" sz="3700" baseline="30000" dirty="0">
                <a:solidFill>
                  <a:srgbClr val="000000"/>
                </a:solidFill>
                <a:latin typeface="Times New Roman" panose="02020603050405020304" pitchFamily="18" charset="0"/>
                <a:cs typeface="Times New Roman" panose="02020603050405020304" pitchFamily="18" charset="0"/>
              </a:rPr>
              <a:t>3 </a:t>
            </a:r>
            <a:r>
              <a:rPr lang="en-US" sz="3700" dirty="0">
                <a:solidFill>
                  <a:srgbClr val="000000"/>
                </a:solidFill>
                <a:latin typeface="Times New Roman" panose="02020603050405020304" pitchFamily="18" charset="0"/>
                <a:cs typeface="Times New Roman" panose="02020603050405020304" pitchFamily="18" charset="0"/>
              </a:rPr>
              <a:t>University of Missouri</a:t>
            </a:r>
          </a:p>
        </p:txBody>
      </p:sp>
      <p:sp>
        <p:nvSpPr>
          <p:cNvPr id="4" name="TextBox 3">
            <a:extLst>
              <a:ext uri="{FF2B5EF4-FFF2-40B4-BE49-F238E27FC236}">
                <a16:creationId xmlns:a16="http://schemas.microsoft.com/office/drawing/2014/main" id="{677826CB-51FE-2F45-AFF3-1A96F4795818}"/>
              </a:ext>
            </a:extLst>
          </p:cNvPr>
          <p:cNvSpPr txBox="1"/>
          <p:nvPr/>
        </p:nvSpPr>
        <p:spPr>
          <a:xfrm>
            <a:off x="14554200" y="9410700"/>
            <a:ext cx="457200" cy="594361"/>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09600" y="1084723"/>
            <a:ext cx="3641229" cy="858377"/>
          </a:xfrm>
          <a:prstGeom prst="rect">
            <a:avLst/>
          </a:prstGeom>
        </p:spPr>
        <p:txBody>
          <a:bodyPr lIns="0" tIns="0" rIns="0" bIns="0" rtlCol="0" anchor="t">
            <a:spAutoFit/>
          </a:bodyPr>
          <a:lstStyle/>
          <a:p>
            <a:pPr>
              <a:lnSpc>
                <a:spcPts val="7279"/>
              </a:lnSpc>
            </a:pPr>
            <a:r>
              <a:rPr lang="en-US" sz="5199" dirty="0">
                <a:solidFill>
                  <a:srgbClr val="000000"/>
                </a:solidFill>
                <a:latin typeface="Times New Roman" panose="02020603050405020304" pitchFamily="18" charset="0"/>
                <a:cs typeface="Times New Roman" panose="02020603050405020304" pitchFamily="18" charset="0"/>
              </a:rPr>
              <a:t>Justification </a:t>
            </a:r>
          </a:p>
        </p:txBody>
      </p:sp>
      <p:graphicFrame>
        <p:nvGraphicFramePr>
          <p:cNvPr id="13" name="Table 12">
            <a:extLst>
              <a:ext uri="{FF2B5EF4-FFF2-40B4-BE49-F238E27FC236}">
                <a16:creationId xmlns:a16="http://schemas.microsoft.com/office/drawing/2014/main" id="{5393ED6F-5A89-9049-A874-0BD4BEA2C25A}"/>
              </a:ext>
            </a:extLst>
          </p:cNvPr>
          <p:cNvGraphicFramePr>
            <a:graphicFrameLocks noGrp="1"/>
          </p:cNvGraphicFramePr>
          <p:nvPr>
            <p:extLst>
              <p:ext uri="{D42A27DB-BD31-4B8C-83A1-F6EECF244321}">
                <p14:modId xmlns:p14="http://schemas.microsoft.com/office/powerpoint/2010/main" val="2004886455"/>
              </p:ext>
            </p:extLst>
          </p:nvPr>
        </p:nvGraphicFramePr>
        <p:xfrm>
          <a:off x="9144000" y="3390900"/>
          <a:ext cx="8229599" cy="3415906"/>
        </p:xfrm>
        <a:graphic>
          <a:graphicData uri="http://schemas.openxmlformats.org/drawingml/2006/table">
            <a:tbl>
              <a:tblPr>
                <a:tableStyleId>{5C22544A-7EE6-4342-B048-85BDC9FD1C3A}</a:tableStyleId>
              </a:tblPr>
              <a:tblGrid>
                <a:gridCol w="2057399">
                  <a:extLst>
                    <a:ext uri="{9D8B030D-6E8A-4147-A177-3AD203B41FA5}">
                      <a16:colId xmlns:a16="http://schemas.microsoft.com/office/drawing/2014/main" val="3929601351"/>
                    </a:ext>
                  </a:extLst>
                </a:gridCol>
                <a:gridCol w="1543050">
                  <a:extLst>
                    <a:ext uri="{9D8B030D-6E8A-4147-A177-3AD203B41FA5}">
                      <a16:colId xmlns:a16="http://schemas.microsoft.com/office/drawing/2014/main" val="369748078"/>
                    </a:ext>
                  </a:extLst>
                </a:gridCol>
                <a:gridCol w="1360320">
                  <a:extLst>
                    <a:ext uri="{9D8B030D-6E8A-4147-A177-3AD203B41FA5}">
                      <a16:colId xmlns:a16="http://schemas.microsoft.com/office/drawing/2014/main" val="1414643307"/>
                    </a:ext>
                  </a:extLst>
                </a:gridCol>
                <a:gridCol w="1116681">
                  <a:extLst>
                    <a:ext uri="{9D8B030D-6E8A-4147-A177-3AD203B41FA5}">
                      <a16:colId xmlns:a16="http://schemas.microsoft.com/office/drawing/2014/main" val="1814422981"/>
                    </a:ext>
                  </a:extLst>
                </a:gridCol>
                <a:gridCol w="1116681">
                  <a:extLst>
                    <a:ext uri="{9D8B030D-6E8A-4147-A177-3AD203B41FA5}">
                      <a16:colId xmlns:a16="http://schemas.microsoft.com/office/drawing/2014/main" val="2489319977"/>
                    </a:ext>
                  </a:extLst>
                </a:gridCol>
                <a:gridCol w="1035468">
                  <a:extLst>
                    <a:ext uri="{9D8B030D-6E8A-4147-A177-3AD203B41FA5}">
                      <a16:colId xmlns:a16="http://schemas.microsoft.com/office/drawing/2014/main" val="961999908"/>
                    </a:ext>
                  </a:extLst>
                </a:gridCol>
              </a:tblGrid>
              <a:tr h="405585">
                <a:tc gridSpan="6">
                  <a:txBody>
                    <a:bodyPr/>
                    <a:lstStyle/>
                    <a:p>
                      <a:pPr algn="ctr" rtl="0" fontAlgn="ctr"/>
                      <a:r>
                        <a:rPr lang="en-US" sz="2800" b="1" u="none" strike="noStrike" dirty="0">
                          <a:effectLst/>
                          <a:latin typeface="Times New Roman" panose="02020603050405020304" pitchFamily="18" charset="0"/>
                          <a:cs typeface="Times New Roman" panose="02020603050405020304" pitchFamily="18" charset="0"/>
                        </a:rPr>
                        <a:t>Table 2. Justification (A Repeated Measure ANOVA)</a:t>
                      </a:r>
                      <a:endParaRPr lang="en-US" sz="28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8190017"/>
                  </a:ext>
                </a:extLst>
              </a:tr>
              <a:tr h="988614">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b="1" u="none" strike="noStrike" dirty="0">
                          <a:effectLst/>
                          <a:latin typeface="Times New Roman" panose="02020603050405020304" pitchFamily="18" charset="0"/>
                          <a:cs typeface="Times New Roman" panose="02020603050405020304" pitchFamily="18" charset="0"/>
                        </a:rPr>
                        <a:t>Sum of Squares</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b="1" u="none" strike="noStrike" dirty="0">
                          <a:effectLst/>
                          <a:latin typeface="Times New Roman" panose="02020603050405020304" pitchFamily="18" charset="0"/>
                          <a:cs typeface="Times New Roman" panose="02020603050405020304" pitchFamily="18" charset="0"/>
                        </a:rPr>
                        <a:t>df</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b="1" u="none" strike="noStrike" dirty="0">
                          <a:effectLst/>
                          <a:latin typeface="Times New Roman" panose="02020603050405020304" pitchFamily="18" charset="0"/>
                          <a:cs typeface="Times New Roman" panose="02020603050405020304" pitchFamily="18" charset="0"/>
                        </a:rPr>
                        <a:t>Mean Square</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b="1" u="none" strike="noStrike" dirty="0">
                          <a:effectLst/>
                          <a:latin typeface="Times New Roman" panose="02020603050405020304" pitchFamily="18" charset="0"/>
                          <a:cs typeface="Times New Roman" panose="02020603050405020304" pitchFamily="18" charset="0"/>
                        </a:rPr>
                        <a:t>F</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b="1" u="none" strike="noStrike" dirty="0">
                          <a:effectLst/>
                          <a:latin typeface="Times New Roman" panose="02020603050405020304" pitchFamily="18" charset="0"/>
                          <a:cs typeface="Times New Roman" panose="02020603050405020304" pitchFamily="18" charset="0"/>
                        </a:rPr>
                        <a:t>Sig.</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460291"/>
                  </a:ext>
                </a:extLst>
              </a:tr>
              <a:tr h="792731">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Between Group (Time)</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5.391</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2</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2.696</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8.48</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u="none" strike="noStrike" dirty="0">
                          <a:effectLst/>
                          <a:highlight>
                            <a:srgbClr val="FFFF00"/>
                          </a:highlight>
                          <a:latin typeface="Times New Roman" panose="02020603050405020304" pitchFamily="18" charset="0"/>
                          <a:cs typeface="Times New Roman" panose="02020603050405020304" pitchFamily="18" charset="0"/>
                        </a:rPr>
                        <a:t>.000</a:t>
                      </a:r>
                      <a:r>
                        <a:rPr lang="en-US" sz="2400" u="none" strike="noStrike" baseline="30000" dirty="0">
                          <a:effectLst/>
                          <a:highlight>
                            <a:srgbClr val="FFFF00"/>
                          </a:highlight>
                          <a:latin typeface="Times New Roman" panose="02020603050405020304" pitchFamily="18" charset="0"/>
                          <a:cs typeface="Times New Roman" panose="02020603050405020304" pitchFamily="18" charset="0"/>
                        </a:rPr>
                        <a:t>**</a:t>
                      </a:r>
                      <a:endParaRPr lang="en-US" sz="2400" b="0" i="0" u="none" strike="noStrike" dirty="0">
                        <a:solidFill>
                          <a:srgbClr val="010205"/>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5315867"/>
                  </a:ext>
                </a:extLst>
              </a:tr>
              <a:tr h="792731">
                <a:tc>
                  <a:txBody>
                    <a:bodyPr/>
                    <a:lstStyle/>
                    <a:p>
                      <a:pPr algn="ctr" fontAlgn="ctr"/>
                      <a:r>
                        <a:rPr lang="en-US" sz="2400" u="none" strike="noStrike">
                          <a:effectLst/>
                          <a:latin typeface="Times New Roman" panose="02020603050405020304" pitchFamily="18" charset="0"/>
                          <a:cs typeface="Times New Roman" panose="02020603050405020304" pitchFamily="18" charset="0"/>
                        </a:rPr>
                        <a:t>Within Groups (Error)</a:t>
                      </a:r>
                      <a:endParaRPr lang="en-US" sz="2400" b="0" i="0" u="none" strike="noStrike">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28.609</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90</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0.318</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543570"/>
                  </a:ext>
                </a:extLst>
              </a:tr>
              <a:tr h="405585">
                <a:tc gridSpan="6">
                  <a:txBody>
                    <a:bodyPr/>
                    <a:lstStyle/>
                    <a:p>
                      <a:pPr algn="l" fontAlgn="ctr"/>
                      <a:r>
                        <a:rPr lang="en-US" sz="2400" u="none" strike="noStrike" dirty="0">
                          <a:effectLst/>
                          <a:latin typeface="Times New Roman" panose="02020603050405020304" pitchFamily="18" charset="0"/>
                          <a:cs typeface="Times New Roman" panose="02020603050405020304" pitchFamily="18" charset="0"/>
                        </a:rPr>
                        <a:t>**. The mean difference is significant at the 0.01 level </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132710"/>
                  </a:ext>
                </a:extLst>
              </a:tr>
            </a:tbl>
          </a:graphicData>
        </a:graphic>
      </p:graphicFrame>
      <p:grpSp>
        <p:nvGrpSpPr>
          <p:cNvPr id="8" name="Group 7">
            <a:extLst>
              <a:ext uri="{FF2B5EF4-FFF2-40B4-BE49-F238E27FC236}">
                <a16:creationId xmlns:a16="http://schemas.microsoft.com/office/drawing/2014/main" id="{13BB85D3-2DD5-034E-81CA-B47C9C8365D4}"/>
              </a:ext>
            </a:extLst>
          </p:cNvPr>
          <p:cNvGrpSpPr/>
          <p:nvPr/>
        </p:nvGrpSpPr>
        <p:grpSpPr>
          <a:xfrm>
            <a:off x="1219200" y="2400300"/>
            <a:ext cx="7315200" cy="5029199"/>
            <a:chOff x="1905000" y="2137446"/>
            <a:chExt cx="6493371" cy="4475507"/>
          </a:xfrm>
        </p:grpSpPr>
        <p:graphicFrame>
          <p:nvGraphicFramePr>
            <p:cNvPr id="17" name="Chart 16">
              <a:extLst>
                <a:ext uri="{FF2B5EF4-FFF2-40B4-BE49-F238E27FC236}">
                  <a16:creationId xmlns:a16="http://schemas.microsoft.com/office/drawing/2014/main" id="{11240823-03F2-8047-A7DB-4F1E4474AA4B}"/>
                </a:ext>
              </a:extLst>
            </p:cNvPr>
            <p:cNvGraphicFramePr>
              <a:graphicFrameLocks/>
            </p:cNvGraphicFramePr>
            <p:nvPr>
              <p:extLst>
                <p:ext uri="{D42A27DB-BD31-4B8C-83A1-F6EECF244321}">
                  <p14:modId xmlns:p14="http://schemas.microsoft.com/office/powerpoint/2010/main" val="2511310119"/>
                </p:ext>
              </p:extLst>
            </p:nvPr>
          </p:nvGraphicFramePr>
          <p:xfrm>
            <a:off x="2133600" y="2137446"/>
            <a:ext cx="5402014"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428634FD-513F-9947-811E-4AF11831A4F1}"/>
                </a:ext>
              </a:extLst>
            </p:cNvPr>
            <p:cNvSpPr txBox="1"/>
            <p:nvPr/>
          </p:nvSpPr>
          <p:spPr>
            <a:xfrm>
              <a:off x="1905000" y="6243621"/>
              <a:ext cx="6493371" cy="369332"/>
            </a:xfrm>
            <a:prstGeom prst="rect">
              <a:avLst/>
            </a:prstGeom>
            <a:noFill/>
          </p:spPr>
          <p:txBody>
            <a:bodyPr wrap="square" rtlCol="0">
              <a:spAutoFit/>
            </a:bodyPr>
            <a:lstStyle/>
            <a:p>
              <a:r>
                <a:rPr lang="en-US" sz="1800" b="1" dirty="0"/>
                <a:t>Figure</a:t>
              </a:r>
              <a:r>
                <a:rPr lang="zh-CN" altLang="en-US" sz="1800" b="1" dirty="0"/>
                <a:t> </a:t>
              </a:r>
              <a:r>
                <a:rPr lang="en-US" altLang="zh-CN" b="1" dirty="0"/>
                <a:t>2</a:t>
              </a:r>
              <a:r>
                <a:rPr lang="zh-CN" altLang="en-US" sz="1800" b="1" dirty="0"/>
                <a:t> </a:t>
              </a:r>
              <a:r>
                <a:rPr lang="en-US" sz="1800" b="1" dirty="0"/>
                <a:t>Mean</a:t>
              </a:r>
              <a:r>
                <a:rPr lang="zh-CN" altLang="en-US" sz="1800" b="1" dirty="0"/>
                <a:t> </a:t>
              </a:r>
              <a:r>
                <a:rPr lang="en-US" altLang="zh-CN" sz="1800" b="1" dirty="0"/>
                <a:t>of</a:t>
              </a:r>
              <a:r>
                <a:rPr lang="zh-CN" altLang="en-US" sz="1800" b="1" dirty="0"/>
                <a:t> </a:t>
              </a:r>
              <a:r>
                <a:rPr lang="en-US" altLang="zh-CN" sz="1800" b="1" dirty="0"/>
                <a:t>score</a:t>
              </a:r>
              <a:r>
                <a:rPr lang="zh-CN" altLang="en-US" sz="1800" b="1" dirty="0"/>
                <a:t> </a:t>
              </a:r>
              <a:r>
                <a:rPr lang="en-US" altLang="zh-CN" sz="1800" b="1" dirty="0"/>
                <a:t>on</a:t>
              </a:r>
              <a:r>
                <a:rPr lang="zh-CN" altLang="en-US" sz="1800" b="1" dirty="0"/>
                <a:t> </a:t>
              </a:r>
              <a:r>
                <a:rPr lang="en-US" altLang="zh-CN" b="1" dirty="0"/>
                <a:t>justification</a:t>
              </a:r>
              <a:r>
                <a:rPr lang="zh-CN" altLang="en-US" sz="1800" b="1" dirty="0"/>
                <a:t> </a:t>
              </a:r>
              <a:r>
                <a:rPr lang="en-US" altLang="zh-CN" sz="1800" b="1" dirty="0"/>
                <a:t>over</a:t>
              </a:r>
              <a:r>
                <a:rPr lang="zh-CN" altLang="en-US" sz="1800" b="1" dirty="0"/>
                <a:t> </a:t>
              </a:r>
              <a:r>
                <a:rPr lang="en-US" altLang="zh-CN" sz="1800" b="1" dirty="0"/>
                <a:t>three</a:t>
              </a:r>
              <a:r>
                <a:rPr lang="zh-CN" altLang="en-US" sz="1800" b="1" dirty="0"/>
                <a:t> </a:t>
              </a:r>
              <a:r>
                <a:rPr lang="en-US" altLang="zh-CN" sz="1800" b="1" dirty="0"/>
                <a:t>time</a:t>
              </a:r>
              <a:r>
                <a:rPr lang="zh-CN" altLang="en-US" sz="1800" b="1" dirty="0"/>
                <a:t> </a:t>
              </a:r>
              <a:r>
                <a:rPr lang="en-US" altLang="zh-CN" sz="1800" b="1" dirty="0"/>
                <a:t>points</a:t>
              </a:r>
              <a:r>
                <a:rPr lang="en-US" sz="1800" b="1" dirty="0"/>
                <a:t> </a:t>
              </a:r>
            </a:p>
          </p:txBody>
        </p:sp>
      </p:grpSp>
      <p:sp>
        <p:nvSpPr>
          <p:cNvPr id="9" name="TextBox 8">
            <a:extLst>
              <a:ext uri="{FF2B5EF4-FFF2-40B4-BE49-F238E27FC236}">
                <a16:creationId xmlns:a16="http://schemas.microsoft.com/office/drawing/2014/main" id="{B9FE2838-AF4C-7B4C-A800-826C02288BF4}"/>
              </a:ext>
            </a:extLst>
          </p:cNvPr>
          <p:cNvSpPr txBox="1"/>
          <p:nvPr/>
        </p:nvSpPr>
        <p:spPr>
          <a:xfrm>
            <a:off x="14249400" y="9359324"/>
            <a:ext cx="609600" cy="584775"/>
          </a:xfrm>
          <a:prstGeom prst="rect">
            <a:avLst/>
          </a:prstGeom>
          <a:noFill/>
        </p:spPr>
        <p:txBody>
          <a:bodyPr wrap="square" rtlCol="0">
            <a:spAutoFit/>
          </a:bodyPr>
          <a:lstStyle/>
          <a:p>
            <a:r>
              <a:rPr lang="en-US" altLang="zh-CN" sz="3200" dirty="0"/>
              <a:t>10</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85800" y="1084723"/>
            <a:ext cx="3641229" cy="858377"/>
          </a:xfrm>
          <a:prstGeom prst="rect">
            <a:avLst/>
          </a:prstGeom>
        </p:spPr>
        <p:txBody>
          <a:bodyPr lIns="0" tIns="0" rIns="0" bIns="0" rtlCol="0" anchor="t">
            <a:spAutoFit/>
          </a:bodyPr>
          <a:lstStyle/>
          <a:p>
            <a:pPr>
              <a:lnSpc>
                <a:spcPts val="7279"/>
              </a:lnSpc>
            </a:pPr>
            <a:r>
              <a:rPr lang="en-US" sz="5199" dirty="0">
                <a:solidFill>
                  <a:srgbClr val="000000"/>
                </a:solidFill>
                <a:latin typeface="Times New Roman" panose="02020603050405020304" pitchFamily="18" charset="0"/>
                <a:cs typeface="Times New Roman" panose="02020603050405020304" pitchFamily="18" charset="0"/>
              </a:rPr>
              <a:t>Justification </a:t>
            </a:r>
          </a:p>
        </p:txBody>
      </p:sp>
      <p:sp>
        <p:nvSpPr>
          <p:cNvPr id="6" name="TextBox 5">
            <a:extLst>
              <a:ext uri="{FF2B5EF4-FFF2-40B4-BE49-F238E27FC236}">
                <a16:creationId xmlns:a16="http://schemas.microsoft.com/office/drawing/2014/main" id="{8C08F9E6-B3C3-A24B-8FE6-68CFDC1334E0}"/>
              </a:ext>
            </a:extLst>
          </p:cNvPr>
          <p:cNvSpPr txBox="1"/>
          <p:nvPr/>
        </p:nvSpPr>
        <p:spPr>
          <a:xfrm>
            <a:off x="14249400" y="9359324"/>
            <a:ext cx="609600" cy="584776"/>
          </a:xfrm>
          <a:prstGeom prst="rect">
            <a:avLst/>
          </a:prstGeom>
          <a:noFill/>
        </p:spPr>
        <p:txBody>
          <a:bodyPr wrap="square" rtlCol="0">
            <a:spAutoFit/>
          </a:bodyPr>
          <a:lstStyle/>
          <a:p>
            <a:r>
              <a:rPr lang="en-US" altLang="zh-CN" sz="3200" dirty="0"/>
              <a:t>11</a:t>
            </a:r>
            <a:endParaRPr lang="en-US" sz="3200" dirty="0"/>
          </a:p>
        </p:txBody>
      </p:sp>
      <p:sp>
        <p:nvSpPr>
          <p:cNvPr id="3" name="Slide Number Placeholder 2">
            <a:extLst>
              <a:ext uri="{FF2B5EF4-FFF2-40B4-BE49-F238E27FC236}">
                <a16:creationId xmlns:a16="http://schemas.microsoft.com/office/drawing/2014/main" id="{39D9EED6-7038-4A49-8B2F-D71AA01CEDD1}"/>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9" name="TextBox 8">
            <a:extLst>
              <a:ext uri="{FF2B5EF4-FFF2-40B4-BE49-F238E27FC236}">
                <a16:creationId xmlns:a16="http://schemas.microsoft.com/office/drawing/2014/main" id="{7F29E8DC-5806-D04D-AA21-1AB1E523F600}"/>
              </a:ext>
            </a:extLst>
          </p:cNvPr>
          <p:cNvSpPr txBox="1"/>
          <p:nvPr/>
        </p:nvSpPr>
        <p:spPr>
          <a:xfrm>
            <a:off x="1533937" y="2315182"/>
            <a:ext cx="15001463" cy="1151918"/>
          </a:xfrm>
          <a:prstGeom prst="rect">
            <a:avLst/>
          </a:prstGeom>
          <a:noFill/>
        </p:spPr>
        <p:txBody>
          <a:bodyPr wrap="square">
            <a:spAutoFit/>
          </a:bodyPr>
          <a:lstStyle/>
          <a:p>
            <a:pPr marL="561336" lvl="1" indent="-280668">
              <a:lnSpc>
                <a:spcPts val="4419"/>
              </a:lnSpc>
              <a:buFont typeface="Arial"/>
              <a:buChar char="•"/>
            </a:pPr>
            <a:r>
              <a:rPr lang="en-US" sz="2400" b="1" dirty="0">
                <a:solidFill>
                  <a:srgbClr val="000000"/>
                </a:solidFill>
                <a:latin typeface="Times New Roman" panose="02020603050405020304" pitchFamily="18" charset="0"/>
                <a:cs typeface="Times New Roman" panose="02020603050405020304" pitchFamily="18" charset="0"/>
              </a:rPr>
              <a:t>SSI Writing 1 (S2): </a:t>
            </a:r>
            <a:r>
              <a:rPr lang="en-US" sz="2400" i="1" dirty="0">
                <a:solidFill>
                  <a:srgbClr val="000000"/>
                </a:solidFill>
                <a:latin typeface="Times New Roman" panose="02020603050405020304" pitchFamily="18" charset="0"/>
                <a:cs typeface="Times New Roman" panose="02020603050405020304" pitchFamily="18" charset="0"/>
              </a:rPr>
              <a:t>Yes because we have 2 soccer fields I want the old one as a butterfly garden because I wanted to learn about butterfly a lot and I </a:t>
            </a:r>
            <a:r>
              <a:rPr lang="en-US" sz="2400" i="1" dirty="0" err="1">
                <a:solidFill>
                  <a:srgbClr val="000000"/>
                </a:solidFill>
                <a:latin typeface="Times New Roman" panose="02020603050405020304" pitchFamily="18" charset="0"/>
                <a:cs typeface="Times New Roman" panose="02020603050405020304" pitchFamily="18" charset="0"/>
              </a:rPr>
              <a:t>wanna</a:t>
            </a:r>
            <a:r>
              <a:rPr lang="en-US" sz="2400" i="1" dirty="0">
                <a:solidFill>
                  <a:srgbClr val="000000"/>
                </a:solidFill>
                <a:latin typeface="Times New Roman" panose="02020603050405020304" pitchFamily="18" charset="0"/>
                <a:cs typeface="Times New Roman" panose="02020603050405020304" pitchFamily="18" charset="0"/>
              </a:rPr>
              <a:t> see milkweed.</a:t>
            </a:r>
          </a:p>
        </p:txBody>
      </p:sp>
      <p:sp>
        <p:nvSpPr>
          <p:cNvPr id="11" name="TextBox 10">
            <a:extLst>
              <a:ext uri="{FF2B5EF4-FFF2-40B4-BE49-F238E27FC236}">
                <a16:creationId xmlns:a16="http://schemas.microsoft.com/office/drawing/2014/main" id="{AA510BAF-CC8E-7140-A400-ED2096256635}"/>
              </a:ext>
            </a:extLst>
          </p:cNvPr>
          <p:cNvSpPr txBox="1"/>
          <p:nvPr/>
        </p:nvSpPr>
        <p:spPr>
          <a:xfrm>
            <a:off x="1524000" y="4099074"/>
            <a:ext cx="15281133" cy="1151918"/>
          </a:xfrm>
          <a:prstGeom prst="rect">
            <a:avLst/>
          </a:prstGeom>
          <a:noFill/>
        </p:spPr>
        <p:txBody>
          <a:bodyPr wrap="square">
            <a:spAutoFit/>
          </a:bodyPr>
          <a:lstStyle/>
          <a:p>
            <a:pPr marL="561336" lvl="1" indent="-280668">
              <a:lnSpc>
                <a:spcPts val="4419"/>
              </a:lnSpc>
              <a:buFont typeface="Arial"/>
              <a:buChar char="•"/>
            </a:pPr>
            <a:r>
              <a:rPr lang="en-US" sz="2400" b="1" dirty="0">
                <a:solidFill>
                  <a:srgbClr val="000000"/>
                </a:solidFill>
                <a:latin typeface="Times New Roman" panose="02020603050405020304" pitchFamily="18" charset="0"/>
                <a:cs typeface="Times New Roman" panose="02020603050405020304" pitchFamily="18" charset="0"/>
              </a:rPr>
              <a:t>SSI Writing 2 (S2): </a:t>
            </a:r>
            <a:r>
              <a:rPr lang="en-US" sz="2400" i="1" dirty="0">
                <a:solidFill>
                  <a:srgbClr val="000000"/>
                </a:solidFill>
                <a:latin typeface="Times New Roman" panose="02020603050405020304" pitchFamily="18" charset="0"/>
                <a:cs typeface="Times New Roman" panose="02020603050405020304" pitchFamily="18" charset="0"/>
              </a:rPr>
              <a:t>I still agree because I want to know about the </a:t>
            </a:r>
            <a:r>
              <a:rPr lang="en-US" sz="2400" i="1" dirty="0" err="1">
                <a:solidFill>
                  <a:srgbClr val="000000"/>
                </a:solidFill>
                <a:latin typeface="Times New Roman" panose="02020603050405020304" pitchFamily="18" charset="0"/>
                <a:cs typeface="Times New Roman" panose="02020603050405020304" pitchFamily="18" charset="0"/>
              </a:rPr>
              <a:t>butterflys</a:t>
            </a:r>
            <a:r>
              <a:rPr lang="en-US" sz="2400" i="1" dirty="0">
                <a:solidFill>
                  <a:srgbClr val="000000"/>
                </a:solidFill>
                <a:latin typeface="Times New Roman" panose="02020603050405020304" pitchFamily="18" charset="0"/>
                <a:cs typeface="Times New Roman" panose="02020603050405020304" pitchFamily="18" charset="0"/>
              </a:rPr>
              <a:t> habitat and why they need milkweed and why they tasted so bitter? Because then the baby </a:t>
            </a:r>
            <a:r>
              <a:rPr lang="en-US" sz="2400" i="1" dirty="0" err="1">
                <a:solidFill>
                  <a:srgbClr val="000000"/>
                </a:solidFill>
                <a:latin typeface="Times New Roman" panose="02020603050405020304" pitchFamily="18" charset="0"/>
                <a:cs typeface="Times New Roman" panose="02020603050405020304" pitchFamily="18" charset="0"/>
              </a:rPr>
              <a:t>catipillars</a:t>
            </a:r>
            <a:r>
              <a:rPr lang="en-US" sz="2400" i="1" dirty="0">
                <a:solidFill>
                  <a:srgbClr val="000000"/>
                </a:solidFill>
                <a:latin typeface="Times New Roman" panose="02020603050405020304" pitchFamily="18" charset="0"/>
                <a:cs typeface="Times New Roman" panose="02020603050405020304" pitchFamily="18" charset="0"/>
              </a:rPr>
              <a:t> they eat milkweed and milkweed taste so bitter.</a:t>
            </a:r>
          </a:p>
        </p:txBody>
      </p:sp>
      <p:sp>
        <p:nvSpPr>
          <p:cNvPr id="13" name="TextBox 12">
            <a:extLst>
              <a:ext uri="{FF2B5EF4-FFF2-40B4-BE49-F238E27FC236}">
                <a16:creationId xmlns:a16="http://schemas.microsoft.com/office/drawing/2014/main" id="{98060168-FDD5-BD4D-9B7B-66048F3B4FB5}"/>
              </a:ext>
            </a:extLst>
          </p:cNvPr>
          <p:cNvSpPr txBox="1"/>
          <p:nvPr/>
        </p:nvSpPr>
        <p:spPr>
          <a:xfrm>
            <a:off x="1524000" y="6215868"/>
            <a:ext cx="15281133" cy="2280432"/>
          </a:xfrm>
          <a:prstGeom prst="rect">
            <a:avLst/>
          </a:prstGeom>
          <a:noFill/>
        </p:spPr>
        <p:txBody>
          <a:bodyPr wrap="square">
            <a:spAutoFit/>
          </a:bodyPr>
          <a:lstStyle/>
          <a:p>
            <a:pPr marL="566418" lvl="1" indent="-285750">
              <a:lnSpc>
                <a:spcPts val="4419"/>
              </a:lnSpc>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SSI Writing 3 (S2): </a:t>
            </a:r>
            <a:r>
              <a:rPr lang="en-US" sz="2400" i="1" dirty="0">
                <a:solidFill>
                  <a:srgbClr val="000000"/>
                </a:solidFill>
                <a:latin typeface="Times New Roman" panose="02020603050405020304" pitchFamily="18" charset="0"/>
                <a:cs typeface="Times New Roman" panose="02020603050405020304" pitchFamily="18" charset="0"/>
              </a:rPr>
              <a:t>I think its not a good idea to put a soccer field in a prairie because its ruining the habitat if you did do that. That's making animals die and when the animals die. It makes us die. Because animals are important to our lives if cows die we won't have any milk and if fishes die then it will ruin the water and we don't have anything we can drink. So please don't do that .</a:t>
            </a:r>
          </a:p>
        </p:txBody>
      </p:sp>
      <p:sp>
        <p:nvSpPr>
          <p:cNvPr id="14" name="TextBox 13">
            <a:extLst>
              <a:ext uri="{FF2B5EF4-FFF2-40B4-BE49-F238E27FC236}">
                <a16:creationId xmlns:a16="http://schemas.microsoft.com/office/drawing/2014/main" id="{33D7E9B1-365E-FB4E-817A-A1A1703261E2}"/>
              </a:ext>
            </a:extLst>
          </p:cNvPr>
          <p:cNvSpPr txBox="1"/>
          <p:nvPr/>
        </p:nvSpPr>
        <p:spPr>
          <a:xfrm>
            <a:off x="1533937" y="2315182"/>
            <a:ext cx="15001463" cy="1151918"/>
          </a:xfrm>
          <a:prstGeom prst="rect">
            <a:avLst/>
          </a:prstGeom>
          <a:noFill/>
        </p:spPr>
        <p:txBody>
          <a:bodyPr wrap="square">
            <a:spAutoFit/>
          </a:bodyPr>
          <a:lstStyle/>
          <a:p>
            <a:pPr marL="561336" lvl="1" indent="-280668">
              <a:lnSpc>
                <a:spcPts val="4419"/>
              </a:lnSpc>
              <a:buFont typeface="Arial"/>
              <a:buChar char="•"/>
            </a:pPr>
            <a:r>
              <a:rPr lang="en-US" sz="2400" b="1" dirty="0">
                <a:solidFill>
                  <a:srgbClr val="000000"/>
                </a:solidFill>
                <a:latin typeface="Times New Roman" panose="02020603050405020304" pitchFamily="18" charset="0"/>
                <a:cs typeface="Times New Roman" panose="02020603050405020304" pitchFamily="18" charset="0"/>
              </a:rPr>
              <a:t>SSI Writing 1 (S2): </a:t>
            </a:r>
            <a:r>
              <a:rPr lang="en-US" sz="2400" i="1" dirty="0">
                <a:solidFill>
                  <a:srgbClr val="000000"/>
                </a:solidFill>
                <a:latin typeface="Times New Roman" panose="02020603050405020304" pitchFamily="18" charset="0"/>
                <a:cs typeface="Times New Roman" panose="02020603050405020304" pitchFamily="18" charset="0"/>
              </a:rPr>
              <a:t>Yes because we have 2 soccer fields I want the old one as a butterfly garden because </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I wanted to learn about butterfly a lot and I </a:t>
            </a:r>
            <a:r>
              <a:rPr lang="en-US" sz="2400" i="1" dirty="0" err="1">
                <a:solidFill>
                  <a:srgbClr val="000000"/>
                </a:solidFill>
                <a:highlight>
                  <a:srgbClr val="FFFF00"/>
                </a:highlight>
                <a:latin typeface="Times New Roman" panose="02020603050405020304" pitchFamily="18" charset="0"/>
                <a:cs typeface="Times New Roman" panose="02020603050405020304" pitchFamily="18" charset="0"/>
              </a:rPr>
              <a:t>wanna</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 see milkweed.</a:t>
            </a:r>
          </a:p>
        </p:txBody>
      </p:sp>
      <p:sp>
        <p:nvSpPr>
          <p:cNvPr id="16" name="TextBox 15">
            <a:extLst>
              <a:ext uri="{FF2B5EF4-FFF2-40B4-BE49-F238E27FC236}">
                <a16:creationId xmlns:a16="http://schemas.microsoft.com/office/drawing/2014/main" id="{2B74D48E-4066-9F47-BAA1-2B780AD2281C}"/>
              </a:ext>
            </a:extLst>
          </p:cNvPr>
          <p:cNvSpPr txBox="1"/>
          <p:nvPr/>
        </p:nvSpPr>
        <p:spPr>
          <a:xfrm>
            <a:off x="1519989" y="6213320"/>
            <a:ext cx="15281133" cy="2280432"/>
          </a:xfrm>
          <a:prstGeom prst="rect">
            <a:avLst/>
          </a:prstGeom>
          <a:noFill/>
        </p:spPr>
        <p:txBody>
          <a:bodyPr wrap="square">
            <a:spAutoFit/>
          </a:bodyPr>
          <a:lstStyle/>
          <a:p>
            <a:pPr marL="566418" lvl="1" indent="-285750">
              <a:lnSpc>
                <a:spcPts val="4419"/>
              </a:lnSpc>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SSI Writing 3 (S2): </a:t>
            </a:r>
            <a:r>
              <a:rPr lang="en-US" sz="2400" i="1" dirty="0">
                <a:solidFill>
                  <a:srgbClr val="000000"/>
                </a:solidFill>
                <a:latin typeface="Times New Roman" panose="02020603050405020304" pitchFamily="18" charset="0"/>
                <a:cs typeface="Times New Roman" panose="02020603050405020304" pitchFamily="18" charset="0"/>
              </a:rPr>
              <a:t>I think its not a good idea to put a soccer field in a prairie because its ruining the habitat if you did do that. That's making animals die and when the animals die. </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It makes us die. Because animals are important to our lives if cows die we won't have any milk and if fishes die then it will ruin the water and we don't have anything we can drink</a:t>
            </a:r>
            <a:r>
              <a:rPr lang="en-US" sz="2400" i="1" dirty="0">
                <a:solidFill>
                  <a:srgbClr val="000000"/>
                </a:solidFill>
                <a:latin typeface="Times New Roman" panose="02020603050405020304" pitchFamily="18" charset="0"/>
                <a:cs typeface="Times New Roman" panose="02020603050405020304" pitchFamily="18" charset="0"/>
              </a:rPr>
              <a:t>. So please don't do that .</a:t>
            </a:r>
          </a:p>
        </p:txBody>
      </p:sp>
      <p:sp>
        <p:nvSpPr>
          <p:cNvPr id="17" name="TextBox 16">
            <a:extLst>
              <a:ext uri="{FF2B5EF4-FFF2-40B4-BE49-F238E27FC236}">
                <a16:creationId xmlns:a16="http://schemas.microsoft.com/office/drawing/2014/main" id="{55D2D729-4E74-BB44-817D-6AB97A3ACB4F}"/>
              </a:ext>
            </a:extLst>
          </p:cNvPr>
          <p:cNvSpPr txBox="1"/>
          <p:nvPr/>
        </p:nvSpPr>
        <p:spPr>
          <a:xfrm>
            <a:off x="1533937" y="4099677"/>
            <a:ext cx="15281133" cy="1151918"/>
          </a:xfrm>
          <a:prstGeom prst="rect">
            <a:avLst/>
          </a:prstGeom>
          <a:noFill/>
        </p:spPr>
        <p:txBody>
          <a:bodyPr wrap="square">
            <a:spAutoFit/>
          </a:bodyPr>
          <a:lstStyle/>
          <a:p>
            <a:pPr marL="561336" lvl="1" indent="-280668">
              <a:lnSpc>
                <a:spcPts val="4419"/>
              </a:lnSpc>
              <a:buFont typeface="Arial"/>
              <a:buChar char="•"/>
            </a:pPr>
            <a:r>
              <a:rPr lang="en-US" sz="2400" b="1" dirty="0">
                <a:solidFill>
                  <a:srgbClr val="000000"/>
                </a:solidFill>
                <a:latin typeface="Times New Roman" panose="02020603050405020304" pitchFamily="18" charset="0"/>
                <a:cs typeface="Times New Roman" panose="02020603050405020304" pitchFamily="18" charset="0"/>
              </a:rPr>
              <a:t>SSI Writing 2 (S2): </a:t>
            </a:r>
            <a:r>
              <a:rPr lang="en-US" sz="2400" i="1" dirty="0">
                <a:solidFill>
                  <a:srgbClr val="000000"/>
                </a:solidFill>
                <a:latin typeface="Times New Roman" panose="02020603050405020304" pitchFamily="18" charset="0"/>
                <a:cs typeface="Times New Roman" panose="02020603050405020304" pitchFamily="18" charset="0"/>
              </a:rPr>
              <a:t>I still agree because I want to know about the </a:t>
            </a:r>
            <a:r>
              <a:rPr lang="en-US" sz="2400" i="1" dirty="0" err="1">
                <a:solidFill>
                  <a:srgbClr val="000000"/>
                </a:solidFill>
                <a:latin typeface="Times New Roman" panose="02020603050405020304" pitchFamily="18" charset="0"/>
                <a:cs typeface="Times New Roman" panose="02020603050405020304" pitchFamily="18" charset="0"/>
              </a:rPr>
              <a:t>butterflys</a:t>
            </a:r>
            <a:r>
              <a:rPr lang="en-US" sz="2400" i="1" dirty="0">
                <a:solidFill>
                  <a:srgbClr val="000000"/>
                </a:solidFill>
                <a:latin typeface="Times New Roman" panose="02020603050405020304" pitchFamily="18" charset="0"/>
                <a:cs typeface="Times New Roman" panose="02020603050405020304" pitchFamily="18" charset="0"/>
              </a:rPr>
              <a:t> habitat and why they need milkweed and why they tasted so bitter? Because </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then the baby </a:t>
            </a:r>
            <a:r>
              <a:rPr lang="en-US" sz="2400" i="1" dirty="0" err="1">
                <a:solidFill>
                  <a:srgbClr val="000000"/>
                </a:solidFill>
                <a:highlight>
                  <a:srgbClr val="FFFF00"/>
                </a:highlight>
                <a:latin typeface="Times New Roman" panose="02020603050405020304" pitchFamily="18" charset="0"/>
                <a:cs typeface="Times New Roman" panose="02020603050405020304" pitchFamily="18" charset="0"/>
              </a:rPr>
              <a:t>catipillars</a:t>
            </a:r>
            <a:r>
              <a:rPr lang="en-US" sz="2400" i="1" dirty="0">
                <a:solidFill>
                  <a:srgbClr val="000000"/>
                </a:solidFill>
                <a:highlight>
                  <a:srgbClr val="FFFF00"/>
                </a:highlight>
                <a:latin typeface="Times New Roman" panose="02020603050405020304" pitchFamily="18" charset="0"/>
                <a:cs typeface="Times New Roman" panose="02020603050405020304" pitchFamily="18" charset="0"/>
              </a:rPr>
              <a:t> they eat milkweed </a:t>
            </a:r>
            <a:r>
              <a:rPr lang="en-US" sz="2400" i="1" dirty="0">
                <a:solidFill>
                  <a:srgbClr val="000000"/>
                </a:solidFill>
                <a:latin typeface="Times New Roman" panose="02020603050405020304" pitchFamily="18" charset="0"/>
                <a:cs typeface="Times New Roman" panose="02020603050405020304" pitchFamily="18" charset="0"/>
              </a:rPr>
              <a:t>and milkweed taste so bitter.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89818" y="1130976"/>
            <a:ext cx="3577382" cy="858377"/>
          </a:xfrm>
          <a:prstGeom prst="rect">
            <a:avLst/>
          </a:prstGeom>
        </p:spPr>
        <p:txBody>
          <a:bodyPr lIns="0" tIns="0" rIns="0" bIns="0" rtlCol="0" anchor="t">
            <a:spAutoFit/>
          </a:bodyPr>
          <a:lstStyle/>
          <a:p>
            <a:pPr>
              <a:lnSpc>
                <a:spcPts val="7279"/>
              </a:lnSpc>
            </a:pPr>
            <a:r>
              <a:rPr lang="en-US" sz="5199" dirty="0">
                <a:solidFill>
                  <a:srgbClr val="000000"/>
                </a:solidFill>
                <a:latin typeface="Times New Roman" panose="02020603050405020304" pitchFamily="18" charset="0"/>
                <a:cs typeface="Times New Roman" panose="02020603050405020304" pitchFamily="18" charset="0"/>
              </a:rPr>
              <a:t>Perspective </a:t>
            </a:r>
          </a:p>
        </p:txBody>
      </p:sp>
      <p:graphicFrame>
        <p:nvGraphicFramePr>
          <p:cNvPr id="9" name="Table 8">
            <a:extLst>
              <a:ext uri="{FF2B5EF4-FFF2-40B4-BE49-F238E27FC236}">
                <a16:creationId xmlns:a16="http://schemas.microsoft.com/office/drawing/2014/main" id="{375782D4-97CA-CF44-8ACB-C578D53EFF46}"/>
              </a:ext>
            </a:extLst>
          </p:cNvPr>
          <p:cNvGraphicFramePr>
            <a:graphicFrameLocks noGrp="1"/>
          </p:cNvGraphicFramePr>
          <p:nvPr>
            <p:extLst>
              <p:ext uri="{D42A27DB-BD31-4B8C-83A1-F6EECF244321}">
                <p14:modId xmlns:p14="http://schemas.microsoft.com/office/powerpoint/2010/main" val="2421253954"/>
              </p:ext>
            </p:extLst>
          </p:nvPr>
        </p:nvGraphicFramePr>
        <p:xfrm>
          <a:off x="9296400" y="3467100"/>
          <a:ext cx="8229599" cy="3385246"/>
        </p:xfrm>
        <a:graphic>
          <a:graphicData uri="http://schemas.openxmlformats.org/drawingml/2006/table">
            <a:tbl>
              <a:tblPr>
                <a:tableStyleId>{5C22544A-7EE6-4342-B048-85BDC9FD1C3A}</a:tableStyleId>
              </a:tblPr>
              <a:tblGrid>
                <a:gridCol w="2057399">
                  <a:extLst>
                    <a:ext uri="{9D8B030D-6E8A-4147-A177-3AD203B41FA5}">
                      <a16:colId xmlns:a16="http://schemas.microsoft.com/office/drawing/2014/main" val="3929601351"/>
                    </a:ext>
                  </a:extLst>
                </a:gridCol>
                <a:gridCol w="1543050">
                  <a:extLst>
                    <a:ext uri="{9D8B030D-6E8A-4147-A177-3AD203B41FA5}">
                      <a16:colId xmlns:a16="http://schemas.microsoft.com/office/drawing/2014/main" val="369748078"/>
                    </a:ext>
                  </a:extLst>
                </a:gridCol>
                <a:gridCol w="1360320">
                  <a:extLst>
                    <a:ext uri="{9D8B030D-6E8A-4147-A177-3AD203B41FA5}">
                      <a16:colId xmlns:a16="http://schemas.microsoft.com/office/drawing/2014/main" val="1414643307"/>
                    </a:ext>
                  </a:extLst>
                </a:gridCol>
                <a:gridCol w="1116681">
                  <a:extLst>
                    <a:ext uri="{9D8B030D-6E8A-4147-A177-3AD203B41FA5}">
                      <a16:colId xmlns:a16="http://schemas.microsoft.com/office/drawing/2014/main" val="1814422981"/>
                    </a:ext>
                  </a:extLst>
                </a:gridCol>
                <a:gridCol w="1116681">
                  <a:extLst>
                    <a:ext uri="{9D8B030D-6E8A-4147-A177-3AD203B41FA5}">
                      <a16:colId xmlns:a16="http://schemas.microsoft.com/office/drawing/2014/main" val="2489319977"/>
                    </a:ext>
                  </a:extLst>
                </a:gridCol>
                <a:gridCol w="1035468">
                  <a:extLst>
                    <a:ext uri="{9D8B030D-6E8A-4147-A177-3AD203B41FA5}">
                      <a16:colId xmlns:a16="http://schemas.microsoft.com/office/drawing/2014/main" val="961999908"/>
                    </a:ext>
                  </a:extLst>
                </a:gridCol>
              </a:tblGrid>
              <a:tr h="405585">
                <a:tc gridSpan="6">
                  <a:txBody>
                    <a:bodyPr/>
                    <a:lstStyle/>
                    <a:p>
                      <a:pPr algn="ctr" rtl="0" fontAlgn="ctr"/>
                      <a:r>
                        <a:rPr lang="en-US" sz="2400" b="1" u="none" strike="noStrike" dirty="0">
                          <a:effectLst/>
                          <a:latin typeface="Times New Roman" panose="02020603050405020304" pitchFamily="18" charset="0"/>
                          <a:cs typeface="Times New Roman" panose="02020603050405020304" pitchFamily="18" charset="0"/>
                        </a:rPr>
                        <a:t>Table 3. Perspective</a:t>
                      </a:r>
                      <a:r>
                        <a:rPr lang="zh-CN" altLang="en-US" sz="2400" b="1" u="none" strike="noStrike" dirty="0">
                          <a:effectLst/>
                          <a:latin typeface="Times New Roman" panose="02020603050405020304" pitchFamily="18" charset="0"/>
                          <a:cs typeface="Times New Roman" panose="02020603050405020304" pitchFamily="18" charset="0"/>
                        </a:rPr>
                        <a:t> </a:t>
                      </a:r>
                      <a:r>
                        <a:rPr lang="en-US" sz="2400" b="1" u="none" strike="noStrike" dirty="0">
                          <a:effectLst/>
                          <a:latin typeface="Times New Roman" panose="02020603050405020304" pitchFamily="18" charset="0"/>
                          <a:cs typeface="Times New Roman" panose="02020603050405020304" pitchFamily="18" charset="0"/>
                        </a:rPr>
                        <a:t>(A Repeated Measure ANOVA)</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8190017"/>
                  </a:ext>
                </a:extLst>
              </a:tr>
              <a:tr h="988614">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Sum of Squares</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df</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Mean Square</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F</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Sig.</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460291"/>
                  </a:ext>
                </a:extLst>
              </a:tr>
              <a:tr h="792731">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Between Group (Time)</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altLang="zh-CN" sz="2400" b="0" i="0" u="none" strike="noStrike" dirty="0">
                          <a:solidFill>
                            <a:srgbClr val="010205"/>
                          </a:solidFill>
                          <a:effectLst/>
                          <a:latin typeface="Times New Roman" panose="02020603050405020304" pitchFamily="18" charset="0"/>
                          <a:cs typeface="Times New Roman" panose="02020603050405020304" pitchFamily="18" charset="0"/>
                        </a:rPr>
                        <a:t>6.971</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2</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altLang="zh-CN" sz="2400" b="0" i="0" u="none" strike="noStrike" dirty="0">
                          <a:solidFill>
                            <a:srgbClr val="010205"/>
                          </a:solidFill>
                          <a:effectLst/>
                          <a:latin typeface="Times New Roman" panose="02020603050405020304" pitchFamily="18" charset="0"/>
                          <a:cs typeface="Times New Roman" panose="02020603050405020304" pitchFamily="18" charset="0"/>
                        </a:rPr>
                        <a:t>3.486</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b="0" i="0" u="none" strike="noStrike" dirty="0">
                          <a:solidFill>
                            <a:srgbClr val="010205"/>
                          </a:solidFill>
                          <a:effectLst/>
                          <a:latin typeface="Times New Roman" panose="02020603050405020304" pitchFamily="18" charset="0"/>
                          <a:cs typeface="Times New Roman" panose="02020603050405020304" pitchFamily="18" charset="0"/>
                        </a:rPr>
                        <a:t>5.842</a:t>
                      </a: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u="none" strike="noStrike" dirty="0">
                          <a:effectLst/>
                          <a:highlight>
                            <a:srgbClr val="FFFF00"/>
                          </a:highlight>
                          <a:latin typeface="Times New Roman" panose="02020603050405020304" pitchFamily="18" charset="0"/>
                          <a:cs typeface="Times New Roman" panose="02020603050405020304" pitchFamily="18" charset="0"/>
                        </a:rPr>
                        <a:t>.004</a:t>
                      </a:r>
                      <a:r>
                        <a:rPr lang="en-US" sz="2400" u="none" strike="noStrike" baseline="30000" dirty="0">
                          <a:effectLst/>
                          <a:highlight>
                            <a:srgbClr val="FFFF00"/>
                          </a:highlight>
                          <a:latin typeface="Times New Roman" panose="02020603050405020304" pitchFamily="18" charset="0"/>
                          <a:cs typeface="Times New Roman" panose="02020603050405020304" pitchFamily="18" charset="0"/>
                        </a:rPr>
                        <a:t>**</a:t>
                      </a:r>
                      <a:endParaRPr lang="en-US" sz="2400" b="0" i="0" u="none" strike="noStrike" dirty="0">
                        <a:solidFill>
                          <a:srgbClr val="010205"/>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5315867"/>
                  </a:ext>
                </a:extLst>
              </a:tr>
              <a:tr h="792731">
                <a:tc>
                  <a:txBody>
                    <a:bodyPr/>
                    <a:lstStyle/>
                    <a:p>
                      <a:pPr algn="ctr" fontAlgn="ctr"/>
                      <a:r>
                        <a:rPr lang="en-US" sz="2400" u="none" strike="noStrike">
                          <a:effectLst/>
                          <a:latin typeface="Times New Roman" panose="02020603050405020304" pitchFamily="18" charset="0"/>
                          <a:cs typeface="Times New Roman" panose="02020603050405020304" pitchFamily="18" charset="0"/>
                        </a:rPr>
                        <a:t>Within Groups (Error)</a:t>
                      </a:r>
                      <a:endParaRPr lang="en-US" sz="2400" b="0" i="0" u="none" strike="noStrike">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altLang="zh-CN" sz="2400" b="0" i="0" u="none" strike="noStrike" dirty="0">
                          <a:solidFill>
                            <a:srgbClr val="010205"/>
                          </a:solidFill>
                          <a:effectLst/>
                          <a:latin typeface="Times New Roman" panose="02020603050405020304" pitchFamily="18" charset="0"/>
                          <a:cs typeface="Times New Roman" panose="02020603050405020304" pitchFamily="18" charset="0"/>
                        </a:rPr>
                        <a:t>53.696</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90</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sz="2400" b="0" i="0" u="none" strike="noStrike" dirty="0">
                          <a:solidFill>
                            <a:srgbClr val="010205"/>
                          </a:solidFill>
                          <a:effectLst/>
                          <a:latin typeface="Times New Roman" panose="02020603050405020304" pitchFamily="18" charset="0"/>
                          <a:cs typeface="Times New Roman" panose="02020603050405020304" pitchFamily="18" charset="0"/>
                        </a:rPr>
                        <a:t>.597</a:t>
                      </a: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543570"/>
                  </a:ext>
                </a:extLst>
              </a:tr>
              <a:tr h="405585">
                <a:tc gridSpan="6">
                  <a:txBody>
                    <a:bodyPr/>
                    <a:lstStyle/>
                    <a:p>
                      <a:pPr algn="l" fontAlgn="ctr"/>
                      <a:r>
                        <a:rPr lang="en-US" sz="2400" u="none" strike="noStrike" dirty="0">
                          <a:effectLst/>
                          <a:latin typeface="Times New Roman" panose="02020603050405020304" pitchFamily="18" charset="0"/>
                          <a:cs typeface="Times New Roman" panose="02020603050405020304" pitchFamily="18" charset="0"/>
                        </a:rPr>
                        <a:t>**. The mean difference is significant at the 0.01 level </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132710"/>
                  </a:ext>
                </a:extLst>
              </a:tr>
            </a:tbl>
          </a:graphicData>
        </a:graphic>
      </p:graphicFrame>
      <p:grpSp>
        <p:nvGrpSpPr>
          <p:cNvPr id="2" name="Group 1">
            <a:extLst>
              <a:ext uri="{FF2B5EF4-FFF2-40B4-BE49-F238E27FC236}">
                <a16:creationId xmlns:a16="http://schemas.microsoft.com/office/drawing/2014/main" id="{F9FE7848-19D1-C242-96D8-FCB99B83FCB7}"/>
              </a:ext>
            </a:extLst>
          </p:cNvPr>
          <p:cNvGrpSpPr/>
          <p:nvPr/>
        </p:nvGrpSpPr>
        <p:grpSpPr>
          <a:xfrm>
            <a:off x="1676401" y="2857501"/>
            <a:ext cx="7010400" cy="4560332"/>
            <a:chOff x="1905000" y="3390900"/>
            <a:chExt cx="6248400" cy="3874532"/>
          </a:xfrm>
        </p:grpSpPr>
        <p:graphicFrame>
          <p:nvGraphicFramePr>
            <p:cNvPr id="16" name="Chart 15">
              <a:extLst>
                <a:ext uri="{FF2B5EF4-FFF2-40B4-BE49-F238E27FC236}">
                  <a16:creationId xmlns:a16="http://schemas.microsoft.com/office/drawing/2014/main" id="{8F491985-A473-0A47-8B09-E4B57231A086}"/>
                </a:ext>
              </a:extLst>
            </p:cNvPr>
            <p:cNvGraphicFramePr>
              <a:graphicFrameLocks/>
            </p:cNvGraphicFramePr>
            <p:nvPr>
              <p:extLst>
                <p:ext uri="{D42A27DB-BD31-4B8C-83A1-F6EECF244321}">
                  <p14:modId xmlns:p14="http://schemas.microsoft.com/office/powerpoint/2010/main" val="1995073684"/>
                </p:ext>
              </p:extLst>
            </p:nvPr>
          </p:nvGraphicFramePr>
          <p:xfrm>
            <a:off x="2057400" y="3390900"/>
            <a:ext cx="53340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7">
              <a:extLst>
                <a:ext uri="{FF2B5EF4-FFF2-40B4-BE49-F238E27FC236}">
                  <a16:creationId xmlns:a16="http://schemas.microsoft.com/office/drawing/2014/main" id="{FE9CE130-A5F5-9747-953B-655A9C665AAC}"/>
                </a:ext>
              </a:extLst>
            </p:cNvPr>
            <p:cNvSpPr txBox="1"/>
            <p:nvPr/>
          </p:nvSpPr>
          <p:spPr>
            <a:xfrm>
              <a:off x="1905000" y="6896100"/>
              <a:ext cx="62484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Figure 3</a:t>
              </a:r>
              <a:r>
                <a:rPr lang="zh-CN" altLang="en-US" sz="1800" b="1" dirty="0"/>
                <a:t> </a:t>
              </a:r>
              <a:r>
                <a:rPr lang="en-US" sz="1800" b="1" dirty="0"/>
                <a:t>Mean</a:t>
              </a:r>
              <a:r>
                <a:rPr lang="zh-CN" altLang="en-US" sz="1800" b="1" dirty="0"/>
                <a:t> </a:t>
              </a:r>
              <a:r>
                <a:rPr lang="en-US" altLang="zh-CN" sz="1800" b="1" dirty="0"/>
                <a:t>of</a:t>
              </a:r>
              <a:r>
                <a:rPr lang="zh-CN" altLang="en-US" sz="1800" b="1" dirty="0"/>
                <a:t> </a:t>
              </a:r>
              <a:r>
                <a:rPr lang="en-US" altLang="zh-CN" sz="1800" b="1" dirty="0"/>
                <a:t>score</a:t>
              </a:r>
              <a:r>
                <a:rPr lang="zh-CN" altLang="en-US" sz="1800" b="1" dirty="0"/>
                <a:t> </a:t>
              </a:r>
              <a:r>
                <a:rPr lang="en-US" altLang="zh-CN" sz="1800" b="1" dirty="0"/>
                <a:t>on</a:t>
              </a:r>
              <a:r>
                <a:rPr lang="zh-CN" altLang="en-US" sz="1800" b="1" dirty="0"/>
                <a:t> </a:t>
              </a:r>
              <a:r>
                <a:rPr lang="en-US" altLang="zh-CN" sz="1800" b="1" dirty="0"/>
                <a:t>perspectives</a:t>
              </a:r>
              <a:r>
                <a:rPr lang="zh-CN" altLang="en-US" sz="1800" b="1" dirty="0"/>
                <a:t> </a:t>
              </a:r>
              <a:r>
                <a:rPr lang="en-US" altLang="zh-CN" sz="1800" b="1" dirty="0"/>
                <a:t>over</a:t>
              </a:r>
              <a:r>
                <a:rPr lang="zh-CN" altLang="en-US" sz="1800" b="1" dirty="0"/>
                <a:t> </a:t>
              </a:r>
              <a:r>
                <a:rPr lang="en-US" altLang="zh-CN" sz="1800" b="1" dirty="0"/>
                <a:t>three</a:t>
              </a:r>
              <a:r>
                <a:rPr lang="zh-CN" altLang="en-US" sz="1800" b="1" dirty="0"/>
                <a:t> </a:t>
              </a:r>
              <a:r>
                <a:rPr lang="en-US" altLang="zh-CN" sz="1800" b="1" dirty="0"/>
                <a:t>time</a:t>
              </a:r>
              <a:r>
                <a:rPr lang="zh-CN" altLang="en-US" sz="1800" b="1" dirty="0"/>
                <a:t> </a:t>
              </a:r>
              <a:r>
                <a:rPr lang="en-US" altLang="zh-CN" sz="1800" b="1" dirty="0"/>
                <a:t>points</a:t>
              </a:r>
              <a:r>
                <a:rPr lang="en-US" sz="1800" b="1" dirty="0"/>
                <a:t> </a:t>
              </a:r>
            </a:p>
          </p:txBody>
        </p:sp>
      </p:grpSp>
      <p:sp>
        <p:nvSpPr>
          <p:cNvPr id="8" name="TextBox 7">
            <a:extLst>
              <a:ext uri="{FF2B5EF4-FFF2-40B4-BE49-F238E27FC236}">
                <a16:creationId xmlns:a16="http://schemas.microsoft.com/office/drawing/2014/main" id="{B40BA555-D22A-AD46-964F-A9BA02723BBF}"/>
              </a:ext>
            </a:extLst>
          </p:cNvPr>
          <p:cNvSpPr txBox="1"/>
          <p:nvPr/>
        </p:nvSpPr>
        <p:spPr>
          <a:xfrm>
            <a:off x="14249400" y="9359324"/>
            <a:ext cx="685800" cy="584775"/>
          </a:xfrm>
          <a:prstGeom prst="rect">
            <a:avLst/>
          </a:prstGeom>
          <a:noFill/>
        </p:spPr>
        <p:txBody>
          <a:bodyPr wrap="square" rtlCol="0">
            <a:spAutoFit/>
          </a:bodyPr>
          <a:lstStyle/>
          <a:p>
            <a:r>
              <a:rPr lang="en-US" altLang="zh-CN" sz="3200" dirty="0"/>
              <a:t>12</a:t>
            </a:r>
            <a:endParaRPr lang="en-US" sz="3200" dirty="0"/>
          </a:p>
        </p:txBody>
      </p:sp>
      <p:sp>
        <p:nvSpPr>
          <p:cNvPr id="6" name="Footer Placeholder 5">
            <a:extLst>
              <a:ext uri="{FF2B5EF4-FFF2-40B4-BE49-F238E27FC236}">
                <a16:creationId xmlns:a16="http://schemas.microsoft.com/office/drawing/2014/main" id="{6754E0E7-B9A7-D741-8FDA-668F3580F27B}"/>
              </a:ext>
            </a:extLst>
          </p:cNvPr>
          <p:cNvSpPr>
            <a:spLocks noGrp="1"/>
          </p:cNvSpPr>
          <p:nvPr>
            <p:ph type="ftr" sz="quarter" idx="11"/>
          </p:nvPr>
        </p:nvSpPr>
        <p:spPr/>
        <p:txBody>
          <a:bodyPr/>
          <a:lstStyle/>
          <a:p>
            <a:r>
              <a:rPr lang="en-US"/>
              <a:t>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82608" y="8115300"/>
            <a:ext cx="14322783" cy="1195840"/>
          </a:xfrm>
          <a:prstGeom prst="rect">
            <a:avLst/>
          </a:prstGeom>
        </p:spPr>
        <p:txBody>
          <a:bodyPr lIns="0" tIns="0" rIns="0" bIns="0" rtlCol="0" anchor="t">
            <a:spAutoFit/>
          </a:bodyPr>
          <a:lstStyle/>
          <a:p>
            <a:pPr marL="627471" lvl="1" indent="-313735">
              <a:lnSpc>
                <a:spcPts val="4911"/>
              </a:lnSpc>
              <a:buFont typeface="Arial"/>
              <a:buChar char="•"/>
            </a:pPr>
            <a:r>
              <a:rPr lang="en-US" sz="3200" dirty="0">
                <a:solidFill>
                  <a:srgbClr val="000000"/>
                </a:solidFill>
                <a:latin typeface="Times New Roman" panose="02020603050405020304" pitchFamily="18" charset="0"/>
                <a:cs typeface="Times New Roman" panose="02020603050405020304" pitchFamily="18" charset="0"/>
              </a:rPr>
              <a:t>A Chi-square test : significant difference in frequency of values across the three times (X</a:t>
            </a:r>
            <a:r>
              <a:rPr lang="en-US" sz="3200" baseline="30000" dirty="0">
                <a:solidFill>
                  <a:srgbClr val="000000"/>
                </a:solidFill>
                <a:latin typeface="Times New Roman" panose="02020603050405020304" pitchFamily="18" charset="0"/>
                <a:cs typeface="Times New Roman" panose="02020603050405020304" pitchFamily="18" charset="0"/>
              </a:rPr>
              <a:t>2</a:t>
            </a:r>
            <a:r>
              <a:rPr lang="en-US" sz="3200" dirty="0">
                <a:solidFill>
                  <a:srgbClr val="000000"/>
                </a:solidFill>
                <a:latin typeface="Times New Roman" panose="02020603050405020304" pitchFamily="18" charset="0"/>
                <a:cs typeface="Times New Roman" panose="02020603050405020304" pitchFamily="18" charset="0"/>
              </a:rPr>
              <a:t> (2, N=138) =26.582, p&lt;0.001).</a:t>
            </a:r>
          </a:p>
        </p:txBody>
      </p:sp>
      <p:sp>
        <p:nvSpPr>
          <p:cNvPr id="5" name="TextBox 5"/>
          <p:cNvSpPr txBox="1"/>
          <p:nvPr/>
        </p:nvSpPr>
        <p:spPr>
          <a:xfrm>
            <a:off x="704255" y="1104900"/>
            <a:ext cx="1810345" cy="858377"/>
          </a:xfrm>
          <a:prstGeom prst="rect">
            <a:avLst/>
          </a:prstGeom>
        </p:spPr>
        <p:txBody>
          <a:bodyPr lIns="0" tIns="0" rIns="0" bIns="0" rtlCol="0" anchor="t">
            <a:spAutoFit/>
          </a:bodyPr>
          <a:lstStyle/>
          <a:p>
            <a:pPr>
              <a:lnSpc>
                <a:spcPts val="7279"/>
              </a:lnSpc>
            </a:pPr>
            <a:r>
              <a:rPr lang="en-US" sz="5199" dirty="0">
                <a:solidFill>
                  <a:srgbClr val="000000"/>
                </a:solidFill>
                <a:latin typeface="Times New Roman" panose="02020603050405020304" pitchFamily="18" charset="0"/>
                <a:cs typeface="Times New Roman" panose="02020603050405020304" pitchFamily="18" charset="0"/>
              </a:rPr>
              <a:t>Value </a:t>
            </a:r>
          </a:p>
        </p:txBody>
      </p:sp>
      <p:graphicFrame>
        <p:nvGraphicFramePr>
          <p:cNvPr id="7" name="Chart 6">
            <a:extLst>
              <a:ext uri="{FF2B5EF4-FFF2-40B4-BE49-F238E27FC236}">
                <a16:creationId xmlns:a16="http://schemas.microsoft.com/office/drawing/2014/main" id="{3289612D-E646-3F4B-9397-9412DD39E89E}"/>
              </a:ext>
            </a:extLst>
          </p:cNvPr>
          <p:cNvGraphicFramePr>
            <a:graphicFrameLocks/>
          </p:cNvGraphicFramePr>
          <p:nvPr>
            <p:extLst>
              <p:ext uri="{D42A27DB-BD31-4B8C-83A1-F6EECF244321}">
                <p14:modId xmlns:p14="http://schemas.microsoft.com/office/powerpoint/2010/main" val="2044478702"/>
              </p:ext>
            </p:extLst>
          </p:nvPr>
        </p:nvGraphicFramePr>
        <p:xfrm>
          <a:off x="4038600" y="2019300"/>
          <a:ext cx="108966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DF1E8BE-C296-5A49-8F40-C38B731541B6}"/>
              </a:ext>
            </a:extLst>
          </p:cNvPr>
          <p:cNvSpPr txBox="1"/>
          <p:nvPr/>
        </p:nvSpPr>
        <p:spPr>
          <a:xfrm>
            <a:off x="14249400" y="9359324"/>
            <a:ext cx="685800" cy="584776"/>
          </a:xfrm>
          <a:prstGeom prst="rect">
            <a:avLst/>
          </a:prstGeom>
          <a:noFill/>
        </p:spPr>
        <p:txBody>
          <a:bodyPr wrap="square" rtlCol="0">
            <a:spAutoFit/>
          </a:bodyPr>
          <a:lstStyle/>
          <a:p>
            <a:r>
              <a:rPr lang="en-US" altLang="zh-CN" sz="3200" dirty="0"/>
              <a:t>13</a:t>
            </a:r>
            <a:endParaRPr lang="en-US" sz="3200" dirty="0"/>
          </a:p>
        </p:txBody>
      </p:sp>
      <p:sp>
        <p:nvSpPr>
          <p:cNvPr id="9" name="Footer Placeholder 8">
            <a:extLst>
              <a:ext uri="{FF2B5EF4-FFF2-40B4-BE49-F238E27FC236}">
                <a16:creationId xmlns:a16="http://schemas.microsoft.com/office/drawing/2014/main" id="{912F1827-E36D-D148-BCFC-BEDE3E40E426}"/>
              </a:ext>
            </a:extLst>
          </p:cNvPr>
          <p:cNvSpPr>
            <a:spLocks noGrp="1"/>
          </p:cNvSpPr>
          <p:nvPr>
            <p:ph type="ftr" sz="quarter" idx="11"/>
          </p:nvPr>
        </p:nvSpPr>
        <p:spPr/>
        <p:txBody>
          <a:bodyPr/>
          <a:lstStyle/>
          <a:p>
            <a:r>
              <a:rPr lang="en-US"/>
              <a:t>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101626" y="3347293"/>
            <a:ext cx="13339945" cy="3592413"/>
          </a:xfrm>
          <a:prstGeom prst="rect">
            <a:avLst/>
          </a:prstGeom>
        </p:spPr>
        <p:txBody>
          <a:bodyPr lIns="50800" tIns="50800" rIns="50800" bIns="50800" rtlCol="0" anchor="ctr"/>
          <a:lstStyle/>
          <a:p>
            <a:pPr>
              <a:lnSpc>
                <a:spcPct val="150000"/>
              </a:lnSpc>
            </a:pPr>
            <a:r>
              <a:rPr lang="en-US" sz="2499" b="1" dirty="0">
                <a:solidFill>
                  <a:srgbClr val="000000"/>
                </a:solidFill>
                <a:latin typeface="Times New Roman" panose="02020603050405020304" pitchFamily="18" charset="0"/>
                <a:cs typeface="Times New Roman" panose="02020603050405020304" pitchFamily="18" charset="0"/>
              </a:rPr>
              <a:t>SSI Writing 1 (S4): </a:t>
            </a:r>
            <a:r>
              <a:rPr lang="en-US" sz="2499" i="1" dirty="0">
                <a:solidFill>
                  <a:srgbClr val="000000"/>
                </a:solidFill>
                <a:latin typeface="Times New Roman" panose="02020603050405020304" pitchFamily="18" charset="0"/>
                <a:cs typeface="Times New Roman" panose="02020603050405020304" pitchFamily="18" charset="0"/>
              </a:rPr>
              <a:t>No. I said he should not because </a:t>
            </a:r>
            <a:r>
              <a:rPr lang="en-US" sz="2499" i="1" dirty="0">
                <a:solidFill>
                  <a:srgbClr val="000000"/>
                </a:solidFill>
                <a:highlight>
                  <a:srgbClr val="FFFF00"/>
                </a:highlight>
                <a:latin typeface="Times New Roman" panose="02020603050405020304" pitchFamily="18" charset="0"/>
                <a:cs typeface="Times New Roman" panose="02020603050405020304" pitchFamily="18" charset="0"/>
              </a:rPr>
              <a:t>I like soccer </a:t>
            </a:r>
            <a:r>
              <a:rPr lang="en-US" sz="2499" i="1" dirty="0">
                <a:solidFill>
                  <a:srgbClr val="000000"/>
                </a:solidFill>
                <a:latin typeface="Times New Roman" panose="02020603050405020304" pitchFamily="18" charset="0"/>
                <a:cs typeface="Times New Roman" panose="02020603050405020304" pitchFamily="18" charset="0"/>
              </a:rPr>
              <a:t>(Personal)</a:t>
            </a:r>
          </a:p>
          <a:p>
            <a:pPr>
              <a:lnSpc>
                <a:spcPct val="150000"/>
              </a:lnSpc>
            </a:pPr>
            <a:r>
              <a:rPr lang="en-US" sz="2499" b="1" dirty="0">
                <a:solidFill>
                  <a:srgbClr val="000000"/>
                </a:solidFill>
                <a:latin typeface="Times New Roman" panose="02020603050405020304" pitchFamily="18" charset="0"/>
                <a:cs typeface="Times New Roman" panose="02020603050405020304" pitchFamily="18" charset="0"/>
              </a:rPr>
              <a:t>SSI Writing 2 (S4): </a:t>
            </a:r>
            <a:r>
              <a:rPr lang="en-US" sz="2499" i="1" dirty="0">
                <a:solidFill>
                  <a:srgbClr val="000000"/>
                </a:solidFill>
                <a:latin typeface="Times New Roman" panose="02020603050405020304" pitchFamily="18" charset="0"/>
                <a:cs typeface="Times New Roman" panose="02020603050405020304" pitchFamily="18" charset="0"/>
              </a:rPr>
              <a:t>No I would not. </a:t>
            </a:r>
            <a:r>
              <a:rPr lang="en-US" sz="2499" i="1" dirty="0">
                <a:solidFill>
                  <a:srgbClr val="000000"/>
                </a:solidFill>
                <a:highlight>
                  <a:srgbClr val="FFFF00"/>
                </a:highlight>
                <a:latin typeface="Times New Roman" panose="02020603050405020304" pitchFamily="18" charset="0"/>
                <a:cs typeface="Times New Roman" panose="02020603050405020304" pitchFamily="18" charset="0"/>
              </a:rPr>
              <a:t>I can not play soccer at my house </a:t>
            </a:r>
            <a:r>
              <a:rPr lang="en-US" sz="2499" i="1" dirty="0">
                <a:solidFill>
                  <a:srgbClr val="000000"/>
                </a:solidFill>
                <a:latin typeface="Times New Roman" panose="02020603050405020304" pitchFamily="18" charset="0"/>
                <a:cs typeface="Times New Roman" panose="02020603050405020304" pitchFamily="18" charset="0"/>
              </a:rPr>
              <a:t>(Personal).</a:t>
            </a:r>
          </a:p>
          <a:p>
            <a:pPr algn="l">
              <a:lnSpc>
                <a:spcPct val="150000"/>
              </a:lnSpc>
            </a:pPr>
            <a:r>
              <a:rPr lang="en-US" sz="2499" b="1" dirty="0">
                <a:solidFill>
                  <a:srgbClr val="000000"/>
                </a:solidFill>
                <a:latin typeface="Times New Roman" panose="02020603050405020304" pitchFamily="18" charset="0"/>
                <a:cs typeface="Times New Roman" panose="02020603050405020304" pitchFamily="18" charset="0"/>
              </a:rPr>
              <a:t>SSI Writing 3 (S4): </a:t>
            </a:r>
            <a:r>
              <a:rPr lang="en-US" sz="2499" i="1" dirty="0">
                <a:solidFill>
                  <a:srgbClr val="000000"/>
                </a:solidFill>
                <a:latin typeface="Times New Roman" panose="02020603050405020304" pitchFamily="18" charset="0"/>
                <a:cs typeface="Times New Roman" panose="02020603050405020304" pitchFamily="18" charset="0"/>
              </a:rPr>
              <a:t>No because you all ready have one. Why would you want to have another one. We have to keep it so </a:t>
            </a:r>
            <a:r>
              <a:rPr lang="en-US" sz="2499" i="1" dirty="0">
                <a:solidFill>
                  <a:srgbClr val="000000"/>
                </a:solidFill>
                <a:highlight>
                  <a:srgbClr val="FFFF00"/>
                </a:highlight>
                <a:latin typeface="Times New Roman" panose="02020603050405020304" pitchFamily="18" charset="0"/>
                <a:cs typeface="Times New Roman" panose="02020603050405020304" pitchFamily="18" charset="0"/>
              </a:rPr>
              <a:t>we could protect them or else they will no longer live</a:t>
            </a:r>
          </a:p>
          <a:p>
            <a:pPr algn="just">
              <a:lnSpc>
                <a:spcPct val="150000"/>
              </a:lnSpc>
            </a:pPr>
            <a:r>
              <a:rPr lang="en-US" sz="2499" i="1" dirty="0">
                <a:solidFill>
                  <a:srgbClr val="000000"/>
                </a:solidFill>
                <a:latin typeface="Times New Roman" panose="02020603050405020304" pitchFamily="18" charset="0"/>
                <a:cs typeface="Times New Roman" panose="02020603050405020304" pitchFamily="18" charset="0"/>
              </a:rPr>
              <a:t>(Ecological).</a:t>
            </a:r>
          </a:p>
        </p:txBody>
      </p:sp>
      <p:sp>
        <p:nvSpPr>
          <p:cNvPr id="7" name="TextBox 7"/>
          <p:cNvSpPr txBox="1"/>
          <p:nvPr/>
        </p:nvSpPr>
        <p:spPr>
          <a:xfrm>
            <a:off x="704255" y="1181100"/>
            <a:ext cx="1810345" cy="858377"/>
          </a:xfrm>
          <a:prstGeom prst="rect">
            <a:avLst/>
          </a:prstGeom>
        </p:spPr>
        <p:txBody>
          <a:bodyPr lIns="0" tIns="0" rIns="0" bIns="0" rtlCol="0" anchor="t">
            <a:spAutoFit/>
          </a:bodyPr>
          <a:lstStyle/>
          <a:p>
            <a:pPr>
              <a:lnSpc>
                <a:spcPts val="7279"/>
              </a:lnSpc>
            </a:pPr>
            <a:r>
              <a:rPr lang="en-US" sz="5199" dirty="0">
                <a:solidFill>
                  <a:srgbClr val="000000"/>
                </a:solidFill>
                <a:latin typeface="Times New Roman" panose="02020603050405020304" pitchFamily="18" charset="0"/>
                <a:cs typeface="Times New Roman" panose="02020603050405020304" pitchFamily="18" charset="0"/>
              </a:rPr>
              <a:t>Value </a:t>
            </a:r>
          </a:p>
        </p:txBody>
      </p:sp>
      <p:sp>
        <p:nvSpPr>
          <p:cNvPr id="8" name="TextBox 7">
            <a:extLst>
              <a:ext uri="{FF2B5EF4-FFF2-40B4-BE49-F238E27FC236}">
                <a16:creationId xmlns:a16="http://schemas.microsoft.com/office/drawing/2014/main" id="{243F309C-29A5-0140-8AD6-BBCB20534F63}"/>
              </a:ext>
            </a:extLst>
          </p:cNvPr>
          <p:cNvSpPr txBox="1"/>
          <p:nvPr/>
        </p:nvSpPr>
        <p:spPr>
          <a:xfrm>
            <a:off x="14249400" y="9359324"/>
            <a:ext cx="685800" cy="584775"/>
          </a:xfrm>
          <a:prstGeom prst="rect">
            <a:avLst/>
          </a:prstGeom>
          <a:noFill/>
        </p:spPr>
        <p:txBody>
          <a:bodyPr wrap="square" rtlCol="0">
            <a:spAutoFit/>
          </a:bodyPr>
          <a:lstStyle/>
          <a:p>
            <a:r>
              <a:rPr lang="en-US" altLang="zh-CN" sz="3200" dirty="0"/>
              <a:t>14</a:t>
            </a:r>
            <a:endParaRPr lang="en-US" sz="3200" dirty="0"/>
          </a:p>
        </p:txBody>
      </p:sp>
    </p:spTree>
    <p:extLst>
      <p:ext uri="{BB962C8B-B14F-4D97-AF65-F5344CB8AC3E}">
        <p14:creationId xmlns:p14="http://schemas.microsoft.com/office/powerpoint/2010/main" val="160641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09600" y="1106781"/>
            <a:ext cx="10820400" cy="836383"/>
          </a:xfrm>
          <a:prstGeom prst="rect">
            <a:avLst/>
          </a:prstGeom>
        </p:spPr>
        <p:txBody>
          <a:bodyPr wrap="square" lIns="0" tIns="0" rIns="0" bIns="0" rtlCol="0" anchor="t">
            <a:spAutoFit/>
          </a:bodyPr>
          <a:lstStyle/>
          <a:p>
            <a:pPr>
              <a:lnSpc>
                <a:spcPts val="7148"/>
              </a:lnSpc>
            </a:pPr>
            <a:r>
              <a:rPr lang="en-US" sz="5106" b="1" dirty="0">
                <a:solidFill>
                  <a:srgbClr val="000000"/>
                </a:solidFill>
                <a:latin typeface="Times New Roman" panose="02020603050405020304" pitchFamily="18" charset="0"/>
                <a:cs typeface="Times New Roman" panose="02020603050405020304" pitchFamily="18" charset="0"/>
              </a:rPr>
              <a:t>Discussion</a:t>
            </a:r>
            <a:r>
              <a:rPr lang="zh-CN" altLang="en-US" sz="5106" b="1" dirty="0">
                <a:solidFill>
                  <a:srgbClr val="000000"/>
                </a:solidFill>
                <a:latin typeface="Times New Roman" panose="02020603050405020304" pitchFamily="18" charset="0"/>
                <a:cs typeface="Times New Roman" panose="02020603050405020304" pitchFamily="18" charset="0"/>
              </a:rPr>
              <a:t> </a:t>
            </a:r>
            <a:r>
              <a:rPr lang="en-US" altLang="zh-CN" sz="5106" b="1" dirty="0">
                <a:solidFill>
                  <a:srgbClr val="000000"/>
                </a:solidFill>
                <a:latin typeface="Times New Roman" panose="02020603050405020304" pitchFamily="18" charset="0"/>
                <a:cs typeface="Times New Roman" panose="02020603050405020304" pitchFamily="18" charset="0"/>
              </a:rPr>
              <a:t>and</a:t>
            </a:r>
            <a:r>
              <a:rPr lang="zh-CN" altLang="en-US" sz="5106" b="1" dirty="0">
                <a:solidFill>
                  <a:srgbClr val="000000"/>
                </a:solidFill>
                <a:latin typeface="Times New Roman" panose="02020603050405020304" pitchFamily="18" charset="0"/>
                <a:cs typeface="Times New Roman" panose="02020603050405020304" pitchFamily="18" charset="0"/>
              </a:rPr>
              <a:t> </a:t>
            </a:r>
            <a:r>
              <a:rPr lang="en-US" altLang="zh-CN" sz="5106" b="1" dirty="0">
                <a:solidFill>
                  <a:srgbClr val="000000"/>
                </a:solidFill>
                <a:latin typeface="Times New Roman" panose="02020603050405020304" pitchFamily="18" charset="0"/>
                <a:cs typeface="Times New Roman" panose="02020603050405020304" pitchFamily="18" charset="0"/>
              </a:rPr>
              <a:t>Implications</a:t>
            </a:r>
            <a:r>
              <a:rPr lang="en-US" sz="5106" b="1" dirty="0">
                <a:solidFill>
                  <a:srgbClr val="000000"/>
                </a:solidFill>
                <a:latin typeface="Times New Roman" panose="02020603050405020304" pitchFamily="18" charset="0"/>
                <a:cs typeface="Times New Roman" panose="02020603050405020304" pitchFamily="18" charset="0"/>
              </a:rPr>
              <a:t> </a:t>
            </a:r>
          </a:p>
        </p:txBody>
      </p:sp>
      <p:sp>
        <p:nvSpPr>
          <p:cNvPr id="4" name="TextBox 4"/>
          <p:cNvSpPr txBox="1"/>
          <p:nvPr/>
        </p:nvSpPr>
        <p:spPr>
          <a:xfrm>
            <a:off x="852617" y="6213589"/>
            <a:ext cx="16600693" cy="2141612"/>
          </a:xfrm>
          <a:prstGeom prst="rect">
            <a:avLst/>
          </a:prstGeom>
        </p:spPr>
        <p:txBody>
          <a:bodyPr lIns="0" tIns="0" rIns="0" bIns="0" rtlCol="0" anchor="t">
            <a:spAutoFit/>
          </a:bodyPr>
          <a:lstStyle/>
          <a:p>
            <a:pPr marL="734069" lvl="1" indent="-367035">
              <a:lnSpc>
                <a:spcPts val="5780"/>
              </a:lnSpc>
              <a:buFont typeface="Arial"/>
              <a:buChar char="•"/>
            </a:pPr>
            <a:r>
              <a:rPr lang="en-US" sz="3200" dirty="0">
                <a:solidFill>
                  <a:srgbClr val="000000"/>
                </a:solidFill>
                <a:latin typeface="Times New Roman" panose="02020603050405020304" pitchFamily="18" charset="0"/>
                <a:cs typeface="Times New Roman" panose="02020603050405020304" pitchFamily="18" charset="0"/>
              </a:rPr>
              <a:t>With instructional/curriculum support, young children</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can</a:t>
            </a:r>
            <a:r>
              <a:rPr lang="en-US" sz="3200" dirty="0">
                <a:solidFill>
                  <a:srgbClr val="000000"/>
                </a:solidFill>
                <a:latin typeface="Times New Roman" panose="02020603050405020304" pitchFamily="18" charset="0"/>
                <a:cs typeface="Times New Roman" panose="02020603050405020304" pitchFamily="18" charset="0"/>
              </a:rPr>
              <a:t> develop sophisticated argumentation practice about complex issues.</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But</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the way</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to measure pupils’ argumentation needs</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to</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consider</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multiple</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dimensions, specifically featuring both disciplinary and personal factors.</a:t>
            </a:r>
          </a:p>
        </p:txBody>
      </p:sp>
      <p:sp>
        <p:nvSpPr>
          <p:cNvPr id="5" name="TextBox 4">
            <a:extLst>
              <a:ext uri="{FF2B5EF4-FFF2-40B4-BE49-F238E27FC236}">
                <a16:creationId xmlns:a16="http://schemas.microsoft.com/office/drawing/2014/main" id="{6EF81DAB-58CF-1A46-AB6F-086C33018CB5}"/>
              </a:ext>
            </a:extLst>
          </p:cNvPr>
          <p:cNvSpPr txBox="1"/>
          <p:nvPr/>
        </p:nvSpPr>
        <p:spPr>
          <a:xfrm>
            <a:off x="852618" y="2196231"/>
            <a:ext cx="16600693" cy="1397819"/>
          </a:xfrm>
          <a:prstGeom prst="rect">
            <a:avLst/>
          </a:prstGeom>
        </p:spPr>
        <p:txBody>
          <a:bodyPr lIns="0" tIns="0" rIns="0" bIns="0" rtlCol="0" anchor="t">
            <a:spAutoFit/>
          </a:bodyPr>
          <a:lstStyle/>
          <a:p>
            <a:pPr marL="734069" lvl="1" indent="-367035">
              <a:lnSpc>
                <a:spcPts val="5780"/>
              </a:lnSpc>
              <a:buFont typeface="Arial"/>
              <a:buChar char="•"/>
            </a:pPr>
            <a:r>
              <a:rPr lang="en-US" altLang="zh-CN" sz="3200" dirty="0">
                <a:solidFill>
                  <a:srgbClr val="000000"/>
                </a:solidFill>
                <a:latin typeface="Times New Roman" panose="02020603050405020304" pitchFamily="18" charset="0"/>
                <a:cs typeface="Times New Roman" panose="02020603050405020304" pitchFamily="18" charset="0"/>
              </a:rPr>
              <a:t>Primary</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students, as a younger generation of society member, can well balance the conflicts between their personal needs and environmental protection with appropriate educative activities. </a:t>
            </a:r>
          </a:p>
        </p:txBody>
      </p:sp>
      <p:sp>
        <p:nvSpPr>
          <p:cNvPr id="7" name="TextBox 6">
            <a:extLst>
              <a:ext uri="{FF2B5EF4-FFF2-40B4-BE49-F238E27FC236}">
                <a16:creationId xmlns:a16="http://schemas.microsoft.com/office/drawing/2014/main" id="{0A8E61E3-6F61-4946-B066-D801B960439C}"/>
              </a:ext>
            </a:extLst>
          </p:cNvPr>
          <p:cNvSpPr txBox="1"/>
          <p:nvPr/>
        </p:nvSpPr>
        <p:spPr>
          <a:xfrm>
            <a:off x="831619" y="4126681"/>
            <a:ext cx="16600693" cy="1397819"/>
          </a:xfrm>
          <a:prstGeom prst="rect">
            <a:avLst/>
          </a:prstGeom>
        </p:spPr>
        <p:txBody>
          <a:bodyPr lIns="0" tIns="0" rIns="0" bIns="0" rtlCol="0" anchor="t">
            <a:spAutoFit/>
          </a:bodyPr>
          <a:lstStyle/>
          <a:p>
            <a:pPr marL="734069" lvl="1" indent="-367035">
              <a:lnSpc>
                <a:spcPts val="5780"/>
              </a:lnSpc>
              <a:buFont typeface="Arial"/>
              <a:buChar char="•"/>
            </a:pPr>
            <a:r>
              <a:rPr lang="en-US" altLang="zh-CN" sz="3200" dirty="0">
                <a:solidFill>
                  <a:srgbClr val="000000"/>
                </a:solidFill>
                <a:latin typeface="Times New Roman" panose="02020603050405020304" pitchFamily="18" charset="0"/>
                <a:cs typeface="Times New Roman" panose="02020603050405020304" pitchFamily="18" charset="0"/>
              </a:rPr>
              <a:t>Primary</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students’</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SSI argumentation</a:t>
            </a:r>
            <a:r>
              <a:rPr lang="zh-CN" altLang="en-US" sz="3200" dirty="0">
                <a:solidFill>
                  <a:srgbClr val="000000"/>
                </a:solidFill>
                <a:latin typeface="Times New Roman" panose="02020603050405020304" pitchFamily="18" charset="0"/>
                <a:cs typeface="Times New Roman" panose="02020603050405020304" pitchFamily="18" charset="0"/>
              </a:rPr>
              <a:t> </a:t>
            </a:r>
            <a:r>
              <a:rPr lang="en-US" altLang="zh-CN" sz="3200" dirty="0">
                <a:solidFill>
                  <a:srgbClr val="000000"/>
                </a:solidFill>
                <a:latin typeface="Times New Roman" panose="02020603050405020304" pitchFamily="18" charset="0"/>
                <a:cs typeface="Times New Roman" panose="02020603050405020304" pitchFamily="18" charset="0"/>
              </a:rPr>
              <a:t>on using science ideas and evidence could be improved with scientific modeling but only limited in their own positions rather than alternative ones.</a:t>
            </a:r>
          </a:p>
        </p:txBody>
      </p:sp>
      <p:sp>
        <p:nvSpPr>
          <p:cNvPr id="6" name="TextBox 5">
            <a:extLst>
              <a:ext uri="{FF2B5EF4-FFF2-40B4-BE49-F238E27FC236}">
                <a16:creationId xmlns:a16="http://schemas.microsoft.com/office/drawing/2014/main" id="{9C182F0E-6952-374B-BC15-28201A492C4B}"/>
              </a:ext>
            </a:extLst>
          </p:cNvPr>
          <p:cNvSpPr txBox="1"/>
          <p:nvPr/>
        </p:nvSpPr>
        <p:spPr>
          <a:xfrm>
            <a:off x="14249400" y="9359324"/>
            <a:ext cx="609600" cy="584775"/>
          </a:xfrm>
          <a:prstGeom prst="rect">
            <a:avLst/>
          </a:prstGeom>
          <a:noFill/>
        </p:spPr>
        <p:txBody>
          <a:bodyPr wrap="square" rtlCol="0">
            <a:spAutoFit/>
          </a:bodyPr>
          <a:lstStyle/>
          <a:p>
            <a:r>
              <a:rPr lang="en-US" altLang="zh-CN" sz="3200" dirty="0"/>
              <a:t>15</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p:tgtEl>
                                          <p:spTgt spid="7"/>
                                        </p:tgtEl>
                                        <p:attrNameLst>
                                          <p:attrName>ppt_y</p:attrName>
                                        </p:attrNameLst>
                                      </p:cBhvr>
                                      <p:tavLst>
                                        <p:tav tm="0">
                                          <p:val>
                                            <p:strVal val="#ppt_y+#ppt_h*1.125000"/>
                                          </p:val>
                                        </p:tav>
                                        <p:tav tm="100000">
                                          <p:val>
                                            <p:strVal val="#ppt_y"/>
                                          </p:val>
                                        </p:tav>
                                      </p:tavLst>
                                    </p:anim>
                                    <p:animEffect transition="in" filter="wipe(up)">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p:tgtEl>
                                          <p:spTgt spid="4"/>
                                        </p:tgtEl>
                                        <p:attrNameLst>
                                          <p:attrName>ppt_y</p:attrName>
                                        </p:attrNameLst>
                                      </p:cBhvr>
                                      <p:tavLst>
                                        <p:tav tm="0">
                                          <p:val>
                                            <p:strVal val="#ppt_y+#ppt_h*1.125000"/>
                                          </p:val>
                                        </p:tav>
                                        <p:tav tm="100000">
                                          <p:val>
                                            <p:strVal val="#ppt_y"/>
                                          </p:val>
                                        </p:tav>
                                      </p:tavLst>
                                    </p:anim>
                                    <p:animEffect transition="in" filter="wipe(up)">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2600" y="3451008"/>
            <a:ext cx="5257800" cy="2973047"/>
          </a:xfrm>
          <a:prstGeom prst="rect">
            <a:avLst/>
          </a:prstGeom>
        </p:spPr>
      </p:pic>
      <p:pic>
        <p:nvPicPr>
          <p:cNvPr id="4" name="Picture 3">
            <a:extLst>
              <a:ext uri="{FF2B5EF4-FFF2-40B4-BE49-F238E27FC236}">
                <a16:creationId xmlns:a16="http://schemas.microsoft.com/office/drawing/2014/main" id="{875173F8-9878-B942-9909-F681685268AD}"/>
              </a:ext>
            </a:extLst>
          </p:cNvPr>
          <p:cNvPicPr>
            <a:picLocks noChangeAspect="1"/>
          </p:cNvPicPr>
          <p:nvPr/>
        </p:nvPicPr>
        <p:blipFill>
          <a:blip r:embed="rId4"/>
          <a:stretch>
            <a:fillRect/>
          </a:stretch>
        </p:blipFill>
        <p:spPr>
          <a:xfrm>
            <a:off x="11887200" y="3238500"/>
            <a:ext cx="3398065" cy="3398065"/>
          </a:xfrm>
          <a:prstGeom prst="rect">
            <a:avLst/>
          </a:prstGeom>
        </p:spPr>
      </p:pic>
      <p:sp>
        <p:nvSpPr>
          <p:cNvPr id="5" name="TextBox 4">
            <a:extLst>
              <a:ext uri="{FF2B5EF4-FFF2-40B4-BE49-F238E27FC236}">
                <a16:creationId xmlns:a16="http://schemas.microsoft.com/office/drawing/2014/main" id="{1DAF5D80-8C2D-E945-8318-6C280A15F2A8}"/>
              </a:ext>
            </a:extLst>
          </p:cNvPr>
          <p:cNvSpPr txBox="1"/>
          <p:nvPr/>
        </p:nvSpPr>
        <p:spPr>
          <a:xfrm>
            <a:off x="10195332" y="6908512"/>
            <a:ext cx="6492468" cy="1569660"/>
          </a:xfrm>
          <a:prstGeom prst="rect">
            <a:avLst/>
          </a:prstGeom>
          <a:noFill/>
        </p:spPr>
        <p:txBody>
          <a:bodyPr wrap="square" rtlCol="0">
            <a:spAutoFit/>
          </a:bodyPr>
          <a:lstStyle/>
          <a:p>
            <a:pPr algn="ctr"/>
            <a:r>
              <a:rPr lang="en-US" sz="3200" dirty="0"/>
              <a:t>If you are interested, </a:t>
            </a:r>
            <a:r>
              <a:rPr lang="en-US" sz="3200" dirty="0">
                <a:latin typeface="Times New Roman" panose="02020603050405020304" pitchFamily="18" charset="0"/>
                <a:cs typeface="Times New Roman" panose="02020603050405020304" pitchFamily="18" charset="0"/>
              </a:rPr>
              <a:t>you</a:t>
            </a:r>
            <a:r>
              <a:rPr lang="zh-CN" altLang="en-US" sz="3200" dirty="0"/>
              <a:t> </a:t>
            </a:r>
            <a:r>
              <a:rPr lang="en-US" altLang="zh-CN" sz="3200" dirty="0"/>
              <a:t>can scan QR code</a:t>
            </a:r>
            <a:r>
              <a:rPr lang="zh-CN" altLang="en-US" sz="3200" dirty="0"/>
              <a:t> </a:t>
            </a:r>
            <a:r>
              <a:rPr lang="en-US" altLang="zh-CN" sz="3200" dirty="0"/>
              <a:t>to find these slides</a:t>
            </a:r>
            <a:r>
              <a:rPr lang="zh-CN" altLang="en-US" sz="3200" dirty="0"/>
              <a:t> </a:t>
            </a:r>
            <a:r>
              <a:rPr lang="en-US" altLang="zh-CN" sz="3200" dirty="0"/>
              <a:t>and related work in our team!</a:t>
            </a:r>
          </a:p>
        </p:txBody>
      </p:sp>
      <p:sp>
        <p:nvSpPr>
          <p:cNvPr id="6" name="TextBox 5">
            <a:extLst>
              <a:ext uri="{FF2B5EF4-FFF2-40B4-BE49-F238E27FC236}">
                <a16:creationId xmlns:a16="http://schemas.microsoft.com/office/drawing/2014/main" id="{62CD12E0-FA9B-7344-A8B4-B16C78B09F0B}"/>
              </a:ext>
            </a:extLst>
          </p:cNvPr>
          <p:cNvSpPr txBox="1"/>
          <p:nvPr/>
        </p:nvSpPr>
        <p:spPr>
          <a:xfrm>
            <a:off x="14249400" y="9359324"/>
            <a:ext cx="685800" cy="584775"/>
          </a:xfrm>
          <a:prstGeom prst="rect">
            <a:avLst/>
          </a:prstGeom>
          <a:noFill/>
        </p:spPr>
        <p:txBody>
          <a:bodyPr wrap="square" rtlCol="0">
            <a:spAutoFit/>
          </a:bodyPr>
          <a:lstStyle/>
          <a:p>
            <a:r>
              <a:rPr lang="en-US" altLang="zh-CN" sz="3200" dirty="0"/>
              <a:t>16</a:t>
            </a:r>
            <a:endParaRPr lang="en-US" sz="3200" dirty="0"/>
          </a:p>
        </p:txBody>
      </p:sp>
      <p:sp>
        <p:nvSpPr>
          <p:cNvPr id="7" name="Slide Number Placeholder 6">
            <a:extLst>
              <a:ext uri="{FF2B5EF4-FFF2-40B4-BE49-F238E27FC236}">
                <a16:creationId xmlns:a16="http://schemas.microsoft.com/office/drawing/2014/main" id="{2BB8D0B3-48F5-9544-A600-13498F662F39}"/>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8" name="Footer Placeholder 7">
            <a:extLst>
              <a:ext uri="{FF2B5EF4-FFF2-40B4-BE49-F238E27FC236}">
                <a16:creationId xmlns:a16="http://schemas.microsoft.com/office/drawing/2014/main" id="{82A22016-D83D-2A41-B006-83C88E6F9AF8}"/>
              </a:ext>
            </a:extLst>
          </p:cNvPr>
          <p:cNvSpPr>
            <a:spLocks noGrp="1"/>
          </p:cNvSpPr>
          <p:nvPr>
            <p:ph type="ftr" sz="quarter" idx="11"/>
          </p:nvPr>
        </p:nvSpPr>
        <p:spPr/>
        <p:txBody>
          <a:bodyPr/>
          <a:lstStyle/>
          <a:p>
            <a:r>
              <a:rPr lang="en-US"/>
              <a:t>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71312" y="3184946"/>
            <a:ext cx="16961382" cy="2127505"/>
          </a:xfrm>
          <a:prstGeom prst="rect">
            <a:avLst/>
          </a:prstGeom>
        </p:spPr>
        <p:txBody>
          <a:bodyPr lIns="0" tIns="0" rIns="0" bIns="0" rtlCol="0" anchor="t">
            <a:spAutoFit/>
          </a:bodyPr>
          <a:lstStyle/>
          <a:p>
            <a:pPr marL="0" marR="0" algn="just">
              <a:lnSpc>
                <a:spcPct val="150000"/>
              </a:lnSpc>
              <a:spcBef>
                <a:spcPts val="0"/>
              </a:spcBef>
              <a:spcAft>
                <a:spcPts val="0"/>
              </a:spcAft>
            </a:pPr>
            <a:r>
              <a:rPr lang="en-US" sz="3200" dirty="0">
                <a:effectLst/>
                <a:latin typeface="Times New Roman" panose="02020603050405020304" pitchFamily="18" charset="0"/>
                <a:ea typeface="Times New Roman" panose="02020603050405020304" pitchFamily="18" charset="0"/>
              </a:rPr>
              <a:t>This material is based upon work supported by the National Science Foundation under Award Number IIA-1355406. Any opinions, findings, and conclusions or recommendations expressed in this material are those of the authors and do not necessarily reflect the views of the National Science Foundation</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7BB80E02-0A5D-DA4C-ADD9-57E4E4F5866D}"/>
              </a:ext>
            </a:extLst>
          </p:cNvPr>
          <p:cNvPicPr>
            <a:picLocks noChangeAspect="1"/>
          </p:cNvPicPr>
          <p:nvPr/>
        </p:nvPicPr>
        <p:blipFill>
          <a:blip r:embed="rId2"/>
          <a:stretch>
            <a:fillRect/>
          </a:stretch>
        </p:blipFill>
        <p:spPr>
          <a:xfrm>
            <a:off x="671312" y="6591300"/>
            <a:ext cx="2438400" cy="2558815"/>
          </a:xfrm>
          <a:prstGeom prst="rect">
            <a:avLst/>
          </a:prstGeom>
        </p:spPr>
      </p:pic>
      <p:pic>
        <p:nvPicPr>
          <p:cNvPr id="7" name="Picture 6">
            <a:extLst>
              <a:ext uri="{FF2B5EF4-FFF2-40B4-BE49-F238E27FC236}">
                <a16:creationId xmlns:a16="http://schemas.microsoft.com/office/drawing/2014/main" id="{A85541A7-4BAE-D645-A0A9-6F87C2DE0FEA}"/>
              </a:ext>
            </a:extLst>
          </p:cNvPr>
          <p:cNvPicPr>
            <a:picLocks noChangeAspect="1"/>
          </p:cNvPicPr>
          <p:nvPr/>
        </p:nvPicPr>
        <p:blipFill>
          <a:blip r:embed="rId3"/>
          <a:stretch>
            <a:fillRect/>
          </a:stretch>
        </p:blipFill>
        <p:spPr>
          <a:xfrm>
            <a:off x="9868659" y="6971696"/>
            <a:ext cx="1676400" cy="1806353"/>
          </a:xfrm>
          <a:prstGeom prst="rect">
            <a:avLst/>
          </a:prstGeom>
        </p:spPr>
      </p:pic>
      <p:pic>
        <p:nvPicPr>
          <p:cNvPr id="8" name="Picture 7">
            <a:extLst>
              <a:ext uri="{FF2B5EF4-FFF2-40B4-BE49-F238E27FC236}">
                <a16:creationId xmlns:a16="http://schemas.microsoft.com/office/drawing/2014/main" id="{6A519951-A6C7-0845-8A69-5D6AACA40F4D}"/>
              </a:ext>
            </a:extLst>
          </p:cNvPr>
          <p:cNvPicPr>
            <a:picLocks noChangeAspect="1"/>
          </p:cNvPicPr>
          <p:nvPr/>
        </p:nvPicPr>
        <p:blipFill rotWithShape="1">
          <a:blip r:embed="rId4"/>
          <a:srcRect r="2199"/>
          <a:stretch/>
        </p:blipFill>
        <p:spPr>
          <a:xfrm>
            <a:off x="12779742" y="7068422"/>
            <a:ext cx="5051058" cy="1612900"/>
          </a:xfrm>
          <a:prstGeom prst="rect">
            <a:avLst/>
          </a:prstGeom>
        </p:spPr>
      </p:pic>
      <p:pic>
        <p:nvPicPr>
          <p:cNvPr id="9" name="Picture 8">
            <a:extLst>
              <a:ext uri="{FF2B5EF4-FFF2-40B4-BE49-F238E27FC236}">
                <a16:creationId xmlns:a16="http://schemas.microsoft.com/office/drawing/2014/main" id="{5137D5B8-495D-5C48-BD2E-D6A42BE19910}"/>
              </a:ext>
            </a:extLst>
          </p:cNvPr>
          <p:cNvPicPr>
            <a:picLocks noChangeAspect="1"/>
          </p:cNvPicPr>
          <p:nvPr/>
        </p:nvPicPr>
        <p:blipFill>
          <a:blip r:embed="rId5"/>
          <a:stretch>
            <a:fillRect/>
          </a:stretch>
        </p:blipFill>
        <p:spPr>
          <a:xfrm>
            <a:off x="3771731" y="7035898"/>
            <a:ext cx="4862245" cy="1612900"/>
          </a:xfrm>
          <a:prstGeom prst="rect">
            <a:avLst/>
          </a:prstGeom>
        </p:spPr>
      </p:pic>
      <p:sp>
        <p:nvSpPr>
          <p:cNvPr id="10" name="TextBox 4">
            <a:extLst>
              <a:ext uri="{FF2B5EF4-FFF2-40B4-BE49-F238E27FC236}">
                <a16:creationId xmlns:a16="http://schemas.microsoft.com/office/drawing/2014/main" id="{D997B0A4-53AE-0248-A426-1ECA1B16FD20}"/>
              </a:ext>
            </a:extLst>
          </p:cNvPr>
          <p:cNvSpPr txBox="1"/>
          <p:nvPr/>
        </p:nvSpPr>
        <p:spPr>
          <a:xfrm>
            <a:off x="6736456" y="1456731"/>
            <a:ext cx="4815088" cy="893963"/>
          </a:xfrm>
          <a:prstGeom prst="rect">
            <a:avLst/>
          </a:prstGeom>
        </p:spPr>
        <p:txBody>
          <a:bodyPr wrap="square" lIns="0" tIns="0" rIns="0" bIns="0" rtlCol="0" anchor="t">
            <a:spAutoFit/>
          </a:bodyPr>
          <a:lstStyle/>
          <a:p>
            <a:pPr marL="0" marR="0" algn="just">
              <a:lnSpc>
                <a:spcPct val="150000"/>
              </a:lnSpc>
              <a:spcBef>
                <a:spcPts val="0"/>
              </a:spcBef>
              <a:spcAft>
                <a:spcPts val="0"/>
              </a:spcAft>
            </a:pPr>
            <a:r>
              <a:rPr lang="en-US" sz="4400" b="1" dirty="0">
                <a:effectLst/>
                <a:latin typeface="Times New Roman" panose="02020603050405020304" pitchFamily="18" charset="0"/>
                <a:ea typeface="Times New Roman" panose="02020603050405020304" pitchFamily="18" charset="0"/>
              </a:rPr>
              <a:t>Acknowledgement</a:t>
            </a:r>
          </a:p>
        </p:txBody>
      </p:sp>
      <p:sp>
        <p:nvSpPr>
          <p:cNvPr id="11" name="TextBox 10">
            <a:extLst>
              <a:ext uri="{FF2B5EF4-FFF2-40B4-BE49-F238E27FC236}">
                <a16:creationId xmlns:a16="http://schemas.microsoft.com/office/drawing/2014/main" id="{735BEA25-2437-CE41-87E9-6451AE5C7575}"/>
              </a:ext>
            </a:extLst>
          </p:cNvPr>
          <p:cNvSpPr txBox="1"/>
          <p:nvPr/>
        </p:nvSpPr>
        <p:spPr>
          <a:xfrm>
            <a:off x="14249400" y="9359324"/>
            <a:ext cx="762000" cy="584775"/>
          </a:xfrm>
          <a:prstGeom prst="rect">
            <a:avLst/>
          </a:prstGeom>
          <a:noFill/>
        </p:spPr>
        <p:txBody>
          <a:bodyPr wrap="square" rtlCol="0">
            <a:spAutoFit/>
          </a:bodyPr>
          <a:lstStyle/>
          <a:p>
            <a:r>
              <a:rPr lang="en-US" altLang="zh-CN" sz="3200" dirty="0"/>
              <a:t>17</a:t>
            </a:r>
            <a:endParaRPr lang="en-US" sz="3200" dirty="0"/>
          </a:p>
        </p:txBody>
      </p:sp>
    </p:spTree>
    <p:extLst>
      <p:ext uri="{BB962C8B-B14F-4D97-AF65-F5344CB8AC3E}">
        <p14:creationId xmlns:p14="http://schemas.microsoft.com/office/powerpoint/2010/main" val="101081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001767" y="1170981"/>
            <a:ext cx="4047233" cy="858377"/>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Times New Roman" panose="02020603050405020304" pitchFamily="18" charset="0"/>
                <a:cs typeface="Times New Roman" panose="02020603050405020304" pitchFamily="18" charset="0"/>
              </a:rPr>
              <a:t>References</a:t>
            </a:r>
          </a:p>
        </p:txBody>
      </p:sp>
      <p:sp>
        <p:nvSpPr>
          <p:cNvPr id="4" name="TextBox 4"/>
          <p:cNvSpPr txBox="1"/>
          <p:nvPr/>
        </p:nvSpPr>
        <p:spPr>
          <a:xfrm>
            <a:off x="685800" y="2400300"/>
            <a:ext cx="16961382" cy="5550494"/>
          </a:xfrm>
          <a:prstGeom prst="rect">
            <a:avLst/>
          </a:prstGeom>
        </p:spPr>
        <p:txBody>
          <a:bodyPr lIns="0" tIns="0" rIns="0" bIns="0" rtlCol="0" anchor="t">
            <a:spAutoFit/>
          </a:bodyPr>
          <a:lstStyle/>
          <a:p>
            <a:pPr>
              <a:lnSpc>
                <a:spcPts val="2940"/>
              </a:lnSpc>
            </a:pPr>
            <a:r>
              <a:rPr lang="en-US" sz="2800" dirty="0">
                <a:solidFill>
                  <a:srgbClr val="000000"/>
                </a:solidFill>
                <a:latin typeface="Times New Roman" panose="02020603050405020304" pitchFamily="18" charset="0"/>
                <a:cs typeface="Times New Roman" panose="02020603050405020304" pitchFamily="18" charset="0"/>
              </a:rPr>
              <a:t>1.Byrne, J., </a:t>
            </a:r>
            <a:r>
              <a:rPr lang="en-US" sz="2800" dirty="0" err="1">
                <a:solidFill>
                  <a:srgbClr val="000000"/>
                </a:solidFill>
                <a:latin typeface="Times New Roman" panose="02020603050405020304" pitchFamily="18" charset="0"/>
                <a:cs typeface="Times New Roman" panose="02020603050405020304" pitchFamily="18" charset="0"/>
              </a:rPr>
              <a:t>Ideland</a:t>
            </a:r>
            <a:r>
              <a:rPr lang="en-US" sz="2800" dirty="0">
                <a:solidFill>
                  <a:srgbClr val="000000"/>
                </a:solidFill>
                <a:latin typeface="Times New Roman" panose="02020603050405020304" pitchFamily="18" charset="0"/>
                <a:cs typeface="Times New Roman" panose="02020603050405020304" pitchFamily="18" charset="0"/>
              </a:rPr>
              <a:t>, M., </a:t>
            </a:r>
            <a:r>
              <a:rPr lang="en-US" sz="2800" dirty="0" err="1">
                <a:solidFill>
                  <a:srgbClr val="000000"/>
                </a:solidFill>
                <a:latin typeface="Times New Roman" panose="02020603050405020304" pitchFamily="18" charset="0"/>
                <a:cs typeface="Times New Roman" panose="02020603050405020304" pitchFamily="18" charset="0"/>
              </a:rPr>
              <a:t>Malmberg</a:t>
            </a:r>
            <a:r>
              <a:rPr lang="en-US" sz="2800" dirty="0">
                <a:solidFill>
                  <a:srgbClr val="000000"/>
                </a:solidFill>
                <a:latin typeface="Times New Roman" panose="02020603050405020304" pitchFamily="18" charset="0"/>
                <a:cs typeface="Times New Roman" panose="02020603050405020304" pitchFamily="18" charset="0"/>
              </a:rPr>
              <a:t>, C., &amp; Grace, M. (2014). Climate Change and Everyday Life: Repertoires children use to negotiate a socio-scientific issue. </a:t>
            </a:r>
            <a:r>
              <a:rPr lang="en-US" sz="2800" i="1" dirty="0">
                <a:solidFill>
                  <a:srgbClr val="000000"/>
                </a:solidFill>
                <a:latin typeface="Times New Roman" panose="02020603050405020304" pitchFamily="18" charset="0"/>
                <a:cs typeface="Times New Roman" panose="02020603050405020304" pitchFamily="18" charset="0"/>
              </a:rPr>
              <a:t>International Journal of Science Education, 36</a:t>
            </a:r>
            <a:r>
              <a:rPr lang="en-US" sz="2800" dirty="0">
                <a:solidFill>
                  <a:srgbClr val="000000"/>
                </a:solidFill>
                <a:latin typeface="Times New Roman" panose="02020603050405020304" pitchFamily="18" charset="0"/>
                <a:cs typeface="Times New Roman" panose="02020603050405020304" pitchFamily="18" charset="0"/>
              </a:rPr>
              <a:t>(9), 1491–1509. https://</a:t>
            </a:r>
            <a:r>
              <a:rPr lang="en-US" sz="2800" dirty="0" err="1">
                <a:solidFill>
                  <a:srgbClr val="000000"/>
                </a:solidFill>
                <a:latin typeface="Times New Roman" panose="02020603050405020304" pitchFamily="18" charset="0"/>
                <a:cs typeface="Times New Roman" panose="02020603050405020304" pitchFamily="18" charset="0"/>
              </a:rPr>
              <a:t>doi.org</a:t>
            </a:r>
            <a:r>
              <a:rPr lang="en-US" sz="2800" dirty="0">
                <a:solidFill>
                  <a:srgbClr val="000000"/>
                </a:solidFill>
                <a:latin typeface="Times New Roman" panose="02020603050405020304" pitchFamily="18" charset="0"/>
                <a:cs typeface="Times New Roman" panose="02020603050405020304" pitchFamily="18" charset="0"/>
              </a:rPr>
              <a:t>/10.1080/09500693.2014.891159</a:t>
            </a:r>
          </a:p>
          <a:p>
            <a:pPr>
              <a:lnSpc>
                <a:spcPts val="2940"/>
              </a:lnSpc>
            </a:pPr>
            <a:endParaRPr lang="en-US" sz="2800" dirty="0">
              <a:solidFill>
                <a:srgbClr val="000000"/>
              </a:solidFill>
              <a:latin typeface="Times New Roman" panose="02020603050405020304" pitchFamily="18" charset="0"/>
              <a:cs typeface="Times New Roman" panose="02020603050405020304" pitchFamily="18" charset="0"/>
            </a:endParaRPr>
          </a:p>
          <a:p>
            <a:pPr>
              <a:lnSpc>
                <a:spcPts val="2940"/>
              </a:lnSpc>
            </a:pPr>
            <a:r>
              <a:rPr lang="en-US" sz="2800" dirty="0">
                <a:solidFill>
                  <a:srgbClr val="000000"/>
                </a:solidFill>
                <a:latin typeface="Times New Roman" panose="02020603050405020304" pitchFamily="18" charset="0"/>
                <a:cs typeface="Times New Roman" panose="02020603050405020304" pitchFamily="18" charset="0"/>
              </a:rPr>
              <a:t>2.Naylor, S., Keogh, B., &amp; Downing, B. (2007). Argumentation and Primary Science. </a:t>
            </a:r>
            <a:r>
              <a:rPr lang="en-US" sz="2800" i="1" dirty="0">
                <a:solidFill>
                  <a:srgbClr val="000000"/>
                </a:solidFill>
                <a:latin typeface="Times New Roman" panose="02020603050405020304" pitchFamily="18" charset="0"/>
                <a:cs typeface="Times New Roman" panose="02020603050405020304" pitchFamily="18" charset="0"/>
              </a:rPr>
              <a:t>Research in Science Education</a:t>
            </a:r>
            <a:r>
              <a:rPr lang="en-US" sz="2800" dirty="0">
                <a:solidFill>
                  <a:srgbClr val="000000"/>
                </a:solidFill>
                <a:latin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cs typeface="Times New Roman" panose="02020603050405020304" pitchFamily="18" charset="0"/>
              </a:rPr>
              <a:t>37</a:t>
            </a:r>
            <a:r>
              <a:rPr lang="en-US" sz="2800" dirty="0">
                <a:solidFill>
                  <a:srgbClr val="000000"/>
                </a:solidFill>
                <a:latin typeface="Times New Roman" panose="02020603050405020304" pitchFamily="18" charset="0"/>
                <a:cs typeface="Times New Roman" panose="02020603050405020304" pitchFamily="18" charset="0"/>
              </a:rPr>
              <a:t>(1), 17–39. https://</a:t>
            </a:r>
            <a:r>
              <a:rPr lang="en-US" sz="2800" dirty="0" err="1">
                <a:solidFill>
                  <a:srgbClr val="000000"/>
                </a:solidFill>
                <a:latin typeface="Times New Roman" panose="02020603050405020304" pitchFamily="18" charset="0"/>
                <a:cs typeface="Times New Roman" panose="02020603050405020304" pitchFamily="18" charset="0"/>
              </a:rPr>
              <a:t>doi.org</a:t>
            </a:r>
            <a:r>
              <a:rPr lang="en-US" sz="2800" dirty="0">
                <a:solidFill>
                  <a:srgbClr val="000000"/>
                </a:solidFill>
                <a:latin typeface="Times New Roman" panose="02020603050405020304" pitchFamily="18" charset="0"/>
                <a:cs typeface="Times New Roman" panose="02020603050405020304" pitchFamily="18" charset="0"/>
              </a:rPr>
              <a:t>/10.1007/s11165-005-9002-5</a:t>
            </a:r>
          </a:p>
          <a:p>
            <a:pPr>
              <a:lnSpc>
                <a:spcPts val="2940"/>
              </a:lnSpc>
            </a:pPr>
            <a:endParaRPr lang="en-US" sz="2800" dirty="0">
              <a:solidFill>
                <a:srgbClr val="000000"/>
              </a:solidFill>
              <a:latin typeface="Times New Roman" panose="02020603050405020304" pitchFamily="18" charset="0"/>
              <a:cs typeface="Times New Roman" panose="02020603050405020304" pitchFamily="18" charset="0"/>
            </a:endParaRPr>
          </a:p>
          <a:p>
            <a:pPr>
              <a:lnSpc>
                <a:spcPts val="2940"/>
              </a:lnSpc>
            </a:pPr>
            <a:r>
              <a:rPr lang="en-US" sz="2800" dirty="0">
                <a:solidFill>
                  <a:srgbClr val="000000"/>
                </a:solidFill>
                <a:latin typeface="Times New Roman" panose="02020603050405020304" pitchFamily="18" charset="0"/>
                <a:cs typeface="Times New Roman" panose="02020603050405020304" pitchFamily="18" charset="0"/>
              </a:rPr>
              <a:t>3.Peel, A., </a:t>
            </a:r>
            <a:r>
              <a:rPr lang="en-US" sz="2800" dirty="0" err="1">
                <a:solidFill>
                  <a:srgbClr val="000000"/>
                </a:solidFill>
                <a:latin typeface="Times New Roman" panose="02020603050405020304" pitchFamily="18" charset="0"/>
                <a:cs typeface="Times New Roman" panose="02020603050405020304" pitchFamily="18" charset="0"/>
              </a:rPr>
              <a:t>Zangori</a:t>
            </a:r>
            <a:r>
              <a:rPr lang="en-US" sz="2800" dirty="0">
                <a:solidFill>
                  <a:srgbClr val="000000"/>
                </a:solidFill>
                <a:latin typeface="Times New Roman" panose="02020603050405020304" pitchFamily="18" charset="0"/>
                <a:cs typeface="Times New Roman" panose="02020603050405020304" pitchFamily="18" charset="0"/>
              </a:rPr>
              <a:t>, L., Friedrichsen, P., Hayes, E., &amp; Sadler, T. (2019). Students’ model-based explanations about natural selection and antibiotic resistance through socio-scientific issues-based learning. </a:t>
            </a:r>
            <a:r>
              <a:rPr lang="en-US" sz="2800" i="1" dirty="0">
                <a:solidFill>
                  <a:srgbClr val="000000"/>
                </a:solidFill>
                <a:latin typeface="Times New Roman" panose="02020603050405020304" pitchFamily="18" charset="0"/>
                <a:cs typeface="Times New Roman" panose="02020603050405020304" pitchFamily="18" charset="0"/>
              </a:rPr>
              <a:t>International Journal of Science Education, 41</a:t>
            </a:r>
            <a:r>
              <a:rPr lang="en-US" sz="2800" dirty="0">
                <a:solidFill>
                  <a:srgbClr val="000000"/>
                </a:solidFill>
                <a:latin typeface="Times New Roman" panose="02020603050405020304" pitchFamily="18" charset="0"/>
                <a:cs typeface="Times New Roman" panose="02020603050405020304" pitchFamily="18" charset="0"/>
              </a:rPr>
              <a:t>(4), 510–532. https://</a:t>
            </a:r>
            <a:r>
              <a:rPr lang="en-US" sz="2800" dirty="0" err="1">
                <a:solidFill>
                  <a:srgbClr val="000000"/>
                </a:solidFill>
                <a:latin typeface="Times New Roman" panose="02020603050405020304" pitchFamily="18" charset="0"/>
                <a:cs typeface="Times New Roman" panose="02020603050405020304" pitchFamily="18" charset="0"/>
              </a:rPr>
              <a:t>doi.org</a:t>
            </a:r>
            <a:r>
              <a:rPr lang="en-US" sz="2800" dirty="0">
                <a:solidFill>
                  <a:srgbClr val="000000"/>
                </a:solidFill>
                <a:latin typeface="Times New Roman" panose="02020603050405020304" pitchFamily="18" charset="0"/>
                <a:cs typeface="Times New Roman" panose="02020603050405020304" pitchFamily="18" charset="0"/>
              </a:rPr>
              <a:t>/10.1080/09500693.2018.1564084</a:t>
            </a:r>
          </a:p>
          <a:p>
            <a:pPr>
              <a:lnSpc>
                <a:spcPts val="2940"/>
              </a:lnSpc>
            </a:pPr>
            <a:endParaRPr lang="en-US" sz="2800" dirty="0">
              <a:solidFill>
                <a:srgbClr val="000000"/>
              </a:solidFill>
              <a:latin typeface="Times New Roman" panose="02020603050405020304" pitchFamily="18" charset="0"/>
              <a:cs typeface="Times New Roman" panose="02020603050405020304" pitchFamily="18" charset="0"/>
            </a:endParaRPr>
          </a:p>
          <a:p>
            <a:pPr>
              <a:lnSpc>
                <a:spcPts val="2940"/>
              </a:lnSpc>
            </a:pPr>
            <a:r>
              <a:rPr lang="en-US" sz="2800" dirty="0">
                <a:solidFill>
                  <a:srgbClr val="000000"/>
                </a:solidFill>
                <a:latin typeface="Times New Roman" panose="02020603050405020304" pitchFamily="18" charset="0"/>
                <a:cs typeface="Times New Roman" panose="02020603050405020304" pitchFamily="18" charset="0"/>
              </a:rPr>
              <a:t>4.Sadler, T. D., &amp; Donnelly, L. A. (2006). </a:t>
            </a:r>
            <a:r>
              <a:rPr lang="en-US" sz="2800" dirty="0" err="1">
                <a:solidFill>
                  <a:srgbClr val="000000"/>
                </a:solidFill>
                <a:latin typeface="Times New Roman" panose="02020603050405020304" pitchFamily="18" charset="0"/>
                <a:cs typeface="Times New Roman" panose="02020603050405020304" pitchFamily="18" charset="0"/>
              </a:rPr>
              <a:t>Socioscientific</a:t>
            </a:r>
            <a:r>
              <a:rPr lang="en-US" sz="2800" dirty="0">
                <a:solidFill>
                  <a:srgbClr val="000000"/>
                </a:solidFill>
                <a:latin typeface="Times New Roman" panose="02020603050405020304" pitchFamily="18" charset="0"/>
                <a:cs typeface="Times New Roman" panose="02020603050405020304" pitchFamily="18" charset="0"/>
              </a:rPr>
              <a:t> Argumentation: The effects of content</a:t>
            </a:r>
          </a:p>
          <a:p>
            <a:pPr>
              <a:lnSpc>
                <a:spcPts val="2940"/>
              </a:lnSpc>
            </a:pPr>
            <a:r>
              <a:rPr lang="en-US" sz="2800" dirty="0">
                <a:solidFill>
                  <a:srgbClr val="000000"/>
                </a:solidFill>
                <a:latin typeface="Times New Roman" panose="02020603050405020304" pitchFamily="18" charset="0"/>
                <a:cs typeface="Times New Roman" panose="02020603050405020304" pitchFamily="18" charset="0"/>
              </a:rPr>
              <a:t>knowledge and morality. </a:t>
            </a:r>
            <a:r>
              <a:rPr lang="en-US" sz="2800" i="1" dirty="0">
                <a:solidFill>
                  <a:srgbClr val="000000"/>
                </a:solidFill>
                <a:latin typeface="Times New Roman" panose="02020603050405020304" pitchFamily="18" charset="0"/>
                <a:cs typeface="Times New Roman" panose="02020603050405020304" pitchFamily="18" charset="0"/>
              </a:rPr>
              <a:t>International Journal of Science Education, 28</a:t>
            </a:r>
            <a:r>
              <a:rPr lang="en-US" sz="2800" dirty="0">
                <a:solidFill>
                  <a:srgbClr val="000000"/>
                </a:solidFill>
                <a:latin typeface="Times New Roman" panose="02020603050405020304" pitchFamily="18" charset="0"/>
                <a:cs typeface="Times New Roman" panose="02020603050405020304" pitchFamily="18" charset="0"/>
              </a:rPr>
              <a:t>(12), 1463–1488. https://</a:t>
            </a:r>
            <a:r>
              <a:rPr lang="en-US" sz="2800" dirty="0" err="1">
                <a:solidFill>
                  <a:srgbClr val="000000"/>
                </a:solidFill>
                <a:latin typeface="Times New Roman" panose="02020603050405020304" pitchFamily="18" charset="0"/>
                <a:cs typeface="Times New Roman" panose="02020603050405020304" pitchFamily="18" charset="0"/>
              </a:rPr>
              <a:t>doi.org</a:t>
            </a:r>
            <a:r>
              <a:rPr lang="en-US" sz="2800" dirty="0">
                <a:solidFill>
                  <a:srgbClr val="000000"/>
                </a:solidFill>
                <a:latin typeface="Times New Roman" panose="02020603050405020304" pitchFamily="18" charset="0"/>
                <a:cs typeface="Times New Roman" panose="02020603050405020304" pitchFamily="18" charset="0"/>
              </a:rPr>
              <a:t>/10.1080/09500690600708717</a:t>
            </a:r>
          </a:p>
          <a:p>
            <a:pPr>
              <a:lnSpc>
                <a:spcPts val="2940"/>
              </a:lnSpc>
            </a:pPr>
            <a:endParaRPr lang="en-US" sz="2100" dirty="0">
              <a:solidFill>
                <a:srgbClr val="000000"/>
              </a:solidFill>
              <a:latin typeface="WenQuanYi"/>
            </a:endParaRPr>
          </a:p>
        </p:txBody>
      </p:sp>
      <p:sp>
        <p:nvSpPr>
          <p:cNvPr id="5" name="TextBox 4">
            <a:extLst>
              <a:ext uri="{FF2B5EF4-FFF2-40B4-BE49-F238E27FC236}">
                <a16:creationId xmlns:a16="http://schemas.microsoft.com/office/drawing/2014/main" id="{5EAC1C49-7987-304A-BABB-89C0858C44EB}"/>
              </a:ext>
            </a:extLst>
          </p:cNvPr>
          <p:cNvSpPr txBox="1"/>
          <p:nvPr/>
        </p:nvSpPr>
        <p:spPr>
          <a:xfrm>
            <a:off x="14249400" y="9359324"/>
            <a:ext cx="762000" cy="584775"/>
          </a:xfrm>
          <a:prstGeom prst="rect">
            <a:avLst/>
          </a:prstGeom>
          <a:noFill/>
        </p:spPr>
        <p:txBody>
          <a:bodyPr wrap="square" rtlCol="0">
            <a:spAutoFit/>
          </a:bodyPr>
          <a:lstStyle/>
          <a:p>
            <a:r>
              <a:rPr lang="en-US" altLang="zh-CN" sz="3200" dirty="0"/>
              <a:t>18</a:t>
            </a:r>
            <a:endParaRPr lang="en-US" sz="3200" dirty="0"/>
          </a:p>
        </p:txBody>
      </p:sp>
      <p:sp>
        <p:nvSpPr>
          <p:cNvPr id="6" name="Slide Number Placeholder 5">
            <a:extLst>
              <a:ext uri="{FF2B5EF4-FFF2-40B4-BE49-F238E27FC236}">
                <a16:creationId xmlns:a16="http://schemas.microsoft.com/office/drawing/2014/main" id="{E976B6BD-ADDC-014D-B1DE-F90296653A61}"/>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7" name="Footer Placeholder 6">
            <a:extLst>
              <a:ext uri="{FF2B5EF4-FFF2-40B4-BE49-F238E27FC236}">
                <a16:creationId xmlns:a16="http://schemas.microsoft.com/office/drawing/2014/main" id="{2028ABD1-9584-CC4F-8712-463BEB5938B5}"/>
              </a:ext>
            </a:extLst>
          </p:cNvPr>
          <p:cNvSpPr>
            <a:spLocks noGrp="1"/>
          </p:cNvSpPr>
          <p:nvPr>
            <p:ph type="ftr" sz="quarter" idx="11"/>
          </p:nvPr>
        </p:nvSpPr>
        <p:spPr/>
        <p:txBody>
          <a:bodyPr/>
          <a:lstStyle/>
          <a:p>
            <a:r>
              <a:rPr lang="en-US"/>
              <a:t>1</a:t>
            </a:r>
          </a:p>
        </p:txBody>
      </p:sp>
    </p:spTree>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094758" y="3865715"/>
            <a:ext cx="4164542" cy="2321732"/>
          </a:xfrm>
          <a:prstGeom prst="rect">
            <a:avLst/>
          </a:prstGeom>
        </p:spPr>
      </p:pic>
      <p:sp>
        <p:nvSpPr>
          <p:cNvPr id="4" name="TextBox 4"/>
          <p:cNvSpPr txBox="1"/>
          <p:nvPr/>
        </p:nvSpPr>
        <p:spPr>
          <a:xfrm>
            <a:off x="685800" y="1257300"/>
            <a:ext cx="11740354" cy="836383"/>
          </a:xfrm>
          <a:prstGeom prst="rect">
            <a:avLst/>
          </a:prstGeom>
        </p:spPr>
        <p:txBody>
          <a:bodyPr wrap="square" lIns="0" tIns="0" rIns="0" bIns="0" rtlCol="0" anchor="t">
            <a:spAutoFit/>
          </a:bodyPr>
          <a:lstStyle/>
          <a:p>
            <a:pPr>
              <a:lnSpc>
                <a:spcPts val="7148"/>
              </a:lnSpc>
            </a:pPr>
            <a:r>
              <a:rPr lang="en-US" sz="5106" b="1" dirty="0">
                <a:solidFill>
                  <a:srgbClr val="000000"/>
                </a:solidFill>
                <a:latin typeface="Times New Roman" panose="02020603050405020304" pitchFamily="18" charset="0"/>
                <a:cs typeface="Times New Roman" panose="02020603050405020304" pitchFamily="18" charset="0"/>
              </a:rPr>
              <a:t>Introduction</a:t>
            </a:r>
            <a:r>
              <a:rPr lang="zh-CN" altLang="en-US" sz="5106" b="1" dirty="0">
                <a:solidFill>
                  <a:srgbClr val="000000"/>
                </a:solidFill>
                <a:latin typeface="Times New Roman" panose="02020603050405020304" pitchFamily="18" charset="0"/>
                <a:cs typeface="Times New Roman" panose="02020603050405020304" pitchFamily="18" charset="0"/>
              </a:rPr>
              <a:t> </a:t>
            </a:r>
            <a:r>
              <a:rPr lang="en-US" altLang="zh-CN" sz="5106" b="1" dirty="0">
                <a:solidFill>
                  <a:srgbClr val="000000"/>
                </a:solidFill>
                <a:latin typeface="Times New Roman" panose="02020603050405020304" pitchFamily="18" charset="0"/>
                <a:cs typeface="Times New Roman" panose="02020603050405020304" pitchFamily="18" charset="0"/>
              </a:rPr>
              <a:t>&amp;</a:t>
            </a:r>
            <a:r>
              <a:rPr lang="zh-CN" altLang="en-US" sz="5106" b="1" dirty="0">
                <a:solidFill>
                  <a:srgbClr val="000000"/>
                </a:solidFill>
                <a:latin typeface="Times New Roman" panose="02020603050405020304" pitchFamily="18" charset="0"/>
                <a:cs typeface="Times New Roman" panose="02020603050405020304" pitchFamily="18" charset="0"/>
              </a:rPr>
              <a:t> </a:t>
            </a:r>
            <a:r>
              <a:rPr lang="en-US" altLang="zh-CN" sz="5106" b="1" dirty="0">
                <a:solidFill>
                  <a:srgbClr val="000000"/>
                </a:solidFill>
                <a:latin typeface="Times New Roman" panose="02020603050405020304" pitchFamily="18" charset="0"/>
                <a:cs typeface="Times New Roman" panose="02020603050405020304" pitchFamily="18" charset="0"/>
              </a:rPr>
              <a:t>Literature</a:t>
            </a:r>
            <a:r>
              <a:rPr lang="zh-CN" altLang="en-US" sz="5106" b="1" dirty="0">
                <a:solidFill>
                  <a:srgbClr val="000000"/>
                </a:solidFill>
                <a:latin typeface="Times New Roman" panose="02020603050405020304" pitchFamily="18" charset="0"/>
                <a:cs typeface="Times New Roman" panose="02020603050405020304" pitchFamily="18" charset="0"/>
              </a:rPr>
              <a:t> </a:t>
            </a:r>
            <a:r>
              <a:rPr lang="en-US" altLang="zh-CN" sz="5106" b="1" dirty="0">
                <a:solidFill>
                  <a:srgbClr val="000000"/>
                </a:solidFill>
                <a:latin typeface="Times New Roman" panose="02020603050405020304" pitchFamily="18" charset="0"/>
                <a:cs typeface="Times New Roman" panose="02020603050405020304" pitchFamily="18" charset="0"/>
              </a:rPr>
              <a:t>review</a:t>
            </a:r>
            <a:endParaRPr lang="en-US" sz="5106" b="1" dirty="0">
              <a:solidFill>
                <a:srgbClr val="000000"/>
              </a:solidFill>
              <a:latin typeface="Times New Roman" panose="02020603050405020304" pitchFamily="18" charset="0"/>
              <a:cs typeface="Times New Roman" panose="02020603050405020304" pitchFamily="18" charset="0"/>
            </a:endParaRPr>
          </a:p>
        </p:txBody>
      </p:sp>
      <p:sp>
        <p:nvSpPr>
          <p:cNvPr id="5" name="TextBox 5"/>
          <p:cNvSpPr txBox="1"/>
          <p:nvPr/>
        </p:nvSpPr>
        <p:spPr>
          <a:xfrm>
            <a:off x="1524000" y="2335322"/>
            <a:ext cx="10464464" cy="7343549"/>
          </a:xfrm>
          <a:prstGeom prst="rect">
            <a:avLst/>
          </a:prstGeom>
        </p:spPr>
        <p:txBody>
          <a:bodyPr lIns="0" tIns="0" rIns="0" bIns="0" rtlCol="0" anchor="t">
            <a:spAutoFit/>
          </a:bodyPr>
          <a:lstStyle/>
          <a:p>
            <a:pPr marL="734059" lvl="1" indent="-367030">
              <a:lnSpc>
                <a:spcPts val="4759"/>
              </a:lnSpc>
              <a:buFont typeface="Arial"/>
              <a:buChar char="•"/>
            </a:pPr>
            <a:r>
              <a:rPr lang="en-US" sz="3600" dirty="0" err="1">
                <a:solidFill>
                  <a:srgbClr val="000000"/>
                </a:solidFill>
                <a:latin typeface="Times New Roman" panose="02020603050405020304" pitchFamily="18" charset="0"/>
                <a:cs typeface="Times New Roman" panose="02020603050405020304" pitchFamily="18" charset="0"/>
              </a:rPr>
              <a:t>Socioscientific</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issues</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(SSI) are</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societal challenges that connect to science,  have no straightforward solutions, such as climate change, genetic engineering, and plastic pollution.</a:t>
            </a:r>
            <a:r>
              <a:rPr lang="en-US" altLang="zh-CN" sz="3600" baseline="30000" dirty="0">
                <a:solidFill>
                  <a:srgbClr val="000000"/>
                </a:solidFill>
                <a:latin typeface="Times New Roman" panose="02020603050405020304" pitchFamily="18" charset="0"/>
                <a:cs typeface="Times New Roman" panose="02020603050405020304" pitchFamily="18" charset="0"/>
              </a:rPr>
              <a:t>1</a:t>
            </a:r>
            <a:endParaRPr lang="en-US" sz="3600" baseline="30000" dirty="0">
              <a:solidFill>
                <a:srgbClr val="000000"/>
              </a:solidFill>
              <a:latin typeface="Times New Roman" panose="02020603050405020304" pitchFamily="18" charset="0"/>
              <a:cs typeface="Times New Roman" panose="02020603050405020304" pitchFamily="18" charset="0"/>
            </a:endParaRPr>
          </a:p>
          <a:p>
            <a:pPr marL="734059" lvl="1" indent="-367030">
              <a:lnSpc>
                <a:spcPts val="4759"/>
              </a:lnSpc>
              <a:buFont typeface="Arial"/>
              <a:buChar char="•"/>
            </a:pPr>
            <a:endParaRPr lang="en-US" sz="3600" dirty="0">
              <a:solidFill>
                <a:srgbClr val="000000"/>
              </a:solidFill>
              <a:latin typeface="Times New Roman" panose="02020603050405020304" pitchFamily="18" charset="0"/>
              <a:cs typeface="Times New Roman" panose="02020603050405020304" pitchFamily="18" charset="0"/>
            </a:endParaRPr>
          </a:p>
          <a:p>
            <a:pPr marL="734059" lvl="1" indent="-367030">
              <a:lnSpc>
                <a:spcPts val="4759"/>
              </a:lnSpc>
              <a:buFont typeface="Arial"/>
              <a:buChar char="•"/>
            </a:pPr>
            <a:r>
              <a:rPr lang="en-US" sz="3600" dirty="0" err="1">
                <a:solidFill>
                  <a:srgbClr val="000000"/>
                </a:solidFill>
                <a:latin typeface="Times New Roman" panose="02020603050405020304" pitchFamily="18" charset="0"/>
                <a:cs typeface="Times New Roman" panose="02020603050405020304" pitchFamily="18" charset="0"/>
              </a:rPr>
              <a:t>Socioscientific</a:t>
            </a:r>
            <a:r>
              <a:rPr lang="en-US" sz="3600" dirty="0">
                <a:solidFill>
                  <a:srgbClr val="000000"/>
                </a:solidFill>
                <a:latin typeface="Times New Roman" panose="02020603050405020304" pitchFamily="18" charset="0"/>
                <a:cs typeface="Times New Roman" panose="02020603050405020304" pitchFamily="18" charset="0"/>
              </a:rPr>
              <a:t> argumentation draws</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on</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different</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sources</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of</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evidence</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ranging</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from</a:t>
            </a:r>
            <a:r>
              <a:rPr lang="zh-CN" altLang="en-US" sz="3600" dirty="0">
                <a:solidFill>
                  <a:srgbClr val="000000"/>
                </a:solidFill>
                <a:latin typeface="Times New Roman" panose="02020603050405020304" pitchFamily="18" charset="0"/>
                <a:cs typeface="Times New Roman" panose="02020603050405020304" pitchFamily="18" charset="0"/>
              </a:rPr>
              <a:t> </a:t>
            </a:r>
            <a:r>
              <a:rPr lang="en-US" altLang="zh-CN" sz="3600" dirty="0">
                <a:solidFill>
                  <a:srgbClr val="000000"/>
                </a:solidFill>
                <a:latin typeface="Times New Roman" panose="02020603050405020304" pitchFamily="18" charset="0"/>
                <a:cs typeface="Times New Roman" panose="02020603050405020304" pitchFamily="18" charset="0"/>
              </a:rPr>
              <a:t>students’ scientific knowledge, personal values, and life experiences.</a:t>
            </a:r>
            <a:r>
              <a:rPr lang="en-US" altLang="zh-CN" sz="3600" baseline="30000" dirty="0">
                <a:solidFill>
                  <a:srgbClr val="000000"/>
                </a:solidFill>
                <a:latin typeface="Times New Roman" panose="02020603050405020304" pitchFamily="18" charset="0"/>
                <a:cs typeface="Times New Roman" panose="02020603050405020304" pitchFamily="18" charset="0"/>
              </a:rPr>
              <a:t>2 3</a:t>
            </a:r>
            <a:r>
              <a:rPr lang="en-US" altLang="zh-CN" sz="36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 </a:t>
            </a:r>
          </a:p>
          <a:p>
            <a:pPr marL="367029" lvl="1">
              <a:lnSpc>
                <a:spcPts val="4759"/>
              </a:lnSpc>
            </a:pPr>
            <a:endParaRPr lang="en-US" sz="3600" dirty="0">
              <a:solidFill>
                <a:srgbClr val="000000"/>
              </a:solidFill>
              <a:latin typeface="Times New Roman" panose="02020603050405020304" pitchFamily="18" charset="0"/>
              <a:cs typeface="Times New Roman" panose="02020603050405020304" pitchFamily="18" charset="0"/>
            </a:endParaRPr>
          </a:p>
          <a:p>
            <a:pPr marL="734059" lvl="1" indent="-367030">
              <a:lnSpc>
                <a:spcPts val="4759"/>
              </a:lnSpc>
              <a:buFont typeface="Arial"/>
              <a:buChar char="•"/>
            </a:pPr>
            <a:r>
              <a:rPr lang="en-US" sz="3600" dirty="0" err="1">
                <a:solidFill>
                  <a:srgbClr val="000000"/>
                </a:solidFill>
                <a:latin typeface="Times New Roman" panose="02020603050405020304" pitchFamily="18" charset="0"/>
                <a:cs typeface="Times New Roman" panose="02020603050405020304" pitchFamily="18" charset="0"/>
              </a:rPr>
              <a:t>Socioscientific</a:t>
            </a:r>
            <a:r>
              <a:rPr lang="en-US" sz="3600" dirty="0">
                <a:solidFill>
                  <a:srgbClr val="000000"/>
                </a:solidFill>
                <a:latin typeface="Times New Roman" panose="02020603050405020304" pitchFamily="18" charset="0"/>
                <a:cs typeface="Times New Roman" panose="02020603050405020304" pitchFamily="18" charset="0"/>
              </a:rPr>
              <a:t> argumentation at the primary level can be challenging due to pupils’ lack of content knowledge and argumentation skills.</a:t>
            </a:r>
            <a:r>
              <a:rPr lang="en-US" sz="3600" baseline="30000" dirty="0">
                <a:solidFill>
                  <a:srgbClr val="000000"/>
                </a:solidFill>
                <a:latin typeface="Times New Roman" panose="02020603050405020304" pitchFamily="18" charset="0"/>
                <a:cs typeface="Times New Roman" panose="02020603050405020304" pitchFamily="18" charset="0"/>
              </a:rPr>
              <a:t>4</a:t>
            </a:r>
            <a:r>
              <a:rPr lang="zh-CN" altLang="en-US" sz="3600" baseline="30000" dirty="0">
                <a:solidFill>
                  <a:srgbClr val="000000"/>
                </a:solidFill>
                <a:latin typeface="Times New Roman" panose="02020603050405020304" pitchFamily="18" charset="0"/>
                <a:cs typeface="Times New Roman" panose="02020603050405020304" pitchFamily="18" charset="0"/>
              </a:rPr>
              <a:t> </a:t>
            </a:r>
            <a:endParaRPr lang="en-US" sz="3399" dirty="0">
              <a:solidFill>
                <a:srgbClr val="000000"/>
              </a:solidFill>
              <a:latin typeface="WenQuanYi"/>
            </a:endParaRPr>
          </a:p>
        </p:txBody>
      </p:sp>
      <p:sp>
        <p:nvSpPr>
          <p:cNvPr id="6" name="TextBox 5">
            <a:extLst>
              <a:ext uri="{FF2B5EF4-FFF2-40B4-BE49-F238E27FC236}">
                <a16:creationId xmlns:a16="http://schemas.microsoft.com/office/drawing/2014/main" id="{61163F74-8C06-3F4F-BF57-E004EDCDE8C1}"/>
              </a:ext>
            </a:extLst>
          </p:cNvPr>
          <p:cNvSpPr txBox="1"/>
          <p:nvPr/>
        </p:nvSpPr>
        <p:spPr>
          <a:xfrm>
            <a:off x="14401800" y="9334501"/>
            <a:ext cx="457200" cy="584775"/>
          </a:xfrm>
          <a:prstGeom prst="rect">
            <a:avLst/>
          </a:prstGeom>
          <a:noFill/>
        </p:spPr>
        <p:txBody>
          <a:bodyPr wrap="square" rtlCol="0">
            <a:spAutoFit/>
          </a:bodyPr>
          <a:lstStyle/>
          <a:p>
            <a:r>
              <a:rPr lang="en-US" altLang="zh-CN" sz="3200" dirty="0"/>
              <a:t>2</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3400" y="1257300"/>
            <a:ext cx="5257800" cy="836383"/>
          </a:xfrm>
          <a:prstGeom prst="rect">
            <a:avLst/>
          </a:prstGeom>
        </p:spPr>
        <p:txBody>
          <a:bodyPr wrap="square" lIns="0" tIns="0" rIns="0" bIns="0" rtlCol="0" anchor="t">
            <a:spAutoFit/>
          </a:bodyPr>
          <a:lstStyle/>
          <a:p>
            <a:pPr>
              <a:lnSpc>
                <a:spcPts val="7148"/>
              </a:lnSpc>
            </a:pPr>
            <a:r>
              <a:rPr lang="en-US" sz="5106" b="1" dirty="0">
                <a:solidFill>
                  <a:srgbClr val="000000"/>
                </a:solidFill>
                <a:latin typeface="Times New Roman" panose="02020603050405020304" pitchFamily="18" charset="0"/>
                <a:cs typeface="Times New Roman" panose="02020603050405020304" pitchFamily="18" charset="0"/>
              </a:rPr>
              <a:t>Research</a:t>
            </a:r>
            <a:r>
              <a:rPr lang="zh-CN" altLang="en-US" sz="5106" b="1" dirty="0">
                <a:solidFill>
                  <a:srgbClr val="000000"/>
                </a:solidFill>
                <a:latin typeface="Times New Roman" panose="02020603050405020304" pitchFamily="18" charset="0"/>
                <a:cs typeface="Times New Roman" panose="02020603050405020304" pitchFamily="18" charset="0"/>
              </a:rPr>
              <a:t> </a:t>
            </a:r>
            <a:r>
              <a:rPr lang="en-US" altLang="zh-CN" sz="5106" b="1" dirty="0">
                <a:solidFill>
                  <a:srgbClr val="000000"/>
                </a:solidFill>
                <a:latin typeface="Times New Roman" panose="02020603050405020304" pitchFamily="18" charset="0"/>
                <a:cs typeface="Times New Roman" panose="02020603050405020304" pitchFamily="18" charset="0"/>
              </a:rPr>
              <a:t>Question</a:t>
            </a:r>
            <a:endParaRPr lang="en-US" sz="5106" b="1" dirty="0">
              <a:solidFill>
                <a:srgbClr val="000000"/>
              </a:solidFill>
              <a:latin typeface="Times New Roman" panose="02020603050405020304" pitchFamily="18" charset="0"/>
              <a:cs typeface="Times New Roman" panose="02020603050405020304" pitchFamily="18" charset="0"/>
            </a:endParaRPr>
          </a:p>
        </p:txBody>
      </p:sp>
      <p:sp>
        <p:nvSpPr>
          <p:cNvPr id="4" name="TextBox 4"/>
          <p:cNvSpPr txBox="1"/>
          <p:nvPr/>
        </p:nvSpPr>
        <p:spPr>
          <a:xfrm>
            <a:off x="2819400" y="3390900"/>
            <a:ext cx="12649199" cy="2730684"/>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Times New Roman" panose="02020603050405020304" pitchFamily="18" charset="0"/>
                <a:cs typeface="Times New Roman" panose="02020603050405020304" pitchFamily="18" charset="0"/>
              </a:rPr>
              <a:t>How do third graders' SSI argumentation practices change over time in an ecosystem related SSI-based unit? </a:t>
            </a:r>
          </a:p>
        </p:txBody>
      </p:sp>
      <p:sp>
        <p:nvSpPr>
          <p:cNvPr id="5" name="TextBox 4">
            <a:extLst>
              <a:ext uri="{FF2B5EF4-FFF2-40B4-BE49-F238E27FC236}">
                <a16:creationId xmlns:a16="http://schemas.microsoft.com/office/drawing/2014/main" id="{624E8D69-4835-9643-92AC-03172E2C6164}"/>
              </a:ext>
            </a:extLst>
          </p:cNvPr>
          <p:cNvSpPr txBox="1"/>
          <p:nvPr/>
        </p:nvSpPr>
        <p:spPr>
          <a:xfrm>
            <a:off x="14325600" y="9334500"/>
            <a:ext cx="381000" cy="584775"/>
          </a:xfrm>
          <a:prstGeom prst="rect">
            <a:avLst/>
          </a:prstGeom>
          <a:noFill/>
        </p:spPr>
        <p:txBody>
          <a:bodyPr wrap="square" rtlCol="0">
            <a:spAutoFit/>
          </a:bodyPr>
          <a:lstStyle/>
          <a:p>
            <a:r>
              <a:rPr lang="en-US" altLang="zh-CN" sz="3200" dirty="0"/>
              <a:t>3</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3"/>
          <a:srcRect l="5242" t="4347" r="5242" b="4997"/>
          <a:stretch>
            <a:fillRect/>
          </a:stretch>
        </p:blipFill>
        <p:spPr>
          <a:xfrm>
            <a:off x="11178102" y="2499675"/>
            <a:ext cx="6891189" cy="5234291"/>
          </a:xfrm>
          <a:prstGeom prst="rect">
            <a:avLst/>
          </a:prstGeom>
        </p:spPr>
      </p:pic>
      <p:sp>
        <p:nvSpPr>
          <p:cNvPr id="14" name="TextBox 14"/>
          <p:cNvSpPr txBox="1"/>
          <p:nvPr/>
        </p:nvSpPr>
        <p:spPr>
          <a:xfrm>
            <a:off x="609600" y="1063573"/>
            <a:ext cx="6112007" cy="836383"/>
          </a:xfrm>
          <a:prstGeom prst="rect">
            <a:avLst/>
          </a:prstGeom>
        </p:spPr>
        <p:txBody>
          <a:bodyPr wrap="square" lIns="0" tIns="0" rIns="0" bIns="0" rtlCol="0" anchor="t">
            <a:spAutoFit/>
          </a:bodyPr>
          <a:lstStyle/>
          <a:p>
            <a:pPr>
              <a:lnSpc>
                <a:spcPts val="7148"/>
              </a:lnSpc>
            </a:pPr>
            <a:r>
              <a:rPr lang="en-US" sz="5106" b="1" dirty="0">
                <a:solidFill>
                  <a:srgbClr val="000000"/>
                </a:solidFill>
                <a:latin typeface="Times New Roman" panose="02020603050405020304" pitchFamily="18" charset="0"/>
                <a:cs typeface="Times New Roman" panose="02020603050405020304" pitchFamily="18" charset="0"/>
              </a:rPr>
              <a:t>SSI Unit</a:t>
            </a:r>
            <a:r>
              <a:rPr lang="zh-CN" altLang="en-US" sz="5106" b="1" dirty="0">
                <a:solidFill>
                  <a:srgbClr val="000000"/>
                </a:solidFill>
                <a:latin typeface="Times New Roman" panose="02020603050405020304" pitchFamily="18" charset="0"/>
                <a:cs typeface="Times New Roman" panose="02020603050405020304" pitchFamily="18" charset="0"/>
              </a:rPr>
              <a:t> </a:t>
            </a:r>
            <a:r>
              <a:rPr lang="en-US" altLang="zh-CN" sz="5106" b="1" dirty="0">
                <a:solidFill>
                  <a:srgbClr val="000000"/>
                </a:solidFill>
                <a:latin typeface="Times New Roman" panose="02020603050405020304" pitchFamily="18" charset="0"/>
                <a:cs typeface="Times New Roman" panose="02020603050405020304" pitchFamily="18" charset="0"/>
              </a:rPr>
              <a:t>Background</a:t>
            </a:r>
            <a:endParaRPr lang="en-US" sz="5106" b="1" dirty="0">
              <a:solidFill>
                <a:srgbClr val="00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E116A43-4369-6C43-ADE4-891154C16071}"/>
              </a:ext>
            </a:extLst>
          </p:cNvPr>
          <p:cNvSpPr txBox="1"/>
          <p:nvPr/>
        </p:nvSpPr>
        <p:spPr>
          <a:xfrm>
            <a:off x="267030" y="2127974"/>
            <a:ext cx="10911072" cy="1323439"/>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000000"/>
                </a:solidFill>
                <a:latin typeface="Times New Roman" panose="02020603050405020304" pitchFamily="18" charset="0"/>
                <a:cs typeface="Times New Roman" panose="02020603050405020304" pitchFamily="18" charset="0"/>
              </a:rPr>
              <a:t>Four U.S. 3rd-grade classrooms in a midwestern city.</a:t>
            </a:r>
          </a:p>
        </p:txBody>
      </p:sp>
      <p:sp>
        <p:nvSpPr>
          <p:cNvPr id="5" name="TextBox 4">
            <a:extLst>
              <a:ext uri="{FF2B5EF4-FFF2-40B4-BE49-F238E27FC236}">
                <a16:creationId xmlns:a16="http://schemas.microsoft.com/office/drawing/2014/main" id="{FB0CAFCB-508A-5847-A5A6-32654ED6660D}"/>
              </a:ext>
            </a:extLst>
          </p:cNvPr>
          <p:cNvSpPr txBox="1"/>
          <p:nvPr/>
        </p:nvSpPr>
        <p:spPr>
          <a:xfrm>
            <a:off x="14325600" y="9365768"/>
            <a:ext cx="457200" cy="584775"/>
          </a:xfrm>
          <a:prstGeom prst="rect">
            <a:avLst/>
          </a:prstGeom>
          <a:noFill/>
        </p:spPr>
        <p:txBody>
          <a:bodyPr wrap="square" rtlCol="0">
            <a:spAutoFit/>
          </a:bodyPr>
          <a:lstStyle/>
          <a:p>
            <a:r>
              <a:rPr lang="en-US" altLang="zh-CN" sz="3200" dirty="0"/>
              <a:t>4</a:t>
            </a:r>
            <a:endParaRPr lang="en-US" sz="3200" dirty="0"/>
          </a:p>
        </p:txBody>
      </p:sp>
      <p:sp>
        <p:nvSpPr>
          <p:cNvPr id="9" name="TextBox 8">
            <a:extLst>
              <a:ext uri="{FF2B5EF4-FFF2-40B4-BE49-F238E27FC236}">
                <a16:creationId xmlns:a16="http://schemas.microsoft.com/office/drawing/2014/main" id="{11E6852B-DC35-F047-93E6-E663298400DA}"/>
              </a:ext>
            </a:extLst>
          </p:cNvPr>
          <p:cNvSpPr txBox="1"/>
          <p:nvPr/>
        </p:nvSpPr>
        <p:spPr>
          <a:xfrm>
            <a:off x="267030" y="4097804"/>
            <a:ext cx="10911072" cy="1938992"/>
          </a:xfrm>
          <a:prstGeom prst="rect">
            <a:avLst/>
          </a:prstGeom>
          <a:noFill/>
        </p:spPr>
        <p:txBody>
          <a:bodyPr wrap="square">
            <a:spAutoFit/>
          </a:bodyPr>
          <a:lstStyle/>
          <a:p>
            <a:pPr marL="285750" indent="-285750">
              <a:buFont typeface="Arial" panose="020B0604020202020204" pitchFamily="34" charset="0"/>
              <a:buChar char="•"/>
            </a:pPr>
            <a:r>
              <a:rPr lang="en-US" sz="4000" dirty="0">
                <a:solidFill>
                  <a:srgbClr val="000000"/>
                </a:solidFill>
                <a:latin typeface="Times New Roman" panose="02020603050405020304" pitchFamily="18" charset="0"/>
                <a:cs typeface="Times New Roman" panose="02020603050405020304" pitchFamily="18" charset="0"/>
              </a:rPr>
              <a:t>The SSI unit highlights ecological interrelationship within an ecosystem contextualized in reduction of Monarch migration.</a:t>
            </a:r>
          </a:p>
        </p:txBody>
      </p:sp>
      <p:sp>
        <p:nvSpPr>
          <p:cNvPr id="11" name="TextBox 10">
            <a:extLst>
              <a:ext uri="{FF2B5EF4-FFF2-40B4-BE49-F238E27FC236}">
                <a16:creationId xmlns:a16="http://schemas.microsoft.com/office/drawing/2014/main" id="{770BFB53-B7F4-1944-9616-9E23B0CE800F}"/>
              </a:ext>
            </a:extLst>
          </p:cNvPr>
          <p:cNvSpPr txBox="1"/>
          <p:nvPr/>
        </p:nvSpPr>
        <p:spPr>
          <a:xfrm>
            <a:off x="457146" y="6764470"/>
            <a:ext cx="10525760" cy="1938992"/>
          </a:xfrm>
          <a:prstGeom prst="rect">
            <a:avLst/>
          </a:prstGeom>
          <a:noFill/>
        </p:spPr>
        <p:txBody>
          <a:bodyPr wrap="square">
            <a:spAutoFit/>
          </a:bodyPr>
          <a:lstStyle/>
          <a:p>
            <a:pPr marL="285750" indent="-285750">
              <a:buFont typeface="Arial" panose="020B0604020202020204" pitchFamily="34" charset="0"/>
              <a:buChar char="•"/>
            </a:pPr>
            <a:r>
              <a:rPr lang="en-US" sz="4000" dirty="0">
                <a:solidFill>
                  <a:srgbClr val="000000"/>
                </a:solidFill>
                <a:latin typeface="Times New Roman" panose="02020603050405020304" pitchFamily="18" charset="0"/>
                <a:cs typeface="Times New Roman" panose="02020603050405020304" pitchFamily="18" charset="0"/>
              </a:rPr>
              <a:t>The unit driving question: "should our school turn one of our soccer fields into a garden to attract butterflies"?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ppt_h*1.125000"/>
                                          </p:val>
                                        </p:tav>
                                        <p:tav tm="100000">
                                          <p:val>
                                            <p:strVal val="#ppt_y"/>
                                          </p:val>
                                        </p:tav>
                                      </p:tavLst>
                                    </p:anim>
                                    <p:animEffect transition="in" filter="wipe(up)">
                                      <p:cBhvr>
                                        <p:cTn id="8" dur="10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p:tgtEl>
                                          <p:spTgt spid="9"/>
                                        </p:tgtEl>
                                        <p:attrNameLst>
                                          <p:attrName>ppt_y</p:attrName>
                                        </p:attrNameLst>
                                      </p:cBhvr>
                                      <p:tavLst>
                                        <p:tav tm="0">
                                          <p:val>
                                            <p:strVal val="#ppt_y+#ppt_h*1.125000"/>
                                          </p:val>
                                        </p:tav>
                                        <p:tav tm="100000">
                                          <p:val>
                                            <p:strVal val="#ppt_y"/>
                                          </p:val>
                                        </p:tav>
                                      </p:tavLst>
                                    </p:anim>
                                    <p:animEffect transition="in" filter="wipe(up)">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p:tgtEl>
                                          <p:spTgt spid="11"/>
                                        </p:tgtEl>
                                        <p:attrNameLst>
                                          <p:attrName>ppt_y</p:attrName>
                                        </p:attrNameLst>
                                      </p:cBhvr>
                                      <p:tavLst>
                                        <p:tav tm="0">
                                          <p:val>
                                            <p:strVal val="#ppt_y+#ppt_h*1.125000"/>
                                          </p:val>
                                        </p:tav>
                                        <p:tav tm="100000">
                                          <p:val>
                                            <p:strVal val="#ppt_y"/>
                                          </p:val>
                                        </p:tav>
                                      </p:tavLst>
                                    </p:anim>
                                    <p:animEffect transition="in" filter="wipe(up)">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97761" y="2343110"/>
            <a:ext cx="1389377" cy="1313778"/>
            <a:chOff x="0" y="0"/>
            <a:chExt cx="1852503" cy="1751703"/>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530199" cy="1576048"/>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2303" y="175655"/>
              <a:ext cx="1530199" cy="1576048"/>
            </a:xfrm>
            <a:prstGeom prst="rect">
              <a:avLst/>
            </a:prstGeom>
          </p:spPr>
        </p:pic>
      </p:grpSp>
      <p:sp>
        <p:nvSpPr>
          <p:cNvPr id="6" name="TextBox 6"/>
          <p:cNvSpPr txBox="1"/>
          <p:nvPr/>
        </p:nvSpPr>
        <p:spPr>
          <a:xfrm>
            <a:off x="1699528" y="3610585"/>
            <a:ext cx="1389377" cy="896620"/>
          </a:xfrm>
          <a:prstGeom prst="rect">
            <a:avLst/>
          </a:prstGeom>
        </p:spPr>
        <p:txBody>
          <a:bodyPr lIns="0" tIns="0" rIns="0" bIns="0" rtlCol="0" anchor="t">
            <a:spAutoFit/>
          </a:bodyPr>
          <a:lstStyle/>
          <a:p>
            <a:pPr algn="ctr">
              <a:lnSpc>
                <a:spcPts val="7279"/>
              </a:lnSpc>
            </a:pPr>
            <a:endParaRPr/>
          </a:p>
        </p:txBody>
      </p:sp>
      <p:sp>
        <p:nvSpPr>
          <p:cNvPr id="7" name="TextBox 7"/>
          <p:cNvSpPr txBox="1"/>
          <p:nvPr/>
        </p:nvSpPr>
        <p:spPr>
          <a:xfrm>
            <a:off x="2394216" y="6777037"/>
            <a:ext cx="14340785" cy="653384"/>
          </a:xfrm>
          <a:prstGeom prst="rect">
            <a:avLst/>
          </a:prstGeom>
        </p:spPr>
        <p:txBody>
          <a:bodyPr lIns="0" tIns="0" rIns="0" bIns="0" rtlCol="0" anchor="t">
            <a:spAutoFit/>
          </a:bodyPr>
          <a:lstStyle/>
          <a:p>
            <a:pPr marL="755649" lvl="1" indent="-377824">
              <a:lnSpc>
                <a:spcPts val="5739"/>
              </a:lnSpc>
              <a:buFont typeface="Arial"/>
              <a:buChar char="•"/>
            </a:pPr>
            <a:endParaRPr lang="en-US" sz="3499" dirty="0">
              <a:solidFill>
                <a:srgbClr val="000000"/>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2394216" y="2438195"/>
            <a:ext cx="15664221" cy="846963"/>
          </a:xfrm>
          <a:prstGeom prst="rect">
            <a:avLst/>
          </a:prstGeom>
        </p:spPr>
        <p:txBody>
          <a:bodyPr wrap="square" lIns="0" tIns="0" rIns="0" bIns="0" rtlCol="0" anchor="t">
            <a:spAutoFit/>
          </a:bodyPr>
          <a:lstStyle/>
          <a:p>
            <a:pPr algn="ctr">
              <a:lnSpc>
                <a:spcPts val="7379"/>
              </a:lnSpc>
            </a:pPr>
            <a:r>
              <a:rPr lang="en-US" sz="4499" dirty="0">
                <a:solidFill>
                  <a:srgbClr val="000000"/>
                </a:solidFill>
                <a:latin typeface="Times New Roman" panose="02020603050405020304" pitchFamily="18" charset="0"/>
                <a:cs typeface="Times New Roman" panose="02020603050405020304" pitchFamily="18" charset="0"/>
              </a:rPr>
              <a:t>The primary data: 46 third graders' SSI writings at three time points</a:t>
            </a:r>
          </a:p>
        </p:txBody>
      </p:sp>
      <p:sp>
        <p:nvSpPr>
          <p:cNvPr id="9" name="TextBox 9"/>
          <p:cNvSpPr txBox="1"/>
          <p:nvPr/>
        </p:nvSpPr>
        <p:spPr>
          <a:xfrm>
            <a:off x="669794" y="1028700"/>
            <a:ext cx="4588006" cy="836383"/>
          </a:xfrm>
          <a:prstGeom prst="rect">
            <a:avLst/>
          </a:prstGeom>
        </p:spPr>
        <p:txBody>
          <a:bodyPr wrap="square" lIns="0" tIns="0" rIns="0" bIns="0" rtlCol="0" anchor="t">
            <a:spAutoFit/>
          </a:bodyPr>
          <a:lstStyle/>
          <a:p>
            <a:pPr>
              <a:lnSpc>
                <a:spcPts val="7148"/>
              </a:lnSpc>
            </a:pPr>
            <a:r>
              <a:rPr lang="en-US" sz="5106" b="1" dirty="0">
                <a:solidFill>
                  <a:srgbClr val="000000"/>
                </a:solidFill>
                <a:latin typeface="Times New Roman" panose="02020603050405020304" pitchFamily="18" charset="0"/>
                <a:cs typeface="Times New Roman" panose="02020603050405020304" pitchFamily="18" charset="0"/>
              </a:rPr>
              <a:t>Dat</a:t>
            </a:r>
            <a:r>
              <a:rPr lang="en-US" altLang="zh-CN" sz="5106" b="1" dirty="0">
                <a:solidFill>
                  <a:srgbClr val="000000"/>
                </a:solidFill>
                <a:latin typeface="Times New Roman" panose="02020603050405020304" pitchFamily="18" charset="0"/>
                <a:cs typeface="Times New Roman" panose="02020603050405020304" pitchFamily="18" charset="0"/>
              </a:rPr>
              <a:t>a</a:t>
            </a:r>
            <a:r>
              <a:rPr lang="zh-CN" altLang="en-US" sz="5106" b="1" dirty="0">
                <a:solidFill>
                  <a:srgbClr val="000000"/>
                </a:solidFill>
                <a:latin typeface="Times New Roman" panose="02020603050405020304" pitchFamily="18" charset="0"/>
                <a:cs typeface="Times New Roman" panose="02020603050405020304" pitchFamily="18" charset="0"/>
              </a:rPr>
              <a:t> </a:t>
            </a:r>
            <a:r>
              <a:rPr lang="en-US" altLang="zh-CN" sz="5106" b="1" dirty="0">
                <a:solidFill>
                  <a:srgbClr val="000000"/>
                </a:solidFill>
                <a:latin typeface="Times New Roman" panose="02020603050405020304" pitchFamily="18" charset="0"/>
                <a:cs typeface="Times New Roman" panose="02020603050405020304" pitchFamily="18" charset="0"/>
              </a:rPr>
              <a:t>Source</a:t>
            </a:r>
            <a:endParaRPr lang="en-US" sz="5106" b="1" dirty="0">
              <a:solidFill>
                <a:srgbClr val="0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2FF0A0C-7D39-974C-BB77-572E08254895}"/>
              </a:ext>
            </a:extLst>
          </p:cNvPr>
          <p:cNvSpPr txBox="1"/>
          <p:nvPr/>
        </p:nvSpPr>
        <p:spPr>
          <a:xfrm>
            <a:off x="14249400" y="9359324"/>
            <a:ext cx="457200" cy="584776"/>
          </a:xfrm>
          <a:prstGeom prst="rect">
            <a:avLst/>
          </a:prstGeom>
          <a:noFill/>
        </p:spPr>
        <p:txBody>
          <a:bodyPr wrap="square" rtlCol="0">
            <a:spAutoFit/>
          </a:bodyPr>
          <a:lstStyle/>
          <a:p>
            <a:r>
              <a:rPr lang="en-US" altLang="zh-CN" sz="3200" dirty="0"/>
              <a:t>5</a:t>
            </a:r>
            <a:endParaRPr lang="en-US" sz="3200" dirty="0"/>
          </a:p>
        </p:txBody>
      </p:sp>
      <p:graphicFrame>
        <p:nvGraphicFramePr>
          <p:cNvPr id="2" name="Diagram 1">
            <a:extLst>
              <a:ext uri="{FF2B5EF4-FFF2-40B4-BE49-F238E27FC236}">
                <a16:creationId xmlns:a16="http://schemas.microsoft.com/office/drawing/2014/main" id="{F646E1B8-C431-8646-888B-7EA75007C5C6}"/>
              </a:ext>
            </a:extLst>
          </p:cNvPr>
          <p:cNvGraphicFramePr/>
          <p:nvPr>
            <p:extLst>
              <p:ext uri="{D42A27DB-BD31-4B8C-83A1-F6EECF244321}">
                <p14:modId xmlns:p14="http://schemas.microsoft.com/office/powerpoint/2010/main" val="2456889976"/>
              </p:ext>
            </p:extLst>
          </p:nvPr>
        </p:nvGraphicFramePr>
        <p:xfrm>
          <a:off x="1721582" y="3594100"/>
          <a:ext cx="15271018" cy="635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64565" y="1257300"/>
            <a:ext cx="1572691" cy="1625902"/>
          </a:xfrm>
          <a:prstGeom prst="rect">
            <a:avLst/>
          </a:prstGeom>
        </p:spPr>
      </p:pic>
      <p:graphicFrame>
        <p:nvGraphicFramePr>
          <p:cNvPr id="4" name="Table 4"/>
          <p:cNvGraphicFramePr>
            <a:graphicFrameLocks noGrp="1"/>
          </p:cNvGraphicFramePr>
          <p:nvPr>
            <p:extLst>
              <p:ext uri="{D42A27DB-BD31-4B8C-83A1-F6EECF244321}">
                <p14:modId xmlns:p14="http://schemas.microsoft.com/office/powerpoint/2010/main" val="2449162128"/>
              </p:ext>
            </p:extLst>
          </p:nvPr>
        </p:nvGraphicFramePr>
        <p:xfrm>
          <a:off x="2948078" y="2282496"/>
          <a:ext cx="12391844" cy="6518604"/>
        </p:xfrm>
        <a:graphic>
          <a:graphicData uri="http://schemas.openxmlformats.org/drawingml/2006/table">
            <a:tbl>
              <a:tblPr/>
              <a:tblGrid>
                <a:gridCol w="2686050">
                  <a:extLst>
                    <a:ext uri="{9D8B030D-6E8A-4147-A177-3AD203B41FA5}">
                      <a16:colId xmlns:a16="http://schemas.microsoft.com/office/drawing/2014/main" val="20000"/>
                    </a:ext>
                  </a:extLst>
                </a:gridCol>
                <a:gridCol w="9705794">
                  <a:extLst>
                    <a:ext uri="{9D8B030D-6E8A-4147-A177-3AD203B41FA5}">
                      <a16:colId xmlns:a16="http://schemas.microsoft.com/office/drawing/2014/main" val="20001"/>
                    </a:ext>
                  </a:extLst>
                </a:gridCol>
              </a:tblGrid>
              <a:tr h="1255124">
                <a:tc>
                  <a:txBody>
                    <a:bodyPr/>
                    <a:lstStyle/>
                    <a:p>
                      <a:pPr algn="ctr">
                        <a:lnSpc>
                          <a:spcPts val="4899"/>
                        </a:lnSpc>
                        <a:defRPr/>
                      </a:pPr>
                      <a:r>
                        <a:rPr lang="en-US" sz="3499" b="1" dirty="0">
                          <a:solidFill>
                            <a:srgbClr val="000000"/>
                          </a:solidFill>
                          <a:latin typeface="Times New Roman" panose="02020603050405020304" pitchFamily="18" charset="0"/>
                          <a:cs typeface="Times New Roman" panose="02020603050405020304" pitchFamily="18" charset="0"/>
                        </a:rPr>
                        <a:t>Dimension</a:t>
                      </a:r>
                      <a:endParaRPr lang="en-US" sz="1100" b="1"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8DBEDA"/>
                    </a:solidFill>
                  </a:tcPr>
                </a:tc>
                <a:tc>
                  <a:txBody>
                    <a:bodyPr/>
                    <a:lstStyle/>
                    <a:p>
                      <a:pPr algn="ctr">
                        <a:lnSpc>
                          <a:spcPts val="4899"/>
                        </a:lnSpc>
                        <a:defRPr/>
                      </a:pPr>
                      <a:r>
                        <a:rPr lang="en-US" sz="3499" b="1" dirty="0">
                          <a:solidFill>
                            <a:srgbClr val="000000"/>
                          </a:solidFill>
                          <a:latin typeface="Times New Roman" panose="02020603050405020304" pitchFamily="18" charset="0"/>
                          <a:cs typeface="Times New Roman" panose="02020603050405020304" pitchFamily="18" charset="0"/>
                        </a:rPr>
                        <a:t>Description</a:t>
                      </a:r>
                      <a:endParaRPr lang="en-US" sz="1100" b="1"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8DBEDA"/>
                    </a:solidFill>
                  </a:tcPr>
                </a:tc>
                <a:extLst>
                  <a:ext uri="{0D108BD9-81ED-4DB2-BD59-A6C34878D82A}">
                    <a16:rowId xmlns:a16="http://schemas.microsoft.com/office/drawing/2014/main" val="10000"/>
                  </a:ext>
                </a:extLst>
              </a:tr>
              <a:tr h="1315870">
                <a:tc>
                  <a:txBody>
                    <a:bodyPr/>
                    <a:lstStyle/>
                    <a:p>
                      <a:pPr algn="ctr">
                        <a:lnSpc>
                          <a:spcPts val="4059"/>
                        </a:lnSpc>
                        <a:defRPr/>
                      </a:pPr>
                      <a:r>
                        <a:rPr lang="en-US" sz="3200" dirty="0">
                          <a:solidFill>
                            <a:srgbClr val="000000"/>
                          </a:solidFill>
                          <a:latin typeface="Times New Roman" panose="02020603050405020304" pitchFamily="18" charset="0"/>
                          <a:cs typeface="Times New Roman" panose="02020603050405020304" pitchFamily="18" charset="0"/>
                        </a:rPr>
                        <a:t>Science ideas</a:t>
                      </a:r>
                      <a:endParaRPr lang="en-US" sz="12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tc>
                  <a:txBody>
                    <a:bodyPr/>
                    <a:lstStyle/>
                    <a:p>
                      <a:pPr algn="l">
                        <a:lnSpc>
                          <a:spcPts val="2939"/>
                        </a:lnSpc>
                        <a:defRPr/>
                      </a:pPr>
                      <a:r>
                        <a:rPr lang="en-US" sz="2900" dirty="0">
                          <a:solidFill>
                            <a:srgbClr val="000000"/>
                          </a:solidFill>
                          <a:latin typeface="Times New Roman" panose="02020603050405020304" pitchFamily="18" charset="0"/>
                          <a:cs typeface="Times New Roman" panose="02020603050405020304" pitchFamily="18" charset="0"/>
                        </a:rPr>
                        <a:t>How much science do students incorporate in their reasoning and how accurate are these science ideas?</a:t>
                      </a:r>
                      <a:endParaRPr lang="en-US" sz="29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extLst>
                  <a:ext uri="{0D108BD9-81ED-4DB2-BD59-A6C34878D82A}">
                    <a16:rowId xmlns:a16="http://schemas.microsoft.com/office/drawing/2014/main" val="10001"/>
                  </a:ext>
                </a:extLst>
              </a:tr>
              <a:tr h="1315870">
                <a:tc>
                  <a:txBody>
                    <a:bodyPr/>
                    <a:lstStyle/>
                    <a:p>
                      <a:pPr algn="ctr">
                        <a:lnSpc>
                          <a:spcPts val="4199"/>
                        </a:lnSpc>
                        <a:defRPr/>
                      </a:pPr>
                      <a:r>
                        <a:rPr lang="en-US" sz="3200" dirty="0">
                          <a:solidFill>
                            <a:srgbClr val="000000"/>
                          </a:solidFill>
                          <a:latin typeface="Times New Roman" panose="02020603050405020304" pitchFamily="18" charset="0"/>
                          <a:cs typeface="Times New Roman" panose="02020603050405020304" pitchFamily="18" charset="0"/>
                        </a:rPr>
                        <a:t>Justification</a:t>
                      </a:r>
                      <a:endParaRPr lang="en-US" sz="12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tc>
                  <a:txBody>
                    <a:bodyPr/>
                    <a:lstStyle/>
                    <a:p>
                      <a:pPr algn="l">
                        <a:lnSpc>
                          <a:spcPts val="2939"/>
                        </a:lnSpc>
                        <a:defRPr/>
                      </a:pPr>
                      <a:r>
                        <a:rPr lang="en-US" sz="2900" dirty="0">
                          <a:solidFill>
                            <a:srgbClr val="000000"/>
                          </a:solidFill>
                          <a:latin typeface="Times New Roman" panose="02020603050405020304" pitchFamily="18" charset="0"/>
                          <a:cs typeface="Times New Roman" panose="02020603050405020304" pitchFamily="18" charset="0"/>
                        </a:rPr>
                        <a:t>How well do students use evidence to support and explain their positions?</a:t>
                      </a:r>
                      <a:endParaRPr lang="en-US" sz="29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extLst>
                  <a:ext uri="{0D108BD9-81ED-4DB2-BD59-A6C34878D82A}">
                    <a16:rowId xmlns:a16="http://schemas.microsoft.com/office/drawing/2014/main" val="10002"/>
                  </a:ext>
                </a:extLst>
              </a:tr>
              <a:tr h="1315870">
                <a:tc>
                  <a:txBody>
                    <a:bodyPr/>
                    <a:lstStyle/>
                    <a:p>
                      <a:pPr algn="ctr">
                        <a:lnSpc>
                          <a:spcPts val="4199"/>
                        </a:lnSpc>
                        <a:defRPr/>
                      </a:pPr>
                      <a:r>
                        <a:rPr lang="en-US" sz="2999" dirty="0">
                          <a:solidFill>
                            <a:srgbClr val="000000"/>
                          </a:solidFill>
                          <a:latin typeface="Times New Roman" panose="02020603050405020304" pitchFamily="18" charset="0"/>
                          <a:cs typeface="Times New Roman" panose="02020603050405020304" pitchFamily="18" charset="0"/>
                        </a:rPr>
                        <a:t>Perspective</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tc>
                  <a:txBody>
                    <a:bodyPr/>
                    <a:lstStyle/>
                    <a:p>
                      <a:pPr algn="l">
                        <a:lnSpc>
                          <a:spcPts val="2939"/>
                        </a:lnSpc>
                        <a:defRPr/>
                      </a:pPr>
                      <a:r>
                        <a:rPr lang="en-US" sz="2900" dirty="0">
                          <a:solidFill>
                            <a:srgbClr val="000000"/>
                          </a:solidFill>
                          <a:latin typeface="Times New Roman" panose="02020603050405020304" pitchFamily="18" charset="0"/>
                          <a:cs typeface="Times New Roman" panose="02020603050405020304" pitchFamily="18" charset="0"/>
                        </a:rPr>
                        <a:t>To what extent can students consider the focal issue beyond their own perspective?</a:t>
                      </a:r>
                      <a:endParaRPr lang="en-US" sz="29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extLst>
                  <a:ext uri="{0D108BD9-81ED-4DB2-BD59-A6C34878D82A}">
                    <a16:rowId xmlns:a16="http://schemas.microsoft.com/office/drawing/2014/main" val="10003"/>
                  </a:ext>
                </a:extLst>
              </a:tr>
              <a:tr h="1315870">
                <a:tc>
                  <a:txBody>
                    <a:bodyPr/>
                    <a:lstStyle/>
                    <a:p>
                      <a:pPr algn="ctr">
                        <a:lnSpc>
                          <a:spcPts val="4199"/>
                        </a:lnSpc>
                        <a:defRPr/>
                      </a:pPr>
                      <a:r>
                        <a:rPr lang="en-US" sz="2999" dirty="0">
                          <a:solidFill>
                            <a:srgbClr val="000000"/>
                          </a:solidFill>
                          <a:latin typeface="Times New Roman" panose="02020603050405020304" pitchFamily="18" charset="0"/>
                          <a:cs typeface="Times New Roman" panose="02020603050405020304" pitchFamily="18" charset="0"/>
                        </a:rPr>
                        <a:t>Value</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tc>
                  <a:txBody>
                    <a:bodyPr/>
                    <a:lstStyle/>
                    <a:p>
                      <a:pPr algn="l">
                        <a:lnSpc>
                          <a:spcPts val="2939"/>
                        </a:lnSpc>
                        <a:defRPr/>
                      </a:pPr>
                      <a:r>
                        <a:rPr lang="en-US" sz="2900" dirty="0">
                          <a:solidFill>
                            <a:srgbClr val="000000"/>
                          </a:solidFill>
                          <a:latin typeface="Times New Roman" panose="02020603050405020304" pitchFamily="18" charset="0"/>
                          <a:cs typeface="Times New Roman" panose="02020603050405020304" pitchFamily="18" charset="0"/>
                        </a:rPr>
                        <a:t>What types of values do students incorporate in their positions?</a:t>
                      </a:r>
                      <a:endParaRPr lang="en-US" sz="29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ADE0DED-3A77-7B42-80D6-4FE611DEC4CE}"/>
              </a:ext>
            </a:extLst>
          </p:cNvPr>
          <p:cNvSpPr txBox="1"/>
          <p:nvPr/>
        </p:nvSpPr>
        <p:spPr>
          <a:xfrm>
            <a:off x="14249400" y="9359324"/>
            <a:ext cx="457200" cy="584776"/>
          </a:xfrm>
          <a:prstGeom prst="rect">
            <a:avLst/>
          </a:prstGeom>
          <a:noFill/>
        </p:spPr>
        <p:txBody>
          <a:bodyPr wrap="square" rtlCol="0">
            <a:spAutoFit/>
          </a:bodyPr>
          <a:lstStyle/>
          <a:p>
            <a:r>
              <a:rPr lang="en-US" altLang="zh-CN" sz="3200" dirty="0"/>
              <a:t>6</a:t>
            </a:r>
            <a:endParaRPr lang="en-US" sz="3200" dirty="0"/>
          </a:p>
        </p:txBody>
      </p:sp>
      <p:sp>
        <p:nvSpPr>
          <p:cNvPr id="7" name="TextBox 9">
            <a:extLst>
              <a:ext uri="{FF2B5EF4-FFF2-40B4-BE49-F238E27FC236}">
                <a16:creationId xmlns:a16="http://schemas.microsoft.com/office/drawing/2014/main" id="{E4088A75-D82F-DC4C-BD8E-E21992F785AD}"/>
              </a:ext>
            </a:extLst>
          </p:cNvPr>
          <p:cNvSpPr txBox="1"/>
          <p:nvPr/>
        </p:nvSpPr>
        <p:spPr>
          <a:xfrm>
            <a:off x="669794" y="1028700"/>
            <a:ext cx="5807206" cy="836319"/>
          </a:xfrm>
          <a:prstGeom prst="rect">
            <a:avLst/>
          </a:prstGeom>
        </p:spPr>
        <p:txBody>
          <a:bodyPr wrap="square" lIns="0" tIns="0" rIns="0" bIns="0" rtlCol="0" anchor="t">
            <a:spAutoFit/>
          </a:bodyPr>
          <a:lstStyle/>
          <a:p>
            <a:pPr>
              <a:lnSpc>
                <a:spcPts val="7148"/>
              </a:lnSpc>
            </a:pPr>
            <a:r>
              <a:rPr lang="en-US" altLang="zh-CN" sz="5106" b="1" dirty="0">
                <a:solidFill>
                  <a:srgbClr val="000000"/>
                </a:solidFill>
                <a:latin typeface="Times New Roman" panose="02020603050405020304" pitchFamily="18" charset="0"/>
                <a:cs typeface="Times New Roman" panose="02020603050405020304" pitchFamily="18" charset="0"/>
              </a:rPr>
              <a:t>Four</a:t>
            </a:r>
            <a:r>
              <a:rPr lang="zh-CN" altLang="en-US" sz="5106" b="1" dirty="0">
                <a:solidFill>
                  <a:srgbClr val="000000"/>
                </a:solidFill>
                <a:latin typeface="Times New Roman" panose="02020603050405020304" pitchFamily="18" charset="0"/>
                <a:cs typeface="Times New Roman" panose="02020603050405020304" pitchFamily="18" charset="0"/>
              </a:rPr>
              <a:t> </a:t>
            </a:r>
            <a:r>
              <a:rPr lang="en-US" altLang="zh-CN" sz="5106" b="1" dirty="0">
                <a:solidFill>
                  <a:srgbClr val="000000"/>
                </a:solidFill>
                <a:latin typeface="Times New Roman" panose="02020603050405020304" pitchFamily="18" charset="0"/>
                <a:cs typeface="Times New Roman" panose="02020603050405020304" pitchFamily="18" charset="0"/>
              </a:rPr>
              <a:t>Dimensions</a:t>
            </a:r>
            <a:endParaRPr lang="en-US" sz="5106"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3546576859"/>
              </p:ext>
            </p:extLst>
          </p:nvPr>
        </p:nvGraphicFramePr>
        <p:xfrm>
          <a:off x="2514599" y="4000500"/>
          <a:ext cx="13335001" cy="5181600"/>
        </p:xfrm>
        <a:graphic>
          <a:graphicData uri="http://schemas.openxmlformats.org/drawingml/2006/table">
            <a:tbl>
              <a:tblPr/>
              <a:tblGrid>
                <a:gridCol w="2809437">
                  <a:extLst>
                    <a:ext uri="{9D8B030D-6E8A-4147-A177-3AD203B41FA5}">
                      <a16:colId xmlns:a16="http://schemas.microsoft.com/office/drawing/2014/main" val="20000"/>
                    </a:ext>
                  </a:extLst>
                </a:gridCol>
                <a:gridCol w="6003919">
                  <a:extLst>
                    <a:ext uri="{9D8B030D-6E8A-4147-A177-3AD203B41FA5}">
                      <a16:colId xmlns:a16="http://schemas.microsoft.com/office/drawing/2014/main" val="20002"/>
                    </a:ext>
                  </a:extLst>
                </a:gridCol>
                <a:gridCol w="4521645">
                  <a:extLst>
                    <a:ext uri="{9D8B030D-6E8A-4147-A177-3AD203B41FA5}">
                      <a16:colId xmlns:a16="http://schemas.microsoft.com/office/drawing/2014/main" val="20003"/>
                    </a:ext>
                  </a:extLst>
                </a:gridCol>
              </a:tblGrid>
              <a:tr h="1097629">
                <a:tc>
                  <a:txBody>
                    <a:bodyPr/>
                    <a:lstStyle/>
                    <a:p>
                      <a:pPr algn="ctr">
                        <a:lnSpc>
                          <a:spcPts val="4899"/>
                        </a:lnSpc>
                        <a:defRPr/>
                      </a:pPr>
                      <a:r>
                        <a:rPr lang="en-US" sz="3499">
                          <a:solidFill>
                            <a:srgbClr val="000000"/>
                          </a:solidFill>
                          <a:latin typeface="Times New Roman" panose="02020603050405020304" pitchFamily="18" charset="0"/>
                          <a:cs typeface="Times New Roman" panose="02020603050405020304" pitchFamily="18" charset="0"/>
                        </a:rPr>
                        <a:t>Dimension</a:t>
                      </a:r>
                      <a:endParaRPr lang="en-US" sz="110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8DBEDA"/>
                    </a:solidFill>
                  </a:tcPr>
                </a:tc>
                <a:tc>
                  <a:txBody>
                    <a:bodyPr/>
                    <a:lstStyle/>
                    <a:p>
                      <a:pPr algn="ctr">
                        <a:lnSpc>
                          <a:spcPts val="4899"/>
                        </a:lnSpc>
                        <a:defRPr/>
                      </a:pPr>
                      <a:r>
                        <a:rPr lang="en-US" sz="3499" dirty="0">
                          <a:solidFill>
                            <a:srgbClr val="000000"/>
                          </a:solidFill>
                          <a:latin typeface="Times New Roman" panose="02020603050405020304" pitchFamily="18" charset="0"/>
                          <a:cs typeface="Times New Roman" panose="02020603050405020304" pitchFamily="18" charset="0"/>
                        </a:rPr>
                        <a:t>Level</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8DBEDA"/>
                    </a:solidFill>
                  </a:tcPr>
                </a:tc>
                <a:tc>
                  <a:txBody>
                    <a:bodyPr/>
                    <a:lstStyle/>
                    <a:p>
                      <a:pPr algn="ctr">
                        <a:lnSpc>
                          <a:spcPts val="4899"/>
                        </a:lnSpc>
                        <a:defRPr/>
                      </a:pPr>
                      <a:r>
                        <a:rPr lang="en-US" sz="3499" dirty="0">
                          <a:solidFill>
                            <a:srgbClr val="000000"/>
                          </a:solidFill>
                          <a:latin typeface="Times New Roman" panose="02020603050405020304" pitchFamily="18" charset="0"/>
                          <a:cs typeface="Times New Roman" panose="02020603050405020304" pitchFamily="18" charset="0"/>
                        </a:rPr>
                        <a:t>Example Response</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8DBEDA"/>
                    </a:solidFill>
                  </a:tcPr>
                </a:tc>
                <a:extLst>
                  <a:ext uri="{0D108BD9-81ED-4DB2-BD59-A6C34878D82A}">
                    <a16:rowId xmlns:a16="http://schemas.microsoft.com/office/drawing/2014/main" val="10000"/>
                  </a:ext>
                </a:extLst>
              </a:tr>
              <a:tr h="4083971">
                <a:tc>
                  <a:txBody>
                    <a:bodyPr/>
                    <a:lstStyle/>
                    <a:p>
                      <a:pPr algn="ctr">
                        <a:lnSpc>
                          <a:spcPts val="4059"/>
                        </a:lnSpc>
                        <a:defRPr/>
                      </a:pPr>
                      <a:r>
                        <a:rPr lang="en-US" sz="2899" dirty="0">
                          <a:solidFill>
                            <a:srgbClr val="000000"/>
                          </a:solidFill>
                          <a:latin typeface="Times New Roman" panose="02020603050405020304" pitchFamily="18" charset="0"/>
                          <a:cs typeface="Times New Roman" panose="02020603050405020304" pitchFamily="18" charset="0"/>
                        </a:rPr>
                        <a:t>Science ideas</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tc>
                  <a:txBody>
                    <a:bodyPr/>
                    <a:lstStyle/>
                    <a:p>
                      <a:pPr marL="539745" lvl="1" indent="-269872" algn="l">
                        <a:lnSpc>
                          <a:spcPts val="3499"/>
                        </a:lnSpc>
                        <a:buFont typeface="Arial"/>
                        <a:buChar char="•"/>
                        <a:defRPr/>
                      </a:pPr>
                      <a:r>
                        <a:rPr lang="en-US" sz="2499" dirty="0">
                          <a:solidFill>
                            <a:srgbClr val="000000"/>
                          </a:solidFill>
                          <a:latin typeface="Times New Roman" panose="02020603050405020304" pitchFamily="18" charset="0"/>
                          <a:cs typeface="Times New Roman" panose="02020603050405020304" pitchFamily="18" charset="0"/>
                        </a:rPr>
                        <a:t>3-Uses science ideas appropriately</a:t>
                      </a:r>
                      <a:endParaRPr lang="en-US" sz="1100" dirty="0">
                        <a:latin typeface="Times New Roman" panose="02020603050405020304" pitchFamily="18" charset="0"/>
                        <a:cs typeface="Times New Roman" panose="02020603050405020304" pitchFamily="18" charset="0"/>
                      </a:endParaRPr>
                    </a:p>
                    <a:p>
                      <a:pPr marL="539745" lvl="1" indent="-269872">
                        <a:lnSpc>
                          <a:spcPts val="3499"/>
                        </a:lnSpc>
                        <a:buFont typeface="Arial"/>
                        <a:buChar char="•"/>
                      </a:pPr>
                      <a:r>
                        <a:rPr lang="en-US" sz="2499" dirty="0">
                          <a:solidFill>
                            <a:srgbClr val="000000"/>
                          </a:solidFill>
                          <a:latin typeface="Times New Roman" panose="02020603050405020304" pitchFamily="18" charset="0"/>
                          <a:cs typeface="Times New Roman" panose="02020603050405020304" pitchFamily="18" charset="0"/>
                        </a:rPr>
                        <a:t>2-Uses science ideas but response reflects a misconception or confusion</a:t>
                      </a:r>
                    </a:p>
                    <a:p>
                      <a:pPr marL="539745" lvl="1" indent="-269872">
                        <a:lnSpc>
                          <a:spcPts val="3499"/>
                        </a:lnSpc>
                        <a:buFont typeface="Arial"/>
                        <a:buChar char="•"/>
                      </a:pPr>
                      <a:r>
                        <a:rPr lang="en-US" sz="2499" dirty="0">
                          <a:solidFill>
                            <a:srgbClr val="000000"/>
                          </a:solidFill>
                          <a:latin typeface="Times New Roman" panose="02020603050405020304" pitchFamily="18" charset="0"/>
                          <a:cs typeface="Times New Roman" panose="02020603050405020304" pitchFamily="18" charset="0"/>
                        </a:rPr>
                        <a:t>1-References a science idea but representation is incoherent</a:t>
                      </a:r>
                    </a:p>
                    <a:p>
                      <a:pPr marL="539745" lvl="1" indent="-269872">
                        <a:lnSpc>
                          <a:spcPts val="3499"/>
                        </a:lnSpc>
                        <a:buFont typeface="Arial"/>
                        <a:buChar char="•"/>
                      </a:pPr>
                      <a:r>
                        <a:rPr lang="en-US" sz="2499" dirty="0">
                          <a:solidFill>
                            <a:srgbClr val="000000"/>
                          </a:solidFill>
                          <a:latin typeface="Times New Roman" panose="02020603050405020304" pitchFamily="18" charset="0"/>
                          <a:cs typeface="Times New Roman" panose="02020603050405020304" pitchFamily="18" charset="0"/>
                        </a:rPr>
                        <a:t>0-Does not use science ideas to support response.</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tc>
                  <a:txBody>
                    <a:bodyPr/>
                    <a:lstStyle/>
                    <a:p>
                      <a:pPr algn="l">
                        <a:lnSpc>
                          <a:spcPts val="3499"/>
                        </a:lnSpc>
                        <a:defRPr/>
                      </a:pPr>
                      <a:r>
                        <a:rPr lang="en-US" sz="2499" i="1" dirty="0">
                          <a:solidFill>
                            <a:srgbClr val="000000"/>
                          </a:solidFill>
                          <a:latin typeface="Times New Roman" panose="02020603050405020304" pitchFamily="18" charset="0"/>
                          <a:cs typeface="Times New Roman" panose="02020603050405020304" pitchFamily="18" charset="0"/>
                        </a:rPr>
                        <a:t>Yes because the butterflies need pollen and give the pollen to other flowers </a:t>
                      </a:r>
                      <a:r>
                        <a:rPr lang="en-US" sz="2499" dirty="0">
                          <a:solidFill>
                            <a:srgbClr val="000000"/>
                          </a:solidFill>
                          <a:latin typeface="Times New Roman" panose="02020603050405020304" pitchFamily="18" charset="0"/>
                          <a:cs typeface="Times New Roman" panose="02020603050405020304" pitchFamily="18" charset="0"/>
                        </a:rPr>
                        <a:t>(score 2).</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extLst>
                  <a:ext uri="{0D108BD9-81ED-4DB2-BD59-A6C34878D82A}">
                    <a16:rowId xmlns:a16="http://schemas.microsoft.com/office/drawing/2014/main" val="10001"/>
                  </a:ext>
                </a:extLst>
              </a:tr>
            </a:tbl>
          </a:graphicData>
        </a:graphic>
      </p:graphicFrame>
      <p:sp>
        <p:nvSpPr>
          <p:cNvPr id="4" name="TextBox 7">
            <a:extLst>
              <a:ext uri="{FF2B5EF4-FFF2-40B4-BE49-F238E27FC236}">
                <a16:creationId xmlns:a16="http://schemas.microsoft.com/office/drawing/2014/main" id="{2FCCA179-9655-2F55-5919-EC8D34EBA731}"/>
              </a:ext>
            </a:extLst>
          </p:cNvPr>
          <p:cNvSpPr txBox="1"/>
          <p:nvPr/>
        </p:nvSpPr>
        <p:spPr>
          <a:xfrm>
            <a:off x="2133600" y="2387482"/>
            <a:ext cx="13944600" cy="1384418"/>
          </a:xfrm>
          <a:prstGeom prst="rect">
            <a:avLst/>
          </a:prstGeom>
        </p:spPr>
        <p:txBody>
          <a:bodyPr wrap="square" lIns="0" tIns="0" rIns="0" bIns="0" rtlCol="0" anchor="t">
            <a:spAutoFit/>
          </a:bodyPr>
          <a:lstStyle/>
          <a:p>
            <a:pPr marL="377825" lvl="1" algn="ctr">
              <a:lnSpc>
                <a:spcPts val="5739"/>
              </a:lnSpc>
            </a:pPr>
            <a:r>
              <a:rPr lang="en-US" sz="3499" dirty="0">
                <a:solidFill>
                  <a:srgbClr val="000000"/>
                </a:solidFill>
                <a:latin typeface="Times New Roman" panose="02020603050405020304" pitchFamily="18" charset="0"/>
                <a:cs typeface="Times New Roman" panose="02020603050405020304" pitchFamily="18" charset="0"/>
              </a:rPr>
              <a:t>A 4-point ordinal rubric, based on argumentation &amp; SSI literature, was developed for three dimensions: Science Ideas, Justification, Perspectives</a:t>
            </a:r>
          </a:p>
        </p:txBody>
      </p:sp>
      <p:sp>
        <p:nvSpPr>
          <p:cNvPr id="6" name="TextBox 5">
            <a:extLst>
              <a:ext uri="{FF2B5EF4-FFF2-40B4-BE49-F238E27FC236}">
                <a16:creationId xmlns:a16="http://schemas.microsoft.com/office/drawing/2014/main" id="{956D6223-ECF3-F84B-BF89-C2CEC8E7CA2E}"/>
              </a:ext>
            </a:extLst>
          </p:cNvPr>
          <p:cNvSpPr txBox="1"/>
          <p:nvPr/>
        </p:nvSpPr>
        <p:spPr>
          <a:xfrm>
            <a:off x="14249400" y="9359324"/>
            <a:ext cx="457200" cy="584776"/>
          </a:xfrm>
          <a:prstGeom prst="rect">
            <a:avLst/>
          </a:prstGeom>
          <a:noFill/>
        </p:spPr>
        <p:txBody>
          <a:bodyPr wrap="square" rtlCol="0">
            <a:spAutoFit/>
          </a:bodyPr>
          <a:lstStyle/>
          <a:p>
            <a:r>
              <a:rPr lang="en-US" altLang="zh-CN" sz="3200" dirty="0"/>
              <a:t>7</a:t>
            </a:r>
            <a:endParaRPr lang="en-US" sz="3200" dirty="0"/>
          </a:p>
        </p:txBody>
      </p:sp>
      <p:sp>
        <p:nvSpPr>
          <p:cNvPr id="9" name="TextBox 9">
            <a:extLst>
              <a:ext uri="{FF2B5EF4-FFF2-40B4-BE49-F238E27FC236}">
                <a16:creationId xmlns:a16="http://schemas.microsoft.com/office/drawing/2014/main" id="{A5AC5B55-6B28-E94D-A7F9-CE8742DE6502}"/>
              </a:ext>
            </a:extLst>
          </p:cNvPr>
          <p:cNvSpPr txBox="1"/>
          <p:nvPr/>
        </p:nvSpPr>
        <p:spPr>
          <a:xfrm>
            <a:off x="669794" y="1106781"/>
            <a:ext cx="5807206" cy="836319"/>
          </a:xfrm>
          <a:prstGeom prst="rect">
            <a:avLst/>
          </a:prstGeom>
        </p:spPr>
        <p:txBody>
          <a:bodyPr wrap="square" lIns="0" tIns="0" rIns="0" bIns="0" rtlCol="0" anchor="t">
            <a:spAutoFit/>
          </a:bodyPr>
          <a:lstStyle/>
          <a:p>
            <a:pPr>
              <a:lnSpc>
                <a:spcPts val="7148"/>
              </a:lnSpc>
            </a:pPr>
            <a:r>
              <a:rPr lang="en-US" sz="5106" b="1" dirty="0">
                <a:solidFill>
                  <a:srgbClr val="000000"/>
                </a:solidFill>
                <a:latin typeface="Times New Roman" panose="02020603050405020304" pitchFamily="18" charset="0"/>
                <a:cs typeface="Times New Roman" panose="02020603050405020304" pitchFamily="18" charset="0"/>
              </a:rPr>
              <a:t>Coding Rubric</a:t>
            </a:r>
          </a:p>
        </p:txBody>
      </p:sp>
    </p:spTree>
    <p:extLst>
      <p:ext uri="{BB962C8B-B14F-4D97-AF65-F5344CB8AC3E}">
        <p14:creationId xmlns:p14="http://schemas.microsoft.com/office/powerpoint/2010/main" val="284603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2948121116"/>
              </p:ext>
            </p:extLst>
          </p:nvPr>
        </p:nvGraphicFramePr>
        <p:xfrm>
          <a:off x="2623317" y="3659481"/>
          <a:ext cx="13073883" cy="4852162"/>
        </p:xfrm>
        <a:graphic>
          <a:graphicData uri="http://schemas.openxmlformats.org/drawingml/2006/table">
            <a:tbl>
              <a:tblPr/>
              <a:tblGrid>
                <a:gridCol w="2691232">
                  <a:extLst>
                    <a:ext uri="{9D8B030D-6E8A-4147-A177-3AD203B41FA5}">
                      <a16:colId xmlns:a16="http://schemas.microsoft.com/office/drawing/2014/main" val="20000"/>
                    </a:ext>
                  </a:extLst>
                </a:gridCol>
                <a:gridCol w="6282135">
                  <a:extLst>
                    <a:ext uri="{9D8B030D-6E8A-4147-A177-3AD203B41FA5}">
                      <a16:colId xmlns:a16="http://schemas.microsoft.com/office/drawing/2014/main" val="20002"/>
                    </a:ext>
                  </a:extLst>
                </a:gridCol>
                <a:gridCol w="4100516">
                  <a:extLst>
                    <a:ext uri="{9D8B030D-6E8A-4147-A177-3AD203B41FA5}">
                      <a16:colId xmlns:a16="http://schemas.microsoft.com/office/drawing/2014/main" val="20003"/>
                    </a:ext>
                  </a:extLst>
                </a:gridCol>
              </a:tblGrid>
              <a:tr h="894177">
                <a:tc>
                  <a:txBody>
                    <a:bodyPr/>
                    <a:lstStyle/>
                    <a:p>
                      <a:pPr algn="ctr">
                        <a:lnSpc>
                          <a:spcPts val="4899"/>
                        </a:lnSpc>
                        <a:defRPr/>
                      </a:pPr>
                      <a:r>
                        <a:rPr lang="en-US" sz="3499" dirty="0">
                          <a:solidFill>
                            <a:srgbClr val="000000"/>
                          </a:solidFill>
                          <a:latin typeface="Times New Roman" panose="02020603050405020304" pitchFamily="18" charset="0"/>
                          <a:cs typeface="Times New Roman" panose="02020603050405020304" pitchFamily="18" charset="0"/>
                        </a:rPr>
                        <a:t>Dimension</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8DBEDA"/>
                    </a:solidFill>
                  </a:tcPr>
                </a:tc>
                <a:tc>
                  <a:txBody>
                    <a:bodyPr/>
                    <a:lstStyle/>
                    <a:p>
                      <a:pPr algn="ctr">
                        <a:lnSpc>
                          <a:spcPts val="4899"/>
                        </a:lnSpc>
                        <a:defRPr/>
                      </a:pPr>
                      <a:r>
                        <a:rPr lang="en-US" sz="3499" dirty="0">
                          <a:solidFill>
                            <a:srgbClr val="000000"/>
                          </a:solidFill>
                          <a:latin typeface="Times New Roman" panose="02020603050405020304" pitchFamily="18" charset="0"/>
                          <a:cs typeface="Times New Roman" panose="02020603050405020304" pitchFamily="18" charset="0"/>
                        </a:rPr>
                        <a:t>Level</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8DBEDA"/>
                    </a:solidFill>
                  </a:tcPr>
                </a:tc>
                <a:tc>
                  <a:txBody>
                    <a:bodyPr/>
                    <a:lstStyle/>
                    <a:p>
                      <a:pPr algn="ctr">
                        <a:lnSpc>
                          <a:spcPts val="4899"/>
                        </a:lnSpc>
                        <a:defRPr/>
                      </a:pPr>
                      <a:r>
                        <a:rPr lang="en-US" sz="3499" dirty="0">
                          <a:solidFill>
                            <a:srgbClr val="000000"/>
                          </a:solidFill>
                          <a:latin typeface="Times New Roman" panose="02020603050405020304" pitchFamily="18" charset="0"/>
                          <a:cs typeface="Times New Roman" panose="02020603050405020304" pitchFamily="18" charset="0"/>
                        </a:rPr>
                        <a:t>Example response</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8DBEDA"/>
                    </a:solidFill>
                  </a:tcPr>
                </a:tc>
                <a:extLst>
                  <a:ext uri="{0D108BD9-81ED-4DB2-BD59-A6C34878D82A}">
                    <a16:rowId xmlns:a16="http://schemas.microsoft.com/office/drawing/2014/main" val="10000"/>
                  </a:ext>
                </a:extLst>
              </a:tr>
              <a:tr h="3866442">
                <a:tc>
                  <a:txBody>
                    <a:bodyPr/>
                    <a:lstStyle/>
                    <a:p>
                      <a:pPr algn="ctr">
                        <a:lnSpc>
                          <a:spcPts val="4059"/>
                        </a:lnSpc>
                        <a:defRPr/>
                      </a:pPr>
                      <a:r>
                        <a:rPr lang="en-US" sz="2899" dirty="0">
                          <a:solidFill>
                            <a:srgbClr val="000000"/>
                          </a:solidFill>
                          <a:latin typeface="Times New Roman" panose="02020603050405020304" pitchFamily="18" charset="0"/>
                          <a:cs typeface="Times New Roman" panose="02020603050405020304" pitchFamily="18" charset="0"/>
                        </a:rPr>
                        <a:t>Value</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tc>
                  <a:txBody>
                    <a:bodyPr/>
                    <a:lstStyle/>
                    <a:p>
                      <a:pPr marL="539745" lvl="1" indent="-269872" algn="l">
                        <a:lnSpc>
                          <a:spcPts val="3499"/>
                        </a:lnSpc>
                        <a:buFont typeface="Arial"/>
                        <a:buChar char="•"/>
                        <a:defRPr/>
                      </a:pPr>
                      <a:r>
                        <a:rPr lang="en-US" sz="2499" b="1" dirty="0">
                          <a:solidFill>
                            <a:srgbClr val="040505"/>
                          </a:solidFill>
                          <a:latin typeface="Times New Roman" panose="02020603050405020304" pitchFamily="18" charset="0"/>
                          <a:cs typeface="Times New Roman" panose="02020603050405020304" pitchFamily="18" charset="0"/>
                        </a:rPr>
                        <a:t>Personal </a:t>
                      </a:r>
                      <a:r>
                        <a:rPr lang="en-US" sz="2499" dirty="0">
                          <a:solidFill>
                            <a:srgbClr val="040505"/>
                          </a:solidFill>
                          <a:latin typeface="Times New Roman" panose="02020603050405020304" pitchFamily="18" charset="0"/>
                          <a:cs typeface="Times New Roman" panose="02020603050405020304" pitchFamily="18" charset="0"/>
                        </a:rPr>
                        <a:t>Value</a:t>
                      </a:r>
                      <a:r>
                        <a:rPr lang="en-US" sz="2499" dirty="0">
                          <a:solidFill>
                            <a:srgbClr val="000000"/>
                          </a:solidFill>
                          <a:latin typeface="Times New Roman" panose="02020603050405020304" pitchFamily="18" charset="0"/>
                          <a:cs typeface="Times New Roman" panose="02020603050405020304" pitchFamily="18" charset="0"/>
                        </a:rPr>
                        <a:t> is oriented toward one's own needs or interest.</a:t>
                      </a:r>
                      <a:endParaRPr lang="en-US" sz="1100" dirty="0">
                        <a:latin typeface="Times New Roman" panose="02020603050405020304" pitchFamily="18" charset="0"/>
                        <a:cs typeface="Times New Roman" panose="02020603050405020304" pitchFamily="18" charset="0"/>
                      </a:endParaRPr>
                    </a:p>
                    <a:p>
                      <a:pPr marL="539745" lvl="1" indent="-269872">
                        <a:lnSpc>
                          <a:spcPts val="3499"/>
                        </a:lnSpc>
                        <a:buFont typeface="Arial"/>
                        <a:buChar char="•"/>
                      </a:pPr>
                      <a:r>
                        <a:rPr lang="en-US" sz="2499" b="1" dirty="0">
                          <a:solidFill>
                            <a:srgbClr val="000000"/>
                          </a:solidFill>
                          <a:latin typeface="Times New Roman" panose="02020603050405020304" pitchFamily="18" charset="0"/>
                          <a:cs typeface="Times New Roman" panose="02020603050405020304" pitchFamily="18" charset="0"/>
                        </a:rPr>
                        <a:t>Anthropogenic/ Social </a:t>
                      </a:r>
                      <a:r>
                        <a:rPr lang="en-US" sz="2499" dirty="0">
                          <a:solidFill>
                            <a:srgbClr val="000000"/>
                          </a:solidFill>
                          <a:latin typeface="Times New Roman" panose="02020603050405020304" pitchFamily="18" charset="0"/>
                          <a:cs typeface="Times New Roman" panose="02020603050405020304" pitchFamily="18" charset="0"/>
                        </a:rPr>
                        <a:t>Value is oriented toward the needs of human communities.</a:t>
                      </a:r>
                    </a:p>
                    <a:p>
                      <a:pPr marL="539745" lvl="1" indent="-269872">
                        <a:lnSpc>
                          <a:spcPts val="3499"/>
                        </a:lnSpc>
                        <a:buFont typeface="Arial"/>
                        <a:buChar char="•"/>
                      </a:pPr>
                      <a:r>
                        <a:rPr lang="en-US" sz="2499" b="1" dirty="0">
                          <a:solidFill>
                            <a:srgbClr val="000000"/>
                          </a:solidFill>
                          <a:latin typeface="Times New Roman" panose="02020603050405020304" pitchFamily="18" charset="0"/>
                          <a:cs typeface="Times New Roman" panose="02020603050405020304" pitchFamily="18" charset="0"/>
                        </a:rPr>
                        <a:t>Ecological/ Naturalistic </a:t>
                      </a:r>
                      <a:r>
                        <a:rPr lang="en-US" sz="2499" dirty="0">
                          <a:solidFill>
                            <a:srgbClr val="000000"/>
                          </a:solidFill>
                          <a:latin typeface="Times New Roman" panose="02020603050405020304" pitchFamily="18" charset="0"/>
                          <a:cs typeface="Times New Roman" panose="02020603050405020304" pitchFamily="18" charset="0"/>
                        </a:rPr>
                        <a:t>Value is oriented toward preserving ecological relationships and/or nature.</a:t>
                      </a:r>
                    </a:p>
                    <a:p>
                      <a:pPr marL="539745" lvl="1" indent="-269872">
                        <a:lnSpc>
                          <a:spcPts val="3499"/>
                        </a:lnSpc>
                        <a:buFont typeface="Arial"/>
                        <a:buChar char="•"/>
                      </a:pPr>
                      <a:r>
                        <a:rPr lang="en-US" sz="2499" b="1" dirty="0">
                          <a:solidFill>
                            <a:srgbClr val="000000"/>
                          </a:solidFill>
                          <a:latin typeface="Times New Roman" panose="02020603050405020304" pitchFamily="18" charset="0"/>
                          <a:cs typeface="Times New Roman" panose="02020603050405020304" pitchFamily="18" charset="0"/>
                        </a:rPr>
                        <a:t>None</a:t>
                      </a:r>
                      <a:r>
                        <a:rPr lang="en-US" sz="2499" dirty="0">
                          <a:solidFill>
                            <a:srgbClr val="000000"/>
                          </a:solidFill>
                          <a:latin typeface="Times New Roman" panose="02020603050405020304" pitchFamily="18" charset="0"/>
                          <a:cs typeface="Times New Roman" panose="02020603050405020304" pitchFamily="18" charset="0"/>
                        </a:rPr>
                        <a:t> No values expressed.</a:t>
                      </a: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tc>
                  <a:txBody>
                    <a:bodyPr/>
                    <a:lstStyle/>
                    <a:p>
                      <a:pPr algn="l">
                        <a:lnSpc>
                          <a:spcPts val="3499"/>
                        </a:lnSpc>
                        <a:defRPr/>
                      </a:pPr>
                      <a:r>
                        <a:rPr lang="en-US" sz="2499" i="1" dirty="0">
                          <a:solidFill>
                            <a:srgbClr val="040505"/>
                          </a:solidFill>
                          <a:latin typeface="Times New Roman" panose="02020603050405020304" pitchFamily="18" charset="0"/>
                          <a:cs typeface="Times New Roman" panose="02020603050405020304" pitchFamily="18" charset="0"/>
                        </a:rPr>
                        <a:t>Yes, because I like butterflies and so we can give them more milkweed </a:t>
                      </a:r>
                      <a:r>
                        <a:rPr lang="en-US" sz="2499" dirty="0">
                          <a:solidFill>
                            <a:srgbClr val="040505"/>
                          </a:solidFill>
                          <a:latin typeface="Times New Roman" panose="02020603050405020304" pitchFamily="18" charset="0"/>
                          <a:cs typeface="Times New Roman" panose="02020603050405020304" pitchFamily="18" charset="0"/>
                        </a:rPr>
                        <a:t>(Personal value).</a:t>
                      </a:r>
                      <a:endParaRPr lang="en-US" sz="1100" dirty="0">
                        <a:latin typeface="Times New Roman" panose="02020603050405020304" pitchFamily="18" charset="0"/>
                        <a:cs typeface="Times New Roman" panose="02020603050405020304" pitchFamily="18" charset="0"/>
                      </a:endParaRPr>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DFEBF2"/>
                    </a:solidFill>
                  </a:tcPr>
                </a:tc>
                <a:extLst>
                  <a:ext uri="{0D108BD9-81ED-4DB2-BD59-A6C34878D82A}">
                    <a16:rowId xmlns:a16="http://schemas.microsoft.com/office/drawing/2014/main" val="10001"/>
                  </a:ext>
                </a:extLst>
              </a:tr>
            </a:tbl>
          </a:graphicData>
        </a:graphic>
      </p:graphicFrame>
      <p:sp>
        <p:nvSpPr>
          <p:cNvPr id="5" name="TextBox 7">
            <a:extLst>
              <a:ext uri="{FF2B5EF4-FFF2-40B4-BE49-F238E27FC236}">
                <a16:creationId xmlns:a16="http://schemas.microsoft.com/office/drawing/2014/main" id="{0DA34E11-97B2-D48E-63D0-21DA5FDFAB83}"/>
              </a:ext>
            </a:extLst>
          </p:cNvPr>
          <p:cNvSpPr txBox="1"/>
          <p:nvPr/>
        </p:nvSpPr>
        <p:spPr>
          <a:xfrm>
            <a:off x="1981200" y="2158882"/>
            <a:ext cx="13944600" cy="1384418"/>
          </a:xfrm>
          <a:prstGeom prst="rect">
            <a:avLst/>
          </a:prstGeom>
        </p:spPr>
        <p:txBody>
          <a:bodyPr wrap="square" lIns="0" tIns="0" rIns="0" bIns="0" rtlCol="0" anchor="t">
            <a:spAutoFit/>
          </a:bodyPr>
          <a:lstStyle/>
          <a:p>
            <a:pPr marL="377825" lvl="1" algn="ctr">
              <a:lnSpc>
                <a:spcPts val="5739"/>
              </a:lnSpc>
            </a:pPr>
            <a:r>
              <a:rPr lang="en-US" sz="3499" dirty="0">
                <a:solidFill>
                  <a:srgbClr val="000000"/>
                </a:solidFill>
                <a:latin typeface="Times New Roman" panose="02020603050405020304" pitchFamily="18" charset="0"/>
                <a:cs typeface="Times New Roman" panose="02020603050405020304" pitchFamily="18" charset="0"/>
              </a:rPr>
              <a:t>A nominal rubric, based on argumentation &amp; SSI literature, was developed for the Value dimension</a:t>
            </a:r>
          </a:p>
        </p:txBody>
      </p:sp>
      <p:sp>
        <p:nvSpPr>
          <p:cNvPr id="6" name="TextBox 5">
            <a:extLst>
              <a:ext uri="{FF2B5EF4-FFF2-40B4-BE49-F238E27FC236}">
                <a16:creationId xmlns:a16="http://schemas.microsoft.com/office/drawing/2014/main" id="{D6359A7E-306B-BF4F-9570-FB7E73E462F5}"/>
              </a:ext>
            </a:extLst>
          </p:cNvPr>
          <p:cNvSpPr txBox="1"/>
          <p:nvPr/>
        </p:nvSpPr>
        <p:spPr>
          <a:xfrm>
            <a:off x="14249400" y="9359324"/>
            <a:ext cx="457200" cy="584776"/>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8</a:t>
            </a:r>
            <a:endParaRPr lang="en-US" sz="3200" dirty="0">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3DDAA17F-6C87-DC40-BEE3-23191CCB2C67}"/>
              </a:ext>
            </a:extLst>
          </p:cNvPr>
          <p:cNvSpPr txBox="1"/>
          <p:nvPr/>
        </p:nvSpPr>
        <p:spPr>
          <a:xfrm>
            <a:off x="669794" y="1106781"/>
            <a:ext cx="5807206" cy="836319"/>
          </a:xfrm>
          <a:prstGeom prst="rect">
            <a:avLst/>
          </a:prstGeom>
        </p:spPr>
        <p:txBody>
          <a:bodyPr wrap="square" lIns="0" tIns="0" rIns="0" bIns="0" rtlCol="0" anchor="t">
            <a:spAutoFit/>
          </a:bodyPr>
          <a:lstStyle/>
          <a:p>
            <a:pPr>
              <a:lnSpc>
                <a:spcPts val="7148"/>
              </a:lnSpc>
            </a:pPr>
            <a:r>
              <a:rPr lang="en-US" sz="5106" b="1" dirty="0">
                <a:solidFill>
                  <a:srgbClr val="000000"/>
                </a:solidFill>
                <a:latin typeface="Times New Roman" panose="02020603050405020304" pitchFamily="18" charset="0"/>
                <a:cs typeface="Times New Roman" panose="02020603050405020304" pitchFamily="18" charset="0"/>
              </a:rPr>
              <a:t>Coding Rubric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09600" y="1104900"/>
            <a:ext cx="5562600" cy="858377"/>
          </a:xfrm>
          <a:prstGeom prst="rect">
            <a:avLst/>
          </a:prstGeom>
        </p:spPr>
        <p:txBody>
          <a:bodyPr wrap="square" lIns="0" tIns="0" rIns="0" bIns="0" rtlCol="0" anchor="t">
            <a:spAutoFit/>
          </a:bodyPr>
          <a:lstStyle/>
          <a:p>
            <a:pPr>
              <a:lnSpc>
                <a:spcPts val="7279"/>
              </a:lnSpc>
            </a:pPr>
            <a:r>
              <a:rPr lang="en-US" sz="5199" dirty="0">
                <a:solidFill>
                  <a:srgbClr val="000000"/>
                </a:solidFill>
                <a:latin typeface="Times New Roman" panose="02020603050405020304" pitchFamily="18" charset="0"/>
                <a:cs typeface="Times New Roman" panose="02020603050405020304" pitchFamily="18" charset="0"/>
              </a:rPr>
              <a:t>Use of science ideas</a:t>
            </a:r>
          </a:p>
        </p:txBody>
      </p:sp>
      <p:graphicFrame>
        <p:nvGraphicFramePr>
          <p:cNvPr id="7" name="Table 6">
            <a:extLst>
              <a:ext uri="{FF2B5EF4-FFF2-40B4-BE49-F238E27FC236}">
                <a16:creationId xmlns:a16="http://schemas.microsoft.com/office/drawing/2014/main" id="{AF6CB1D3-9EA3-564C-80A6-8200874CA8D8}"/>
              </a:ext>
            </a:extLst>
          </p:cNvPr>
          <p:cNvGraphicFramePr>
            <a:graphicFrameLocks noGrp="1"/>
          </p:cNvGraphicFramePr>
          <p:nvPr>
            <p:extLst>
              <p:ext uri="{D42A27DB-BD31-4B8C-83A1-F6EECF244321}">
                <p14:modId xmlns:p14="http://schemas.microsoft.com/office/powerpoint/2010/main" val="3717302880"/>
              </p:ext>
            </p:extLst>
          </p:nvPr>
        </p:nvGraphicFramePr>
        <p:xfrm>
          <a:off x="9448800" y="3409931"/>
          <a:ext cx="8229599" cy="3486169"/>
        </p:xfrm>
        <a:graphic>
          <a:graphicData uri="http://schemas.openxmlformats.org/drawingml/2006/table">
            <a:tbl>
              <a:tblPr>
                <a:tableStyleId>{5C22544A-7EE6-4342-B048-85BDC9FD1C3A}</a:tableStyleId>
              </a:tblPr>
              <a:tblGrid>
                <a:gridCol w="2057399">
                  <a:extLst>
                    <a:ext uri="{9D8B030D-6E8A-4147-A177-3AD203B41FA5}">
                      <a16:colId xmlns:a16="http://schemas.microsoft.com/office/drawing/2014/main" val="3929601351"/>
                    </a:ext>
                  </a:extLst>
                </a:gridCol>
                <a:gridCol w="1543050">
                  <a:extLst>
                    <a:ext uri="{9D8B030D-6E8A-4147-A177-3AD203B41FA5}">
                      <a16:colId xmlns:a16="http://schemas.microsoft.com/office/drawing/2014/main" val="369748078"/>
                    </a:ext>
                  </a:extLst>
                </a:gridCol>
                <a:gridCol w="1360320">
                  <a:extLst>
                    <a:ext uri="{9D8B030D-6E8A-4147-A177-3AD203B41FA5}">
                      <a16:colId xmlns:a16="http://schemas.microsoft.com/office/drawing/2014/main" val="1414643307"/>
                    </a:ext>
                  </a:extLst>
                </a:gridCol>
                <a:gridCol w="1116681">
                  <a:extLst>
                    <a:ext uri="{9D8B030D-6E8A-4147-A177-3AD203B41FA5}">
                      <a16:colId xmlns:a16="http://schemas.microsoft.com/office/drawing/2014/main" val="1814422981"/>
                    </a:ext>
                  </a:extLst>
                </a:gridCol>
                <a:gridCol w="1116681">
                  <a:extLst>
                    <a:ext uri="{9D8B030D-6E8A-4147-A177-3AD203B41FA5}">
                      <a16:colId xmlns:a16="http://schemas.microsoft.com/office/drawing/2014/main" val="2489319977"/>
                    </a:ext>
                  </a:extLst>
                </a:gridCol>
                <a:gridCol w="1035468">
                  <a:extLst>
                    <a:ext uri="{9D8B030D-6E8A-4147-A177-3AD203B41FA5}">
                      <a16:colId xmlns:a16="http://schemas.microsoft.com/office/drawing/2014/main" val="961999908"/>
                    </a:ext>
                  </a:extLst>
                </a:gridCol>
              </a:tblGrid>
              <a:tr h="609600">
                <a:tc gridSpan="6">
                  <a:txBody>
                    <a:bodyPr/>
                    <a:lstStyle/>
                    <a:p>
                      <a:pPr algn="ctr" rtl="0" fontAlgn="ctr"/>
                      <a:r>
                        <a:rPr lang="en-US" sz="2400" b="1" u="none" strike="noStrike" dirty="0">
                          <a:effectLst/>
                          <a:latin typeface="Times New Roman" panose="02020603050405020304" pitchFamily="18" charset="0"/>
                          <a:cs typeface="Times New Roman" panose="02020603050405020304" pitchFamily="18" charset="0"/>
                        </a:rPr>
                        <a:t>Table 1. Use of Science Idea (A Repeated Measure ANOVA)</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8190017"/>
                  </a:ext>
                </a:extLst>
              </a:tr>
              <a:tr h="838200">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Sum of Squares</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df</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Mean Square</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F</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Sig.</a:t>
                      </a:r>
                      <a:endParaRPr lang="en-US" sz="2400" b="1"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460291"/>
                  </a:ext>
                </a:extLst>
              </a:tr>
              <a:tr h="811572">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Between Group (Time)</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b="0" i="0" u="none" strike="noStrike" dirty="0">
                          <a:solidFill>
                            <a:srgbClr val="010205"/>
                          </a:solidFill>
                          <a:effectLst/>
                          <a:latin typeface="Times New Roman" panose="02020603050405020304" pitchFamily="18" charset="0"/>
                          <a:cs typeface="Times New Roman" panose="02020603050405020304" pitchFamily="18" charset="0"/>
                        </a:rPr>
                        <a:t>15.01</a:t>
                      </a: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2</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b="0" i="0" u="none" strike="noStrike" dirty="0">
                          <a:solidFill>
                            <a:srgbClr val="010205"/>
                          </a:solidFill>
                          <a:effectLst/>
                          <a:latin typeface="Times New Roman" panose="02020603050405020304" pitchFamily="18" charset="0"/>
                          <a:cs typeface="Times New Roman" panose="02020603050405020304" pitchFamily="18" charset="0"/>
                        </a:rPr>
                        <a:t>7.507</a:t>
                      </a: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8.412</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400" b="1" u="none" strike="noStrike" dirty="0">
                          <a:effectLst/>
                          <a:highlight>
                            <a:srgbClr val="FFFF00"/>
                          </a:highlight>
                          <a:latin typeface="Times New Roman" panose="02020603050405020304" pitchFamily="18" charset="0"/>
                          <a:cs typeface="Times New Roman" panose="02020603050405020304" pitchFamily="18" charset="0"/>
                        </a:rPr>
                        <a:t>.000</a:t>
                      </a:r>
                      <a:r>
                        <a:rPr lang="en-US" sz="2400" b="1" u="none" strike="noStrike" baseline="30000" dirty="0">
                          <a:effectLst/>
                          <a:highlight>
                            <a:srgbClr val="FFFF00"/>
                          </a:highlight>
                          <a:latin typeface="Times New Roman" panose="02020603050405020304" pitchFamily="18" charset="0"/>
                          <a:cs typeface="Times New Roman" panose="02020603050405020304" pitchFamily="18" charset="0"/>
                        </a:rPr>
                        <a:t>**</a:t>
                      </a:r>
                      <a:endParaRPr lang="en-US" sz="2400" b="1" i="0" u="none" strike="noStrike" dirty="0">
                        <a:solidFill>
                          <a:srgbClr val="010205"/>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5315867"/>
                  </a:ext>
                </a:extLst>
              </a:tr>
              <a:tr h="811572">
                <a:tc>
                  <a:txBody>
                    <a:bodyPr/>
                    <a:lstStyle/>
                    <a:p>
                      <a:pPr algn="ctr" fontAlgn="ctr"/>
                      <a:r>
                        <a:rPr lang="en-US" sz="2400" u="none" strike="noStrike">
                          <a:effectLst/>
                          <a:latin typeface="Times New Roman" panose="02020603050405020304" pitchFamily="18" charset="0"/>
                          <a:cs typeface="Times New Roman" panose="02020603050405020304" pitchFamily="18" charset="0"/>
                        </a:rPr>
                        <a:t>Within Groups (Error)</a:t>
                      </a:r>
                      <a:endParaRPr lang="en-US" sz="2400" b="0" i="0" u="none" strike="noStrike">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2400" b="0" i="0" u="none" strike="noStrike" dirty="0">
                          <a:solidFill>
                            <a:srgbClr val="010205"/>
                          </a:solidFill>
                          <a:effectLst/>
                          <a:latin typeface="Times New Roman" panose="02020603050405020304" pitchFamily="18" charset="0"/>
                          <a:cs typeface="Times New Roman" panose="02020603050405020304" pitchFamily="18" charset="0"/>
                        </a:rPr>
                        <a:t>80.319</a:t>
                      </a:r>
                    </a:p>
                  </a:txBody>
                  <a:tcPr marL="9525" marR="9525" marT="9525" marB="0" anchor="ctr">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90</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2400" b="0" i="0" u="none" strike="noStrike" dirty="0">
                          <a:solidFill>
                            <a:srgbClr val="010205"/>
                          </a:solidFill>
                          <a:effectLst/>
                          <a:latin typeface="Times New Roman" panose="02020603050405020304" pitchFamily="18" charset="0"/>
                          <a:cs typeface="Times New Roman" panose="02020603050405020304" pitchFamily="18" charset="0"/>
                        </a:rPr>
                        <a:t>0.892</a:t>
                      </a:r>
                    </a:p>
                  </a:txBody>
                  <a:tcPr marL="9525" marR="9525" marT="9525" marB="0" anchor="ctr">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fontAlgn="ctr"/>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2796543570"/>
                  </a:ext>
                </a:extLst>
              </a:tr>
              <a:tr h="415225">
                <a:tc gridSpan="6">
                  <a:txBody>
                    <a:bodyPr/>
                    <a:lstStyle/>
                    <a:p>
                      <a:pPr algn="l" fontAlgn="ctr"/>
                      <a:r>
                        <a:rPr lang="en-US" sz="2400" u="none" strike="noStrike" dirty="0">
                          <a:effectLst/>
                          <a:latin typeface="Times New Roman" panose="02020603050405020304" pitchFamily="18" charset="0"/>
                          <a:cs typeface="Times New Roman" panose="02020603050405020304" pitchFamily="18" charset="0"/>
                        </a:rPr>
                        <a:t>**. The mean difference is significant at the 0.</a:t>
                      </a:r>
                      <a:r>
                        <a:rPr lang="en-US" altLang="zh-CN" sz="2400" u="none" strike="noStrike" dirty="0">
                          <a:effectLst/>
                          <a:latin typeface="Times New Roman" panose="02020603050405020304" pitchFamily="18" charset="0"/>
                          <a:cs typeface="Times New Roman" panose="02020603050405020304" pitchFamily="18" charset="0"/>
                        </a:rPr>
                        <a:t>0</a:t>
                      </a:r>
                      <a:r>
                        <a:rPr lang="en-US" sz="2400" u="none" strike="noStrike" dirty="0">
                          <a:effectLst/>
                          <a:latin typeface="Times New Roman" panose="02020603050405020304" pitchFamily="18" charset="0"/>
                          <a:cs typeface="Times New Roman" panose="02020603050405020304" pitchFamily="18" charset="0"/>
                        </a:rPr>
                        <a:t>1 level </a:t>
                      </a:r>
                      <a:endParaRPr lang="en-US" sz="2400" b="0" i="0" u="none" strike="noStrike" dirty="0">
                        <a:solidFill>
                          <a:srgbClr val="010205"/>
                        </a:solidFill>
                        <a:effectLst/>
                        <a:latin typeface="Times New Roman" panose="02020603050405020304" pitchFamily="18" charset="0"/>
                        <a:cs typeface="Times New Roman" panose="02020603050405020304" pitchFamily="18" charset="0"/>
                      </a:endParaRPr>
                    </a:p>
                  </a:txBody>
                  <a:tcPr marL="9525" marR="9525" marT="9525" marB="0" anchor="ctr">
                    <a:lnB w="2857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132710"/>
                  </a:ext>
                </a:extLst>
              </a:tr>
            </a:tbl>
          </a:graphicData>
        </a:graphic>
      </p:graphicFrame>
      <p:grpSp>
        <p:nvGrpSpPr>
          <p:cNvPr id="24" name="Group 23">
            <a:extLst>
              <a:ext uri="{FF2B5EF4-FFF2-40B4-BE49-F238E27FC236}">
                <a16:creationId xmlns:a16="http://schemas.microsoft.com/office/drawing/2014/main" id="{66C0DC64-CD39-4A4D-9D25-2C6CFB80D3EC}"/>
              </a:ext>
            </a:extLst>
          </p:cNvPr>
          <p:cNvGrpSpPr/>
          <p:nvPr/>
        </p:nvGrpSpPr>
        <p:grpSpPr>
          <a:xfrm>
            <a:off x="1447800" y="2628900"/>
            <a:ext cx="6896100" cy="5017532"/>
            <a:chOff x="1447800" y="2819400"/>
            <a:chExt cx="6896100" cy="5017532"/>
          </a:xfrm>
        </p:grpSpPr>
        <p:graphicFrame>
          <p:nvGraphicFramePr>
            <p:cNvPr id="21" name="Chart 20">
              <a:extLst>
                <a:ext uri="{FF2B5EF4-FFF2-40B4-BE49-F238E27FC236}">
                  <a16:creationId xmlns:a16="http://schemas.microsoft.com/office/drawing/2014/main" id="{958974A1-621E-CF47-BFAC-588C35C4B6C1}"/>
                </a:ext>
              </a:extLst>
            </p:cNvPr>
            <p:cNvGraphicFramePr>
              <a:graphicFrameLocks/>
            </p:cNvGraphicFramePr>
            <p:nvPr>
              <p:extLst>
                <p:ext uri="{D42A27DB-BD31-4B8C-83A1-F6EECF244321}">
                  <p14:modId xmlns:p14="http://schemas.microsoft.com/office/powerpoint/2010/main" val="1918378217"/>
                </p:ext>
              </p:extLst>
            </p:nvPr>
          </p:nvGraphicFramePr>
          <p:xfrm>
            <a:off x="1447800" y="2819400"/>
            <a:ext cx="68961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9EE59A1D-5A1D-4F4C-9BA5-1916DE0ECB76}"/>
                </a:ext>
              </a:extLst>
            </p:cNvPr>
            <p:cNvSpPr txBox="1"/>
            <p:nvPr/>
          </p:nvSpPr>
          <p:spPr>
            <a:xfrm>
              <a:off x="1447800" y="7467600"/>
              <a:ext cx="6781800" cy="369332"/>
            </a:xfrm>
            <a:prstGeom prst="rect">
              <a:avLst/>
            </a:prstGeom>
            <a:noFill/>
          </p:spPr>
          <p:txBody>
            <a:bodyPr wrap="square" rtlCol="0">
              <a:spAutoFit/>
            </a:bodyPr>
            <a:lstStyle/>
            <a:p>
              <a:r>
                <a:rPr lang="en-US" sz="1800" b="1" dirty="0"/>
                <a:t>Figure</a:t>
              </a:r>
              <a:r>
                <a:rPr lang="zh-CN" altLang="en-US" sz="1800" b="1" dirty="0"/>
                <a:t> </a:t>
              </a:r>
              <a:r>
                <a:rPr lang="en-US" altLang="zh-CN" sz="1800" b="1" dirty="0"/>
                <a:t>1</a:t>
              </a:r>
              <a:r>
                <a:rPr lang="zh-CN" altLang="en-US" sz="1800" b="1" dirty="0"/>
                <a:t> </a:t>
              </a:r>
              <a:r>
                <a:rPr lang="en-US" sz="1800" b="1" dirty="0"/>
                <a:t>Mean</a:t>
              </a:r>
              <a:r>
                <a:rPr lang="zh-CN" altLang="en-US" sz="1800" b="1" dirty="0"/>
                <a:t> </a:t>
              </a:r>
              <a:r>
                <a:rPr lang="en-US" altLang="zh-CN" sz="1800" b="1" dirty="0"/>
                <a:t>of</a:t>
              </a:r>
              <a:r>
                <a:rPr lang="zh-CN" altLang="en-US" sz="1800" b="1" dirty="0"/>
                <a:t> </a:t>
              </a:r>
              <a:r>
                <a:rPr lang="en-US" altLang="zh-CN" sz="1800" b="1" dirty="0"/>
                <a:t>score</a:t>
              </a:r>
              <a:r>
                <a:rPr lang="zh-CN" altLang="en-US" sz="1800" b="1" dirty="0"/>
                <a:t> </a:t>
              </a:r>
              <a:r>
                <a:rPr lang="en-US" altLang="zh-CN" sz="1800" b="1" dirty="0"/>
                <a:t>on</a:t>
              </a:r>
              <a:r>
                <a:rPr lang="zh-CN" altLang="en-US" sz="1800" b="1" dirty="0"/>
                <a:t> </a:t>
              </a:r>
              <a:r>
                <a:rPr lang="en-US" sz="1800" b="1" dirty="0"/>
                <a:t>use of science idea</a:t>
              </a:r>
              <a:r>
                <a:rPr lang="zh-CN" altLang="en-US" sz="1800" b="1" dirty="0"/>
                <a:t> </a:t>
              </a:r>
              <a:r>
                <a:rPr lang="en-US" altLang="zh-CN" sz="1800" b="1" dirty="0"/>
                <a:t>over</a:t>
              </a:r>
              <a:r>
                <a:rPr lang="zh-CN" altLang="en-US" sz="1800" b="1" dirty="0"/>
                <a:t> </a:t>
              </a:r>
              <a:r>
                <a:rPr lang="en-US" altLang="zh-CN" sz="1800" b="1" dirty="0"/>
                <a:t>three</a:t>
              </a:r>
              <a:r>
                <a:rPr lang="zh-CN" altLang="en-US" sz="1800" b="1" dirty="0"/>
                <a:t> </a:t>
              </a:r>
              <a:r>
                <a:rPr lang="en-US" altLang="zh-CN" sz="1800" b="1" dirty="0"/>
                <a:t>time</a:t>
              </a:r>
              <a:r>
                <a:rPr lang="zh-CN" altLang="en-US" sz="1800" b="1" dirty="0"/>
                <a:t> </a:t>
              </a:r>
              <a:r>
                <a:rPr lang="en-US" altLang="zh-CN" sz="1800" b="1" dirty="0"/>
                <a:t>points</a:t>
              </a:r>
              <a:r>
                <a:rPr lang="en-US" sz="1800" b="1" dirty="0"/>
                <a:t> </a:t>
              </a:r>
            </a:p>
          </p:txBody>
        </p:sp>
      </p:grpSp>
      <p:sp>
        <p:nvSpPr>
          <p:cNvPr id="8" name="TextBox 7">
            <a:extLst>
              <a:ext uri="{FF2B5EF4-FFF2-40B4-BE49-F238E27FC236}">
                <a16:creationId xmlns:a16="http://schemas.microsoft.com/office/drawing/2014/main" id="{C09712BF-4CF3-1740-B3AE-DA0A8BACD068}"/>
              </a:ext>
            </a:extLst>
          </p:cNvPr>
          <p:cNvSpPr txBox="1"/>
          <p:nvPr/>
        </p:nvSpPr>
        <p:spPr>
          <a:xfrm>
            <a:off x="14249400" y="9359324"/>
            <a:ext cx="457200" cy="584776"/>
          </a:xfrm>
          <a:prstGeom prst="rect">
            <a:avLst/>
          </a:prstGeom>
          <a:noFill/>
        </p:spPr>
        <p:txBody>
          <a:bodyPr wrap="square" rtlCol="0">
            <a:spAutoFit/>
          </a:bodyPr>
          <a:lstStyle/>
          <a:p>
            <a:r>
              <a:rPr lang="en-US" altLang="zh-CN" sz="3200" dirty="0"/>
              <a:t>9</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4414</TotalTime>
  <Words>1573</Words>
  <Application>Microsoft Macintosh PowerPoint</Application>
  <PresentationFormat>Custom</PresentationFormat>
  <Paragraphs>202</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WenQuanYi</vt:lpstr>
      <vt:lpstr>Times New Roman</vt:lpstr>
      <vt:lpstr>TimesNewRomanPSMT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Presentation1.pptx</dc:title>
  <cp:lastModifiedBy>Fan, Nannan</cp:lastModifiedBy>
  <cp:revision>30</cp:revision>
  <dcterms:created xsi:type="dcterms:W3CDTF">2006-08-16T00:00:00Z</dcterms:created>
  <dcterms:modified xsi:type="dcterms:W3CDTF">2023-04-15T21:14:17Z</dcterms:modified>
  <dc:identifier>DAFe3SNEFEk</dc:identifier>
</cp:coreProperties>
</file>