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18" r:id="rId2"/>
    <p:sldId id="643" r:id="rId3"/>
    <p:sldId id="634" r:id="rId4"/>
    <p:sldId id="644" r:id="rId5"/>
    <p:sldId id="659" r:id="rId6"/>
    <p:sldId id="660" r:id="rId7"/>
    <p:sldId id="637" r:id="rId8"/>
    <p:sldId id="636" r:id="rId9"/>
    <p:sldId id="638" r:id="rId10"/>
    <p:sldId id="661" r:id="rId11"/>
    <p:sldId id="640" r:id="rId12"/>
    <p:sldId id="662" r:id="rId13"/>
    <p:sldId id="577" r:id="rId14"/>
    <p:sldId id="641" r:id="rId15"/>
    <p:sldId id="663" r:id="rId16"/>
    <p:sldId id="642" r:id="rId17"/>
    <p:sldId id="645" r:id="rId18"/>
    <p:sldId id="664" r:id="rId19"/>
    <p:sldId id="647" r:id="rId20"/>
    <p:sldId id="665" r:id="rId21"/>
    <p:sldId id="648" r:id="rId22"/>
    <p:sldId id="649" r:id="rId23"/>
    <p:sldId id="651" r:id="rId24"/>
    <p:sldId id="666" r:id="rId25"/>
    <p:sldId id="652" r:id="rId26"/>
    <p:sldId id="653" r:id="rId27"/>
    <p:sldId id="668" r:id="rId28"/>
    <p:sldId id="650" r:id="rId29"/>
    <p:sldId id="669" r:id="rId30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000000"/>
    <a:srgbClr val="FFFFFF"/>
    <a:srgbClr val="009900"/>
    <a:srgbClr val="66FFFF"/>
    <a:srgbClr val="F682EB"/>
    <a:srgbClr val="9CCBDC"/>
    <a:srgbClr val="FFC000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125" autoAdjust="0"/>
  </p:normalViewPr>
  <p:slideViewPr>
    <p:cSldViewPr snapToGrid="0">
      <p:cViewPr varScale="1">
        <p:scale>
          <a:sx n="46" d="100"/>
          <a:sy n="46" d="100"/>
        </p:scale>
        <p:origin x="1300" y="80"/>
      </p:cViewPr>
      <p:guideLst/>
    </p:cSldViewPr>
  </p:slideViewPr>
  <p:outlineViewPr>
    <p:cViewPr>
      <p:scale>
        <a:sx n="33" d="100"/>
        <a:sy n="33" d="100"/>
      </p:scale>
      <p:origin x="0" y="-2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977302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90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46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63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9.png"/><Relationship Id="rId3" Type="http://schemas.openxmlformats.org/officeDocument/2006/relationships/image" Target="../media/image25.emf"/><Relationship Id="rId7" Type="http://schemas.openxmlformats.org/officeDocument/2006/relationships/image" Target="../media/image19.emf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image" Target="../media/image24.emf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27.png"/><Relationship Id="rId15" Type="http://schemas.openxmlformats.org/officeDocument/2006/relationships/image" Target="../media/image31.png"/><Relationship Id="rId10" Type="http://schemas.openxmlformats.org/officeDocument/2006/relationships/image" Target="../media/image22.emf"/><Relationship Id="rId4" Type="http://schemas.openxmlformats.org/officeDocument/2006/relationships/image" Target="../media/image26.png"/><Relationship Id="rId9" Type="http://schemas.openxmlformats.org/officeDocument/2006/relationships/image" Target="../media/image21.emf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33.emf"/><Relationship Id="rId3" Type="http://schemas.openxmlformats.org/officeDocument/2006/relationships/image" Target="../media/image31.png"/><Relationship Id="rId7" Type="http://schemas.openxmlformats.org/officeDocument/2006/relationships/image" Target="../media/image19.emf"/><Relationship Id="rId12" Type="http://schemas.openxmlformats.org/officeDocument/2006/relationships/image" Target="../media/image2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29.png"/><Relationship Id="rId15" Type="http://schemas.openxmlformats.org/officeDocument/2006/relationships/image" Target="../media/image35.emf"/><Relationship Id="rId10" Type="http://schemas.openxmlformats.org/officeDocument/2006/relationships/image" Target="../media/image22.emf"/><Relationship Id="rId4" Type="http://schemas.openxmlformats.org/officeDocument/2006/relationships/image" Target="../media/image32.png"/><Relationship Id="rId9" Type="http://schemas.openxmlformats.org/officeDocument/2006/relationships/image" Target="../media/image21.emf"/><Relationship Id="rId1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41.emf"/><Relationship Id="rId18" Type="http://schemas.openxmlformats.org/officeDocument/2006/relationships/image" Target="../media/image46.png"/><Relationship Id="rId3" Type="http://schemas.openxmlformats.org/officeDocument/2006/relationships/image" Target="../media/image37.emf"/><Relationship Id="rId21" Type="http://schemas.openxmlformats.org/officeDocument/2006/relationships/image" Target="../media/image49.emf"/><Relationship Id="rId7" Type="http://schemas.openxmlformats.org/officeDocument/2006/relationships/image" Target="../media/image20.emf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5" Type="http://schemas.openxmlformats.org/officeDocument/2006/relationships/image" Target="../media/image53.emf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11" Type="http://schemas.openxmlformats.org/officeDocument/2006/relationships/image" Target="../media/image39.emf"/><Relationship Id="rId24" Type="http://schemas.openxmlformats.org/officeDocument/2006/relationships/image" Target="../media/image52.emf"/><Relationship Id="rId5" Type="http://schemas.openxmlformats.org/officeDocument/2006/relationships/image" Target="../media/image18.emf"/><Relationship Id="rId15" Type="http://schemas.openxmlformats.org/officeDocument/2006/relationships/image" Target="../media/image43.emf"/><Relationship Id="rId23" Type="http://schemas.openxmlformats.org/officeDocument/2006/relationships/image" Target="../media/image51.emf"/><Relationship Id="rId10" Type="http://schemas.openxmlformats.org/officeDocument/2006/relationships/image" Target="../media/image23.emf"/><Relationship Id="rId19" Type="http://schemas.openxmlformats.org/officeDocument/2006/relationships/image" Target="../media/image47.png"/><Relationship Id="rId4" Type="http://schemas.openxmlformats.org/officeDocument/2006/relationships/image" Target="../media/image38.emf"/><Relationship Id="rId9" Type="http://schemas.openxmlformats.org/officeDocument/2006/relationships/image" Target="../media/image22.emf"/><Relationship Id="rId14" Type="http://schemas.openxmlformats.org/officeDocument/2006/relationships/image" Target="../media/image42.emf"/><Relationship Id="rId22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39.emf"/><Relationship Id="rId18" Type="http://schemas.openxmlformats.org/officeDocument/2006/relationships/image" Target="../media/image43.emf"/><Relationship Id="rId3" Type="http://schemas.openxmlformats.org/officeDocument/2006/relationships/image" Target="../media/image55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42.emf"/><Relationship Id="rId2" Type="http://schemas.openxmlformats.org/officeDocument/2006/relationships/image" Target="../media/image54.emf"/><Relationship Id="rId16" Type="http://schemas.openxmlformats.org/officeDocument/2006/relationships/image" Target="../media/image41.emf"/><Relationship Id="rId20" Type="http://schemas.openxmlformats.org/officeDocument/2006/relationships/image" Target="../media/image6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22.emf"/><Relationship Id="rId5" Type="http://schemas.openxmlformats.org/officeDocument/2006/relationships/image" Target="../media/image57.png"/><Relationship Id="rId15" Type="http://schemas.openxmlformats.org/officeDocument/2006/relationships/image" Target="../media/image40.emf"/><Relationship Id="rId10" Type="http://schemas.openxmlformats.org/officeDocument/2006/relationships/image" Target="../media/image21.emf"/><Relationship Id="rId19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20.emf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61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4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11" Type="http://schemas.openxmlformats.org/officeDocument/2006/relationships/image" Target="../media/image41.emf"/><Relationship Id="rId5" Type="http://schemas.openxmlformats.org/officeDocument/2006/relationships/image" Target="../media/image21.emf"/><Relationship Id="rId10" Type="http://schemas.openxmlformats.org/officeDocument/2006/relationships/image" Target="../media/image40.emf"/><Relationship Id="rId4" Type="http://schemas.openxmlformats.org/officeDocument/2006/relationships/image" Target="../media/image20.emf"/><Relationship Id="rId9" Type="http://schemas.openxmlformats.org/officeDocument/2006/relationships/image" Target="../media/image36.png"/><Relationship Id="rId1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6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11" Type="http://schemas.openxmlformats.org/officeDocument/2006/relationships/image" Target="../media/image66.png"/><Relationship Id="rId5" Type="http://schemas.openxmlformats.org/officeDocument/2006/relationships/image" Target="../media/image21.emf"/><Relationship Id="rId10" Type="http://schemas.openxmlformats.org/officeDocument/2006/relationships/image" Target="../media/image65.png"/><Relationship Id="rId4" Type="http://schemas.openxmlformats.org/officeDocument/2006/relationships/image" Target="../media/image20.emf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40.emf"/><Relationship Id="rId3" Type="http://schemas.openxmlformats.org/officeDocument/2006/relationships/image" Target="../media/image69.png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22.emf"/><Relationship Id="rId5" Type="http://schemas.openxmlformats.org/officeDocument/2006/relationships/image" Target="../media/image71.emf"/><Relationship Id="rId15" Type="http://schemas.openxmlformats.org/officeDocument/2006/relationships/image" Target="../media/image63.emf"/><Relationship Id="rId10" Type="http://schemas.openxmlformats.org/officeDocument/2006/relationships/image" Target="../media/image21.emf"/><Relationship Id="rId4" Type="http://schemas.openxmlformats.org/officeDocument/2006/relationships/image" Target="../media/image70.png"/><Relationship Id="rId9" Type="http://schemas.openxmlformats.org/officeDocument/2006/relationships/image" Target="../media/image20.emf"/><Relationship Id="rId1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59.png"/><Relationship Id="rId3" Type="http://schemas.openxmlformats.org/officeDocument/2006/relationships/image" Target="../media/image73.png"/><Relationship Id="rId7" Type="http://schemas.openxmlformats.org/officeDocument/2006/relationships/image" Target="../media/image20.emf"/><Relationship Id="rId12" Type="http://schemas.openxmlformats.org/officeDocument/2006/relationships/image" Target="../media/image6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11" Type="http://schemas.openxmlformats.org/officeDocument/2006/relationships/image" Target="../media/image40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71.emf"/><Relationship Id="rId9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7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11" Type="http://schemas.openxmlformats.org/officeDocument/2006/relationships/image" Target="../media/image76.emf"/><Relationship Id="rId5" Type="http://schemas.openxmlformats.org/officeDocument/2006/relationships/image" Target="../media/image20.emf"/><Relationship Id="rId10" Type="http://schemas.openxmlformats.org/officeDocument/2006/relationships/image" Target="../media/image75.emf"/><Relationship Id="rId4" Type="http://schemas.openxmlformats.org/officeDocument/2006/relationships/image" Target="../media/image19.emf"/><Relationship Id="rId9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63.emf"/><Relationship Id="rId3" Type="http://schemas.openxmlformats.org/officeDocument/2006/relationships/image" Target="../media/image79.png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emf"/><Relationship Id="rId11" Type="http://schemas.openxmlformats.org/officeDocument/2006/relationships/image" Target="../media/image22.emf"/><Relationship Id="rId5" Type="http://schemas.openxmlformats.org/officeDocument/2006/relationships/image" Target="../media/image81.png"/><Relationship Id="rId15" Type="http://schemas.openxmlformats.org/officeDocument/2006/relationships/image" Target="../media/image82.png"/><Relationship Id="rId10" Type="http://schemas.openxmlformats.org/officeDocument/2006/relationships/image" Target="../media/image21.emf"/><Relationship Id="rId4" Type="http://schemas.openxmlformats.org/officeDocument/2006/relationships/image" Target="../media/image80.png"/><Relationship Id="rId9" Type="http://schemas.openxmlformats.org/officeDocument/2006/relationships/image" Target="../media/image20.emf"/><Relationship Id="rId1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87819"/>
            <a:ext cx="13004800" cy="183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4000">
                <a:solidFill>
                  <a:srgbClr val="063C9E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sz="3400" dirty="0" smtClean="0">
                <a:solidFill>
                  <a:srgbClr val="0033CC"/>
                </a:solidFill>
              </a:rPr>
              <a:t>Dynamical </a:t>
            </a:r>
            <a:r>
              <a:rPr lang="en-US" sz="3400" dirty="0">
                <a:solidFill>
                  <a:srgbClr val="0033CC"/>
                </a:solidFill>
              </a:rPr>
              <a:t>and </a:t>
            </a:r>
            <a:r>
              <a:rPr lang="en-US" sz="3400" dirty="0" smtClean="0">
                <a:solidFill>
                  <a:srgbClr val="0033CC"/>
                </a:solidFill>
              </a:rPr>
              <a:t>static correlations </a:t>
            </a:r>
            <a:r>
              <a:rPr lang="en-US" sz="3400" dirty="0">
                <a:solidFill>
                  <a:srgbClr val="0033CC"/>
                </a:solidFill>
              </a:rPr>
              <a:t>in </a:t>
            </a:r>
            <a:r>
              <a:rPr lang="en-US" sz="3400" dirty="0" smtClean="0">
                <a:solidFill>
                  <a:srgbClr val="0033CC"/>
                </a:solidFill>
              </a:rPr>
              <a:t>ab initio calculations of nuclei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800" dirty="0" smtClean="0">
              <a:solidFill>
                <a:srgbClr val="0033CC"/>
              </a:solidFill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sz="2700" i="1" dirty="0" err="1" smtClean="0">
                <a:solidFill>
                  <a:srgbClr val="0033CC"/>
                </a:solidFill>
              </a:rPr>
              <a:t>Breaking&amp;restoring</a:t>
            </a:r>
            <a:r>
              <a:rPr lang="en-US" sz="2700" i="1" dirty="0" smtClean="0">
                <a:solidFill>
                  <a:srgbClr val="0033CC"/>
                </a:solidFill>
              </a:rPr>
              <a:t> symmetries (+ pre-processing H) in expansion methods</a:t>
            </a:r>
          </a:p>
        </p:txBody>
      </p:sp>
      <p:sp>
        <p:nvSpPr>
          <p:cNvPr id="68" name="Shape 68"/>
          <p:cNvSpPr/>
          <p:nvPr/>
        </p:nvSpPr>
        <p:spPr>
          <a:xfrm>
            <a:off x="269461" y="7246520"/>
            <a:ext cx="12525014" cy="90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50000"/>
              </a:lnSpc>
              <a:defRPr sz="1800"/>
            </a:pPr>
            <a:r>
              <a:rPr lang="en-US" sz="2500" b="1" dirty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International </a:t>
            </a:r>
            <a:r>
              <a:rPr lang="en-US" sz="25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Conference on </a:t>
            </a:r>
            <a:r>
              <a:rPr lang="en-US" sz="2500" b="1" dirty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Recent Progress </a:t>
            </a:r>
            <a:r>
              <a:rPr lang="en-US" sz="25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in Many-Body </a:t>
            </a:r>
            <a:r>
              <a:rPr lang="en-US" sz="2500" b="1" dirty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Theories </a:t>
            </a:r>
            <a:r>
              <a:rPr lang="en-US" sz="25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XXI</a:t>
            </a:r>
          </a:p>
          <a:p>
            <a:pPr lvl="0" algn="l">
              <a:lnSpc>
                <a:spcPct val="150000"/>
              </a:lnSpc>
              <a:defRPr sz="1800"/>
            </a:pPr>
            <a:r>
              <a:rPr lang="en-US" sz="24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September 12-16 2022, University of North Carolina, Chapel Hill</a:t>
            </a:r>
            <a:endParaRPr lang="fr-FR" sz="2400" b="1" dirty="0" smtClean="0">
              <a:solidFill>
                <a:srgbClr val="5F5F5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70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786" y="8577010"/>
            <a:ext cx="1336565" cy="10395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 flipV="1">
            <a:off x="633277" y="1901323"/>
            <a:ext cx="11738247" cy="1"/>
          </a:xfrm>
          <a:prstGeom prst="line">
            <a:avLst/>
          </a:prstGeom>
          <a:ln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7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6862" y="8583298"/>
            <a:ext cx="1048237" cy="104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04" y="8742859"/>
            <a:ext cx="2014732" cy="719329"/>
          </a:xfrm>
          <a:prstGeom prst="rect">
            <a:avLst/>
          </a:prstGeom>
        </p:spPr>
      </p:pic>
      <p:sp>
        <p:nvSpPr>
          <p:cNvPr id="14" name="Shape 73"/>
          <p:cNvSpPr/>
          <p:nvPr/>
        </p:nvSpPr>
        <p:spPr>
          <a:xfrm flipV="1">
            <a:off x="662845" y="8426819"/>
            <a:ext cx="11738247" cy="2"/>
          </a:xfrm>
          <a:prstGeom prst="line">
            <a:avLst/>
          </a:prstGeom>
          <a:ln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9" y="2375205"/>
            <a:ext cx="6454340" cy="4610243"/>
          </a:xfrm>
          <a:prstGeom prst="rect">
            <a:avLst/>
          </a:prstGeom>
        </p:spPr>
      </p:pic>
      <p:sp>
        <p:nvSpPr>
          <p:cNvPr id="18" name="Shape 68"/>
          <p:cNvSpPr/>
          <p:nvPr/>
        </p:nvSpPr>
        <p:spPr>
          <a:xfrm>
            <a:off x="3345099" y="5388035"/>
            <a:ext cx="2664296" cy="476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fr-FR" sz="24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Ab </a:t>
            </a:r>
            <a:r>
              <a:rPr lang="fr-FR" sz="24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initio</a:t>
            </a:r>
            <a:r>
              <a:rPr lang="fr-FR" sz="24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lang="fr-FR" sz="2400" b="1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0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1358" y="2375205"/>
            <a:ext cx="1349985" cy="134998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69"/>
          <p:cNvSpPr/>
          <p:nvPr/>
        </p:nvSpPr>
        <p:spPr>
          <a:xfrm>
            <a:off x="7178566" y="3502849"/>
            <a:ext cx="4707274" cy="212365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>
              <a:defRPr sz="1800"/>
            </a:pPr>
            <a:r>
              <a:rPr sz="28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Thomas </a:t>
            </a:r>
            <a:r>
              <a:rPr lang="fr-FR" sz="28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DUGUET</a:t>
            </a:r>
          </a:p>
          <a:p>
            <a:pPr lvl="0">
              <a:defRPr sz="1800"/>
            </a:pPr>
            <a:endParaRPr lang="fr-FR" sz="28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/>
            </a:pPr>
            <a:r>
              <a:rPr lang="fr-FR" sz="2800" b="1" dirty="0" err="1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DPhN</a:t>
            </a:r>
            <a:r>
              <a:rPr lang="fr-FR" sz="28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28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CEA-Saclay</a:t>
            </a:r>
            <a:r>
              <a:rPr lang="fr-FR" sz="28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, France</a:t>
            </a:r>
          </a:p>
          <a:p>
            <a:pPr lvl="0">
              <a:defRPr sz="1800"/>
            </a:pPr>
            <a:r>
              <a:rPr lang="fr-FR" sz="28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IKS, KU Leuven, </a:t>
            </a:r>
            <a:r>
              <a:rPr lang="fr-FR" sz="2800" b="1" dirty="0" err="1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Belgium</a:t>
            </a:r>
            <a:endParaRPr lang="fr-FR" sz="28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/>
            </a:pPr>
            <a:endParaRPr sz="26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31940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707881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6202561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Shape 77"/>
          <p:cNvSpPr/>
          <p:nvPr/>
        </p:nvSpPr>
        <p:spPr>
          <a:xfrm>
            <a:off x="1139656" y="5441164"/>
            <a:ext cx="796107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 smtClean="0">
                <a:solidFill>
                  <a:srgbClr val="0033CC"/>
                </a:solidFill>
              </a:rPr>
              <a:t>○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Rationale</a:t>
            </a:r>
            <a:r>
              <a:rPr lang="fr-FR" sz="2200" dirty="0" smtClean="0">
                <a:solidFill>
                  <a:srgbClr val="0033CC"/>
                </a:solidFill>
              </a:rPr>
              <a:t> and key questions</a:t>
            </a:r>
            <a:endParaRPr sz="2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10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Expansion </a:t>
            </a:r>
            <a:r>
              <a:rPr lang="fr-FR" dirty="0" err="1" smtClean="0">
                <a:solidFill>
                  <a:srgbClr val="0033CC"/>
                </a:solidFill>
              </a:rPr>
              <a:t>many</a:t>
            </a:r>
            <a:r>
              <a:rPr lang="fr-FR" dirty="0" smtClean="0">
                <a:solidFill>
                  <a:srgbClr val="0033CC"/>
                </a:solidFill>
              </a:rPr>
              <a:t>-body </a:t>
            </a:r>
            <a:r>
              <a:rPr lang="fr-FR" dirty="0" err="1" smtClean="0">
                <a:solidFill>
                  <a:srgbClr val="0033CC"/>
                </a:solidFill>
              </a:rPr>
              <a:t>methods</a:t>
            </a:r>
            <a:r>
              <a:rPr lang="fr-FR" dirty="0" smtClean="0">
                <a:solidFill>
                  <a:srgbClr val="0033CC"/>
                </a:solidFill>
              </a:rPr>
              <a:t>: </a:t>
            </a:r>
            <a:r>
              <a:rPr lang="fr-FR" dirty="0" err="1" smtClean="0">
                <a:solidFill>
                  <a:srgbClr val="0033CC"/>
                </a:solidFill>
              </a:rPr>
              <a:t>general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rationale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235" name="Shape 111"/>
          <p:cNvSpPr/>
          <p:nvPr/>
        </p:nvSpPr>
        <p:spPr>
          <a:xfrm>
            <a:off x="2445561" y="1810195"/>
            <a:ext cx="19740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Hamiltonian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236" name="Shape 111"/>
          <p:cNvSpPr/>
          <p:nvPr/>
        </p:nvSpPr>
        <p:spPr>
          <a:xfrm>
            <a:off x="3386072" y="3976346"/>
            <a:ext cx="14353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Partitioning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238" name="Shape 111"/>
          <p:cNvSpPr/>
          <p:nvPr/>
        </p:nvSpPr>
        <p:spPr>
          <a:xfrm>
            <a:off x="3386072" y="6237859"/>
            <a:ext cx="143531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Unperturbed</a:t>
            </a:r>
            <a:r>
              <a:rPr lang="fr-FR" b="1" dirty="0" smtClean="0">
                <a:solidFill>
                  <a:schemeClr val="tx1"/>
                </a:solidFill>
              </a:rPr>
              <a:t> state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239" name="Shape 111"/>
          <p:cNvSpPr/>
          <p:nvPr/>
        </p:nvSpPr>
        <p:spPr>
          <a:xfrm>
            <a:off x="2445560" y="2851389"/>
            <a:ext cx="19740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Secular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equation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240" name="Shape 111"/>
          <p:cNvSpPr/>
          <p:nvPr/>
        </p:nvSpPr>
        <p:spPr>
          <a:xfrm>
            <a:off x="3319517" y="8465403"/>
            <a:ext cx="143531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Fully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correlated</a:t>
            </a:r>
            <a:r>
              <a:rPr lang="fr-FR" b="1" dirty="0" smtClean="0">
                <a:solidFill>
                  <a:schemeClr val="tx1"/>
                </a:solidFill>
              </a:rPr>
              <a:t> state</a:t>
            </a:r>
            <a:endParaRPr sz="2200" b="1" dirty="0">
              <a:solidFill>
                <a:schemeClr val="tx1"/>
              </a:solidFill>
            </a:endParaRPr>
          </a:p>
        </p:txBody>
      </p:sp>
      <p:cxnSp>
        <p:nvCxnSpPr>
          <p:cNvPr id="241" name="Connecteur droit avec flèche 240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2" name="Connecteur droit avec flèche 241"/>
          <p:cNvCxnSpPr/>
          <p:nvPr/>
        </p:nvCxnSpPr>
        <p:spPr>
          <a:xfrm>
            <a:off x="4014030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3" name="Groupe 242"/>
          <p:cNvGrpSpPr/>
          <p:nvPr/>
        </p:nvGrpSpPr>
        <p:grpSpPr>
          <a:xfrm>
            <a:off x="3046576" y="4768487"/>
            <a:ext cx="1925782" cy="954436"/>
            <a:chOff x="5583382" y="3424683"/>
            <a:chExt cx="1925782" cy="954436"/>
          </a:xfrm>
        </p:grpSpPr>
        <p:sp>
          <p:nvSpPr>
            <p:cNvPr id="244" name="Ellipse 243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45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« 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Easy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 »</a:t>
              </a:r>
            </a:p>
            <a:p>
              <a:pPr lvl="0" algn="ctr">
                <a:defRPr sz="1800"/>
              </a:pPr>
              <a:r>
                <a:rPr lang="fr-FR" sz="2000" b="1" dirty="0">
                  <a:solidFill>
                    <a:schemeClr val="tx1"/>
                  </a:solidFill>
                </a:rPr>
                <a:t>t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o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solve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95" name="Groupe 394"/>
          <p:cNvGrpSpPr/>
          <p:nvPr/>
        </p:nvGrpSpPr>
        <p:grpSpPr>
          <a:xfrm>
            <a:off x="3046576" y="7181492"/>
            <a:ext cx="1925782" cy="954436"/>
            <a:chOff x="6774873" y="6735539"/>
            <a:chExt cx="1925782" cy="954436"/>
          </a:xfrm>
        </p:grpSpPr>
        <p:sp>
          <p:nvSpPr>
            <p:cNvPr id="230" name="Ellipse 229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31" name="Shape 111"/>
            <p:cNvSpPr/>
            <p:nvPr/>
          </p:nvSpPr>
          <p:spPr>
            <a:xfrm>
              <a:off x="6885466" y="6903173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series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7" name="Shape 111"/>
          <p:cNvSpPr/>
          <p:nvPr/>
        </p:nvSpPr>
        <p:spPr>
          <a:xfrm>
            <a:off x="2445560" y="2261490"/>
            <a:ext cx="29992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b="1" dirty="0" err="1" smtClean="0">
                <a:solidFill>
                  <a:schemeClr val="tx1"/>
                </a:solidFill>
              </a:rPr>
              <a:t>Symmetries</a:t>
            </a:r>
            <a:r>
              <a:rPr lang="fr-FR" sz="1800" b="1" dirty="0" smtClean="0">
                <a:solidFill>
                  <a:schemeClr val="tx1"/>
                </a:solidFill>
              </a:rPr>
              <a:t> (U(1), SU(2)…)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251" name="Google Shape;340;p23"/>
          <p:cNvSpPr txBox="1"/>
          <p:nvPr/>
        </p:nvSpPr>
        <p:spPr>
          <a:xfrm>
            <a:off x="5518172" y="4024428"/>
            <a:ext cx="7366555" cy="320083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/>
              <a:t>Key questions</a:t>
            </a:r>
            <a:endParaRPr sz="24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400" b="1" dirty="0" err="1"/>
              <a:t>U</a:t>
            </a:r>
            <a:r>
              <a:rPr lang="fr-FR" sz="2400" b="1" dirty="0" err="1" smtClean="0"/>
              <a:t>nperturbed</a:t>
            </a:r>
            <a:r>
              <a:rPr lang="fr-FR" sz="2400" b="1" dirty="0" smtClean="0"/>
              <a:t> state</a:t>
            </a:r>
          </a:p>
          <a:p>
            <a:pPr marL="101600" lvl="1" indent="0" algn="l" rtl="0">
              <a:buSzPts val="2000"/>
            </a:pPr>
            <a:r>
              <a:rPr lang="fr-FR" sz="2400" b="1" dirty="0"/>
              <a:t>	</a:t>
            </a:r>
            <a:r>
              <a:rPr lang="fr-FR" sz="2400" b="1" dirty="0" smtClean="0"/>
              <a:t>-</a:t>
            </a:r>
            <a:r>
              <a:rPr lang="fr-FR" sz="2400" b="1" dirty="0" err="1" smtClean="0"/>
              <a:t>what</a:t>
            </a:r>
            <a:r>
              <a:rPr lang="fr-FR" sz="2400" b="1" dirty="0" smtClean="0"/>
              <a:t> nature for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systems</a:t>
            </a:r>
            <a:r>
              <a:rPr lang="fr-FR" sz="2400" b="1" dirty="0" smtClean="0"/>
              <a:t>?</a:t>
            </a:r>
          </a:p>
          <a:p>
            <a:pPr marL="101600" lvl="8" indent="0" algn="l" rtl="0">
              <a:buSzPts val="2000"/>
            </a:pPr>
            <a:r>
              <a:rPr lang="fr-FR" sz="2400" b="1" dirty="0" smtClean="0"/>
              <a:t>	-</a:t>
            </a:r>
            <a:r>
              <a:rPr lang="fr-FR" sz="2400" b="1" dirty="0" err="1" smtClean="0"/>
              <a:t>what</a:t>
            </a:r>
            <a:r>
              <a:rPr lang="fr-FR" sz="2400" b="1" dirty="0" smtClean="0"/>
              <a:t> about </a:t>
            </a:r>
            <a:r>
              <a:rPr lang="fr-FR" sz="2400" b="1" dirty="0" err="1" smtClean="0"/>
              <a:t>symmetries</a:t>
            </a:r>
            <a:r>
              <a:rPr lang="fr-FR" sz="2400" b="1" dirty="0" smtClean="0"/>
              <a:t>?</a:t>
            </a:r>
          </a:p>
          <a:p>
            <a:pPr marL="101600" lvl="8" indent="0" algn="l" rtl="0">
              <a:buSzPts val="2000"/>
            </a:pPr>
            <a:r>
              <a:rPr lang="fr-FR" sz="2400" b="1" dirty="0"/>
              <a:t>	</a:t>
            </a:r>
            <a:r>
              <a:rPr lang="fr-FR" sz="2400" b="1" dirty="0" smtClean="0"/>
              <a:t>-how « simple »/low-cost </a:t>
            </a:r>
            <a:r>
              <a:rPr lang="fr-FR" sz="2400" b="1" dirty="0" err="1" smtClean="0"/>
              <a:t>can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remain</a:t>
            </a:r>
            <a:r>
              <a:rPr lang="fr-FR" sz="2400" b="1" dirty="0" smtClean="0"/>
              <a:t>?</a:t>
            </a:r>
            <a:r>
              <a:rPr lang="fr-FR" sz="2400" dirty="0" smtClean="0"/>
              <a:t>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400" dirty="0" smtClean="0"/>
              <a:t>Nature of the expansion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400" dirty="0"/>
              <a:t>	</a:t>
            </a:r>
            <a:r>
              <a:rPr lang="fr-FR" sz="2400" dirty="0" smtClean="0"/>
              <a:t>-</a:t>
            </a:r>
            <a:r>
              <a:rPr lang="fr-FR" sz="2400" dirty="0" err="1" smtClean="0"/>
              <a:t>perturbative</a:t>
            </a:r>
            <a:r>
              <a:rPr lang="fr-FR" sz="2400" dirty="0" smtClean="0"/>
              <a:t>? </a:t>
            </a:r>
            <a:r>
              <a:rPr lang="fr-FR" sz="2400" dirty="0"/>
              <a:t>n</a:t>
            </a:r>
            <a:r>
              <a:rPr lang="fr-FR" sz="2400" dirty="0" smtClean="0"/>
              <a:t>on-</a:t>
            </a:r>
            <a:r>
              <a:rPr lang="fr-FR" sz="2400" dirty="0" err="1" smtClean="0"/>
              <a:t>perturbative</a:t>
            </a:r>
            <a:r>
              <a:rPr lang="fr-FR" sz="2400" dirty="0" smtClean="0"/>
              <a:t>?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400" dirty="0"/>
              <a:t>	</a:t>
            </a:r>
            <a:r>
              <a:rPr lang="fr-FR" sz="2400" b="1" dirty="0" smtClean="0"/>
              <a:t>-formulation </a:t>
            </a:r>
            <a:r>
              <a:rPr lang="fr-FR" sz="2400" b="1" dirty="0" err="1" smtClean="0"/>
              <a:t>depends</a:t>
            </a:r>
            <a:r>
              <a:rPr lang="fr-FR" sz="2400" b="1" dirty="0" smtClean="0"/>
              <a:t> on </a:t>
            </a:r>
            <a:r>
              <a:rPr lang="fr-FR" sz="2400" b="1" dirty="0" err="1" smtClean="0"/>
              <a:t>unperturbed</a:t>
            </a:r>
            <a:r>
              <a:rPr lang="fr-FR" sz="2400" b="1" dirty="0" smtClean="0"/>
              <a:t> state?</a:t>
            </a:r>
            <a:endParaRPr sz="2400" b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5518172" y="4502731"/>
            <a:ext cx="7366555" cy="1469578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6" name="Shape 111"/>
          <p:cNvSpPr/>
          <p:nvPr/>
        </p:nvSpPr>
        <p:spPr>
          <a:xfrm>
            <a:off x="6755247" y="3032543"/>
            <a:ext cx="580505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Solution to </a:t>
            </a:r>
            <a:r>
              <a:rPr lang="fr-FR" sz="2400" b="1" dirty="0" err="1" smtClean="0">
                <a:solidFill>
                  <a:schemeClr val="tx1"/>
                </a:solidFill>
              </a:rPr>
              <a:t>static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correlations</a:t>
            </a:r>
            <a:r>
              <a:rPr lang="fr-FR" sz="2400" b="1" dirty="0" smtClean="0">
                <a:solidFill>
                  <a:schemeClr val="tx1"/>
                </a:solidFill>
              </a:rPr>
              <a:t> lies </a:t>
            </a:r>
            <a:r>
              <a:rPr lang="fr-FR" sz="2400" b="1" dirty="0" err="1" smtClean="0">
                <a:solidFill>
                  <a:schemeClr val="tx1"/>
                </a:solidFill>
              </a:rPr>
              <a:t>here</a:t>
            </a:r>
            <a:endParaRPr sz="2800" b="1" dirty="0">
              <a:solidFill>
                <a:schemeClr val="tx1"/>
              </a:solidFill>
            </a:endParaRPr>
          </a:p>
        </p:txBody>
      </p:sp>
      <p:cxnSp>
        <p:nvCxnSpPr>
          <p:cNvPr id="4" name="Connecteur droit avec flèche 3"/>
          <p:cNvCxnSpPr>
            <a:stCxn id="36" idx="2"/>
            <a:endCxn id="2" idx="0"/>
          </p:cNvCxnSpPr>
          <p:nvPr/>
        </p:nvCxnSpPr>
        <p:spPr>
          <a:xfrm flipH="1">
            <a:off x="9201450" y="3401875"/>
            <a:ext cx="456324" cy="110085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111"/>
          <p:cNvSpPr/>
          <p:nvPr/>
        </p:nvSpPr>
        <p:spPr>
          <a:xfrm>
            <a:off x="6021827" y="8248200"/>
            <a:ext cx="693216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Impacts </a:t>
            </a:r>
            <a:r>
              <a:rPr lang="fr-FR" sz="2400" b="1" dirty="0" err="1" smtClean="0">
                <a:solidFill>
                  <a:schemeClr val="tx1"/>
                </a:solidFill>
              </a:rPr>
              <a:t>algebraic&amp;numerical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complexity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there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5518172" y="6737654"/>
            <a:ext cx="7366555" cy="303589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42" name="Connecteur droit avec flèche 41"/>
          <p:cNvCxnSpPr>
            <a:stCxn id="40" idx="0"/>
            <a:endCxn id="41" idx="2"/>
          </p:cNvCxnSpPr>
          <p:nvPr/>
        </p:nvCxnSpPr>
        <p:spPr>
          <a:xfrm flipH="1" flipV="1">
            <a:off x="9201450" y="7041243"/>
            <a:ext cx="286461" cy="120695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Ellipse 2"/>
          <p:cNvSpPr/>
          <p:nvPr/>
        </p:nvSpPr>
        <p:spPr>
          <a:xfrm>
            <a:off x="3685309" y="2194873"/>
            <a:ext cx="734290" cy="492909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7" name="Shape 111"/>
          <p:cNvSpPr/>
          <p:nvPr/>
        </p:nvSpPr>
        <p:spPr>
          <a:xfrm>
            <a:off x="5518172" y="2207923"/>
            <a:ext cx="364158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rgbClr val="FF0000"/>
                </a:solidFill>
              </a:rPr>
              <a:t>Good </a:t>
            </a:r>
            <a:r>
              <a:rPr lang="fr-FR" b="1" dirty="0" err="1" smtClean="0">
                <a:solidFill>
                  <a:srgbClr val="FF0000"/>
                </a:solidFill>
              </a:rPr>
              <a:t>angular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momentum</a:t>
            </a:r>
            <a:r>
              <a:rPr lang="fr-FR" b="1" dirty="0" smtClean="0">
                <a:solidFill>
                  <a:srgbClr val="FF0000"/>
                </a:solidFill>
              </a:rPr>
              <a:t> (J</a:t>
            </a:r>
            <a:r>
              <a:rPr lang="fr-FR" b="1" baseline="30000" dirty="0" smtClean="0">
                <a:solidFill>
                  <a:srgbClr val="FF0000"/>
                </a:solidFill>
              </a:rPr>
              <a:t>2</a:t>
            </a:r>
            <a:r>
              <a:rPr lang="fr-FR" b="1" dirty="0" smtClean="0">
                <a:solidFill>
                  <a:srgbClr val="FF0000"/>
                </a:solidFill>
              </a:rPr>
              <a:t>,J</a:t>
            </a:r>
            <a:r>
              <a:rPr lang="fr-FR" b="1" baseline="-25000" dirty="0" smtClean="0">
                <a:solidFill>
                  <a:srgbClr val="FF0000"/>
                </a:solidFill>
              </a:rPr>
              <a:t>z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38" name="Shape 111"/>
          <p:cNvSpPr/>
          <p:nvPr/>
        </p:nvSpPr>
        <p:spPr>
          <a:xfrm>
            <a:off x="3925572" y="1660303"/>
            <a:ext cx="364158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rgbClr val="FF0000"/>
                </a:solidFill>
              </a:rPr>
              <a:t>Good neutron/proton </a:t>
            </a:r>
            <a:r>
              <a:rPr lang="fr-FR" b="1" dirty="0" err="1" smtClean="0">
                <a:solidFill>
                  <a:srgbClr val="FF0000"/>
                </a:solidFill>
              </a:rPr>
              <a:t>number</a:t>
            </a:r>
            <a:r>
              <a:rPr lang="fr-FR" b="1" dirty="0" smtClean="0">
                <a:solidFill>
                  <a:srgbClr val="FF0000"/>
                </a:solidFill>
              </a:rPr>
              <a:t> N/Z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4419599" y="2167880"/>
            <a:ext cx="734290" cy="492909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052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8" grpId="0" animBg="1"/>
      <p:bldP spid="239" grpId="0" animBg="1"/>
      <p:bldP spid="240" grpId="0" animBg="1"/>
      <p:bldP spid="247" grpId="0" animBg="1"/>
      <p:bldP spid="221" grpId="0" animBg="1"/>
      <p:bldP spid="2" grpId="0" animBg="1"/>
      <p:bldP spid="36" grpId="0" animBg="1"/>
      <p:bldP spid="40" grpId="0" animBg="1"/>
      <p:bldP spid="41" grpId="0" animBg="1"/>
      <p:bldP spid="3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7"/>
          <p:cNvSpPr/>
          <p:nvPr/>
        </p:nvSpPr>
        <p:spPr>
          <a:xfrm>
            <a:off x="1139656" y="5436382"/>
            <a:ext cx="861394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 smtClean="0">
                <a:solidFill>
                  <a:srgbClr val="0033CC"/>
                </a:solidFill>
              </a:rPr>
              <a:t>○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Closed</a:t>
            </a:r>
            <a:r>
              <a:rPr lang="fr-FR" dirty="0" err="1">
                <a:solidFill>
                  <a:srgbClr val="0033CC"/>
                </a:solidFill>
              </a:rPr>
              <a:t>-</a:t>
            </a:r>
            <a:r>
              <a:rPr lang="fr-FR" sz="2200" dirty="0" err="1" smtClean="0">
                <a:solidFill>
                  <a:srgbClr val="0033CC"/>
                </a:solidFill>
              </a:rPr>
              <a:t>shell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nuclei</a:t>
            </a:r>
            <a:r>
              <a:rPr lang="fr-FR" sz="2200" dirty="0" smtClean="0">
                <a:solidFill>
                  <a:srgbClr val="0033CC"/>
                </a:solidFill>
              </a:rPr>
              <a:t>: single-</a:t>
            </a:r>
            <a:r>
              <a:rPr lang="fr-FR" sz="2200" dirty="0" err="1" smtClean="0">
                <a:solidFill>
                  <a:srgbClr val="0033CC"/>
                </a:solidFill>
              </a:rPr>
              <a:t>reference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symmetry</a:t>
            </a:r>
            <a:r>
              <a:rPr lang="fr-FR" dirty="0" err="1">
                <a:solidFill>
                  <a:srgbClr val="0033CC"/>
                </a:solidFill>
              </a:rPr>
              <a:t>-</a:t>
            </a:r>
            <a:r>
              <a:rPr lang="fr-FR" sz="2200" dirty="0" err="1" smtClean="0">
                <a:solidFill>
                  <a:srgbClr val="0033CC"/>
                </a:solidFill>
              </a:rPr>
              <a:t>conserving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methods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707881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6202561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82732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/>
          <p:cNvGrpSpPr/>
          <p:nvPr/>
        </p:nvGrpSpPr>
        <p:grpSpPr>
          <a:xfrm>
            <a:off x="3078606" y="8710506"/>
            <a:ext cx="5012449" cy="1043094"/>
            <a:chOff x="-33129" y="8580187"/>
            <a:chExt cx="5175416" cy="1061779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500" y="8580187"/>
              <a:ext cx="4171389" cy="1061779"/>
            </a:xfrm>
            <a:prstGeom prst="rect">
              <a:avLst/>
            </a:prstGeom>
          </p:spPr>
        </p:pic>
        <p:sp>
          <p:nvSpPr>
            <p:cNvPr id="65" name="Shape 111"/>
            <p:cNvSpPr/>
            <p:nvPr/>
          </p:nvSpPr>
          <p:spPr>
            <a:xfrm>
              <a:off x="-33129" y="8946567"/>
              <a:ext cx="604558" cy="3131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2000" dirty="0" smtClean="0">
                  <a:solidFill>
                    <a:schemeClr val="tx1"/>
                  </a:solidFill>
                </a:rPr>
                <a:t>Ex</a:t>
              </a:r>
              <a:r>
                <a:rPr lang="fr-FR" sz="2000" dirty="0">
                  <a:solidFill>
                    <a:schemeClr val="tx1"/>
                  </a:solidFill>
                </a:rPr>
                <a:t>:</a:t>
              </a:r>
              <a:endParaRPr lang="fr-FR" sz="20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2187" y="9234050"/>
              <a:ext cx="420100" cy="209068"/>
            </a:xfrm>
            <a:prstGeom prst="rect">
              <a:avLst/>
            </a:prstGeom>
          </p:spPr>
        </p:pic>
      </p:grpSp>
      <p:pic>
        <p:nvPicPr>
          <p:cNvPr id="272" name="Google Shape;30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1112" y="1515971"/>
            <a:ext cx="3097525" cy="481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1112" y="1514320"/>
            <a:ext cx="3097525" cy="481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err="1">
                <a:solidFill>
                  <a:srgbClr val="0033CC"/>
                </a:solidFill>
              </a:rPr>
              <a:t>C</a:t>
            </a:r>
            <a:r>
              <a:rPr lang="fr-FR" dirty="0" err="1" smtClean="0">
                <a:solidFill>
                  <a:srgbClr val="0033CC"/>
                </a:solidFill>
              </a:rPr>
              <a:t>losed-shell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393" name="Groupe 392"/>
          <p:cNvGrpSpPr/>
          <p:nvPr/>
        </p:nvGrpSpPr>
        <p:grpSpPr>
          <a:xfrm>
            <a:off x="335292" y="4772352"/>
            <a:ext cx="1925782" cy="954436"/>
            <a:chOff x="5583382" y="3424683"/>
            <a:chExt cx="1925782" cy="954436"/>
          </a:xfrm>
        </p:grpSpPr>
        <p:sp>
          <p:nvSpPr>
            <p:cNvPr id="392" name="Ellipse 391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29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No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0" name="Shape 111"/>
          <p:cNvSpPr/>
          <p:nvPr/>
        </p:nvSpPr>
        <p:spPr>
          <a:xfrm>
            <a:off x="3046576" y="8532257"/>
            <a:ext cx="296752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sMBPT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</a:rPr>
              <a:t>sCC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</a:rPr>
              <a:t>sDSCGF</a:t>
            </a:r>
            <a:r>
              <a:rPr lang="fr-FR" sz="2000" b="1" dirty="0" smtClean="0">
                <a:solidFill>
                  <a:schemeClr val="tx1"/>
                </a:solidFill>
              </a:rPr>
              <a:t>…</a:t>
            </a:r>
            <a:endParaRPr sz="2000" b="1" dirty="0">
              <a:solidFill>
                <a:schemeClr val="tx1"/>
              </a:solidFill>
            </a:endParaRPr>
          </a:p>
        </p:txBody>
      </p:sp>
      <p:cxnSp>
        <p:nvCxnSpPr>
          <p:cNvPr id="241" name="Connecteur droit avec flèche 240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2" name="Connecteur droit avec flèche 241"/>
          <p:cNvCxnSpPr/>
          <p:nvPr/>
        </p:nvCxnSpPr>
        <p:spPr>
          <a:xfrm>
            <a:off x="4014030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3" name="Groupe 242"/>
          <p:cNvGrpSpPr/>
          <p:nvPr/>
        </p:nvGrpSpPr>
        <p:grpSpPr>
          <a:xfrm>
            <a:off x="3046576" y="4768487"/>
            <a:ext cx="1925782" cy="954436"/>
            <a:chOff x="5583382" y="3424683"/>
            <a:chExt cx="1925782" cy="954436"/>
          </a:xfrm>
        </p:grpSpPr>
        <p:sp>
          <p:nvSpPr>
            <p:cNvPr id="244" name="Ellipse 243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45" name="Shape 111"/>
            <p:cNvSpPr/>
            <p:nvPr/>
          </p:nvSpPr>
          <p:spPr>
            <a:xfrm>
              <a:off x="5680120" y="355075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Spherical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Hartree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Fock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95" name="Groupe 394"/>
          <p:cNvGrpSpPr/>
          <p:nvPr/>
        </p:nvGrpSpPr>
        <p:grpSpPr>
          <a:xfrm>
            <a:off x="3046576" y="7051964"/>
            <a:ext cx="1971550" cy="1083964"/>
            <a:chOff x="6774873" y="6706233"/>
            <a:chExt cx="1925782" cy="983742"/>
          </a:xfrm>
        </p:grpSpPr>
        <p:sp>
          <p:nvSpPr>
            <p:cNvPr id="230" name="Ellipse 229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31" name="Shape 111"/>
            <p:cNvSpPr/>
            <p:nvPr/>
          </p:nvSpPr>
          <p:spPr>
            <a:xfrm>
              <a:off x="6885466" y="6706233"/>
              <a:ext cx="1732306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Controlled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np-nh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</a:t>
              </a: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253" name="Shape 111"/>
          <p:cNvSpPr/>
          <p:nvPr/>
        </p:nvSpPr>
        <p:spPr>
          <a:xfrm>
            <a:off x="3194810" y="321686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err="1" smtClean="0">
                <a:solidFill>
                  <a:schemeClr val="tx1"/>
                </a:solidFill>
              </a:rPr>
              <a:t>Closed-shell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399" name="Image 3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3538" y="3924371"/>
            <a:ext cx="1938969" cy="391099"/>
          </a:xfrm>
          <a:prstGeom prst="rect">
            <a:avLst/>
          </a:prstGeom>
        </p:spPr>
      </p:pic>
      <p:pic>
        <p:nvPicPr>
          <p:cNvPr id="258" name="Google Shape;333;p23"/>
          <p:cNvPicPr preferRelativeResize="0"/>
          <p:nvPr/>
        </p:nvPicPr>
        <p:blipFill rotWithShape="1">
          <a:blip r:embed="rId13">
            <a:alphaModFix/>
          </a:blip>
          <a:srcRect r="52572" b="71124"/>
          <a:stretch/>
        </p:blipFill>
        <p:spPr>
          <a:xfrm>
            <a:off x="5324385" y="7129423"/>
            <a:ext cx="1868224" cy="1019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309;p23"/>
          <p:cNvGrpSpPr/>
          <p:nvPr/>
        </p:nvGrpSpPr>
        <p:grpSpPr>
          <a:xfrm>
            <a:off x="8211425" y="6248525"/>
            <a:ext cx="2027093" cy="2244436"/>
            <a:chOff x="5648325" y="1323965"/>
            <a:chExt cx="1101419" cy="1174606"/>
          </a:xfrm>
        </p:grpSpPr>
        <p:grpSp>
          <p:nvGrpSpPr>
            <p:cNvPr id="260" name="Google Shape;310;p23"/>
            <p:cNvGrpSpPr/>
            <p:nvPr/>
          </p:nvGrpSpPr>
          <p:grpSpPr>
            <a:xfrm>
              <a:off x="5648325" y="1323975"/>
              <a:ext cx="826281" cy="1174596"/>
              <a:chOff x="5648325" y="1323975"/>
              <a:chExt cx="826281" cy="1174596"/>
            </a:xfrm>
          </p:grpSpPr>
          <p:grpSp>
            <p:nvGrpSpPr>
              <p:cNvPr id="263" name="Google Shape;311;p23"/>
              <p:cNvGrpSpPr/>
              <p:nvPr/>
            </p:nvGrpSpPr>
            <p:grpSpPr>
              <a:xfrm>
                <a:off x="5648325" y="1323975"/>
                <a:ext cx="457200" cy="762000"/>
                <a:chOff x="5648325" y="1476375"/>
                <a:chExt cx="457200" cy="762000"/>
              </a:xfrm>
            </p:grpSpPr>
            <p:cxnSp>
              <p:nvCxnSpPr>
                <p:cNvPr id="265" name="Google Shape;312;p23"/>
                <p:cNvCxnSpPr/>
                <p:nvPr/>
              </p:nvCxnSpPr>
              <p:spPr>
                <a:xfrm>
                  <a:off x="5648325" y="2238375"/>
                  <a:ext cx="4572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313;p23"/>
                <p:cNvCxnSpPr/>
                <p:nvPr/>
              </p:nvCxnSpPr>
              <p:spPr>
                <a:xfrm>
                  <a:off x="5648325" y="1704975"/>
                  <a:ext cx="457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314;p23"/>
                <p:cNvCxnSpPr/>
                <p:nvPr/>
              </p:nvCxnSpPr>
              <p:spPr>
                <a:xfrm>
                  <a:off x="5648325" y="1628775"/>
                  <a:ext cx="457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315;p23"/>
                <p:cNvCxnSpPr/>
                <p:nvPr/>
              </p:nvCxnSpPr>
              <p:spPr>
                <a:xfrm>
                  <a:off x="5648325" y="1476375"/>
                  <a:ext cx="457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316;p23"/>
                <p:cNvCxnSpPr/>
                <p:nvPr/>
              </p:nvCxnSpPr>
              <p:spPr>
                <a:xfrm>
                  <a:off x="5905500" y="1800225"/>
                  <a:ext cx="0" cy="314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stealth" w="med" len="med"/>
                  <a:tailEnd type="stealth" w="med" len="med"/>
                </a:ln>
              </p:spPr>
            </p:cxnSp>
          </p:grpSp>
          <p:pic>
            <p:nvPicPr>
              <p:cNvPr id="264" name="Google Shape;317;p2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5724513" y="2250700"/>
                <a:ext cx="750094" cy="2478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1" name="Google Shape;318;p2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6248253" y="1975995"/>
              <a:ext cx="231457" cy="180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319;p2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248253" y="1323965"/>
              <a:ext cx="501491" cy="248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Flèche droite 399"/>
          <p:cNvSpPr/>
          <p:nvPr/>
        </p:nvSpPr>
        <p:spPr>
          <a:xfrm>
            <a:off x="7372839" y="7116746"/>
            <a:ext cx="498764" cy="912715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401" name="Image 4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4122" y="6241387"/>
            <a:ext cx="2533880" cy="468217"/>
          </a:xfrm>
          <a:prstGeom prst="rect">
            <a:avLst/>
          </a:prstGeom>
        </p:spPr>
      </p:pic>
      <p:sp>
        <p:nvSpPr>
          <p:cNvPr id="274" name="Shape 111"/>
          <p:cNvSpPr/>
          <p:nvPr/>
        </p:nvSpPr>
        <p:spPr>
          <a:xfrm>
            <a:off x="10330090" y="6768943"/>
            <a:ext cx="239929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Non-</a:t>
            </a:r>
            <a:r>
              <a:rPr lang="fr-FR" sz="2000" b="1" dirty="0" err="1" smtClean="0">
                <a:solidFill>
                  <a:schemeClr val="tx1"/>
                </a:solidFill>
              </a:rPr>
              <a:t>degenerate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unperturbed</a:t>
            </a:r>
            <a:endParaRPr lang="fr-FR" sz="2000" b="1" dirty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Slater </a:t>
            </a:r>
            <a:r>
              <a:rPr lang="fr-FR" sz="2000" b="1" dirty="0" err="1" smtClean="0">
                <a:solidFill>
                  <a:schemeClr val="tx1"/>
                </a:solidFill>
              </a:rPr>
              <a:t>determinant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75" name="Shape 111"/>
          <p:cNvSpPr/>
          <p:nvPr/>
        </p:nvSpPr>
        <p:spPr>
          <a:xfrm>
            <a:off x="3143315" y="9017873"/>
            <a:ext cx="193761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457200" lvl="0" indent="-457200">
              <a:buAutoNum type="arabicParenR"/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Partition</a:t>
            </a:r>
          </a:p>
          <a:p>
            <a:pPr marL="457200" lvl="0" indent="-457200">
              <a:buAutoNum type="arabicParenR"/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Expand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76" name="Shape 111"/>
          <p:cNvSpPr/>
          <p:nvPr/>
        </p:nvSpPr>
        <p:spPr>
          <a:xfrm>
            <a:off x="5358037" y="9149014"/>
            <a:ext cx="741265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Standard </a:t>
            </a:r>
            <a:r>
              <a:rPr lang="fr-FR" sz="2000" b="1" dirty="0" err="1" smtClean="0">
                <a:solidFill>
                  <a:schemeClr val="tx1"/>
                </a:solidFill>
              </a:rPr>
              <a:t>rationale</a:t>
            </a:r>
            <a:r>
              <a:rPr lang="fr-FR" sz="2000" b="1" dirty="0" smtClean="0">
                <a:solidFill>
                  <a:schemeClr val="tx1"/>
                </a:solidFill>
              </a:rPr>
              <a:t> in quantum </a:t>
            </a:r>
            <a:r>
              <a:rPr lang="fr-FR" sz="2000" b="1" dirty="0" err="1" smtClean="0">
                <a:solidFill>
                  <a:schemeClr val="tx1"/>
                </a:solidFill>
              </a:rPr>
              <a:t>chemistry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</a:rPr>
              <a:t>nuclear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physics</a:t>
            </a:r>
            <a:r>
              <a:rPr lang="fr-FR" sz="2000" b="1" dirty="0" smtClean="0">
                <a:solidFill>
                  <a:schemeClr val="tx1"/>
                </a:solidFill>
              </a:rPr>
              <a:t>… 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77" name="Rounded Rectangle"/>
          <p:cNvSpPr/>
          <p:nvPr/>
        </p:nvSpPr>
        <p:spPr>
          <a:xfrm>
            <a:off x="5207888" y="8950870"/>
            <a:ext cx="7587942" cy="706628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10330090" y="6717690"/>
            <a:ext cx="2440602" cy="1114784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56" name="Shape 111"/>
          <p:cNvSpPr/>
          <p:nvPr/>
        </p:nvSpPr>
        <p:spPr>
          <a:xfrm>
            <a:off x="8211425" y="1843019"/>
            <a:ext cx="14163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Z=8,N=8</a:t>
            </a:r>
            <a:endParaRPr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400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320;p23"/>
          <p:cNvGrpSpPr/>
          <p:nvPr/>
        </p:nvGrpSpPr>
        <p:grpSpPr>
          <a:xfrm>
            <a:off x="8144483" y="6171176"/>
            <a:ext cx="2094035" cy="2252510"/>
            <a:chOff x="7886700" y="1323965"/>
            <a:chExt cx="1149044" cy="1135006"/>
          </a:xfrm>
        </p:grpSpPr>
        <p:grpSp>
          <p:nvGrpSpPr>
            <p:cNvPr id="57" name="Google Shape;321;p23"/>
            <p:cNvGrpSpPr/>
            <p:nvPr/>
          </p:nvGrpSpPr>
          <p:grpSpPr>
            <a:xfrm>
              <a:off x="7886700" y="1323975"/>
              <a:ext cx="504825" cy="866850"/>
              <a:chOff x="7886700" y="1476375"/>
              <a:chExt cx="504825" cy="866850"/>
            </a:xfrm>
          </p:grpSpPr>
          <p:cxnSp>
            <p:nvCxnSpPr>
              <p:cNvPr id="61" name="Google Shape;322;p23"/>
              <p:cNvCxnSpPr/>
              <p:nvPr/>
            </p:nvCxnSpPr>
            <p:spPr>
              <a:xfrm>
                <a:off x="7934325" y="2238375"/>
                <a:ext cx="457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323;p23"/>
              <p:cNvCxnSpPr/>
              <p:nvPr/>
            </p:nvCxnSpPr>
            <p:spPr>
              <a:xfrm>
                <a:off x="7934325" y="170497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324;p23"/>
              <p:cNvCxnSpPr/>
              <p:nvPr/>
            </p:nvCxnSpPr>
            <p:spPr>
              <a:xfrm>
                <a:off x="7934325" y="162877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325;p23"/>
              <p:cNvCxnSpPr/>
              <p:nvPr/>
            </p:nvCxnSpPr>
            <p:spPr>
              <a:xfrm>
                <a:off x="7934325" y="147637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326;p23"/>
              <p:cNvCxnSpPr/>
              <p:nvPr/>
            </p:nvCxnSpPr>
            <p:spPr>
              <a:xfrm>
                <a:off x="7934325" y="221932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327;p23"/>
              <p:cNvCxnSpPr/>
              <p:nvPr/>
            </p:nvCxnSpPr>
            <p:spPr>
              <a:xfrm>
                <a:off x="7934325" y="214312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328;p23"/>
              <p:cNvCxnSpPr/>
              <p:nvPr/>
            </p:nvCxnSpPr>
            <p:spPr>
              <a:xfrm>
                <a:off x="7934325" y="2190750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329;p23"/>
              <p:cNvCxnSpPr/>
              <p:nvPr/>
            </p:nvCxnSpPr>
            <p:spPr>
              <a:xfrm>
                <a:off x="7886700" y="2028825"/>
                <a:ext cx="0" cy="3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cxnSp>
        </p:grpSp>
        <p:pic>
          <p:nvPicPr>
            <p:cNvPr id="58" name="Google Shape;330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13013" y="2211100"/>
              <a:ext cx="750094" cy="247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331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34253" y="1975995"/>
              <a:ext cx="231457" cy="180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33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34253" y="1323965"/>
              <a:ext cx="501491" cy="248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Rounded Rectangle"/>
          <p:cNvSpPr/>
          <p:nvPr/>
        </p:nvSpPr>
        <p:spPr>
          <a:xfrm>
            <a:off x="10330090" y="6883938"/>
            <a:ext cx="2440602" cy="1114784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55" name="Google Shape;339;p23"/>
          <p:cNvPicPr preferRelativeResize="0"/>
          <p:nvPr/>
        </p:nvPicPr>
        <p:blipFill rotWithShape="1">
          <a:blip r:embed="rId5">
            <a:alphaModFix/>
          </a:blip>
          <a:srcRect l="50633" r="1939" b="71124"/>
          <a:stretch/>
        </p:blipFill>
        <p:spPr>
          <a:xfrm>
            <a:off x="5332427" y="7129423"/>
            <a:ext cx="1892402" cy="106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- 1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393" name="Groupe 392"/>
          <p:cNvGrpSpPr/>
          <p:nvPr/>
        </p:nvGrpSpPr>
        <p:grpSpPr>
          <a:xfrm>
            <a:off x="335292" y="4772352"/>
            <a:ext cx="1925782" cy="954436"/>
            <a:chOff x="5583382" y="3424683"/>
            <a:chExt cx="1925782" cy="954436"/>
          </a:xfrm>
        </p:grpSpPr>
        <p:sp>
          <p:nvSpPr>
            <p:cNvPr id="392" name="Ellipse 391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29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No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41" name="Connecteur droit avec flèche 240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3" name="Groupe 242"/>
          <p:cNvGrpSpPr/>
          <p:nvPr/>
        </p:nvGrpSpPr>
        <p:grpSpPr>
          <a:xfrm>
            <a:off x="3046576" y="4768487"/>
            <a:ext cx="1925782" cy="954436"/>
            <a:chOff x="5583382" y="3424683"/>
            <a:chExt cx="1925782" cy="954436"/>
          </a:xfrm>
        </p:grpSpPr>
        <p:sp>
          <p:nvSpPr>
            <p:cNvPr id="244" name="Ellipse 243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45" name="Shape 111"/>
            <p:cNvSpPr/>
            <p:nvPr/>
          </p:nvSpPr>
          <p:spPr>
            <a:xfrm>
              <a:off x="5680120" y="355075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Spherical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Hartree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Fock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95" name="Groupe 394"/>
          <p:cNvGrpSpPr/>
          <p:nvPr/>
        </p:nvGrpSpPr>
        <p:grpSpPr>
          <a:xfrm>
            <a:off x="2980822" y="7174037"/>
            <a:ext cx="2244540" cy="1159063"/>
            <a:chOff x="6774873" y="6861034"/>
            <a:chExt cx="1925782" cy="954436"/>
          </a:xfrm>
        </p:grpSpPr>
        <p:sp>
          <p:nvSpPr>
            <p:cNvPr id="230" name="Ellipse 229"/>
            <p:cNvSpPr/>
            <p:nvPr/>
          </p:nvSpPr>
          <p:spPr>
            <a:xfrm>
              <a:off x="6774873" y="6861034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31" name="Shape 111"/>
            <p:cNvSpPr/>
            <p:nvPr/>
          </p:nvSpPr>
          <p:spPr>
            <a:xfrm>
              <a:off x="6885466" y="6952374"/>
              <a:ext cx="1732306" cy="760320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i="1" dirty="0" err="1" smtClean="0">
                  <a:solidFill>
                    <a:srgbClr val="FF0000"/>
                  </a:solidFill>
                </a:rPr>
                <a:t>Uncontrolled</a:t>
              </a:r>
              <a:endParaRPr lang="fr-FR" sz="2000" b="1" i="1" dirty="0" smtClean="0">
                <a:solidFill>
                  <a:srgbClr val="FF0000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np-nh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FF0000"/>
                  </a:solidFill>
                </a:rPr>
                <a:t>expansion</a:t>
              </a: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253" name="Shape 111"/>
          <p:cNvSpPr/>
          <p:nvPr/>
        </p:nvSpPr>
        <p:spPr>
          <a:xfrm>
            <a:off x="3194809" y="318120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Open-</a:t>
            </a:r>
            <a:r>
              <a:rPr lang="fr-FR" sz="2400" b="1" dirty="0" err="1" smtClean="0">
                <a:solidFill>
                  <a:schemeClr val="tx1"/>
                </a:solidFill>
              </a:rPr>
              <a:t>shell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399" name="Image 3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3538" y="3924371"/>
            <a:ext cx="1938969" cy="391099"/>
          </a:xfrm>
          <a:prstGeom prst="rect">
            <a:avLst/>
          </a:prstGeom>
        </p:spPr>
      </p:pic>
      <p:sp>
        <p:nvSpPr>
          <p:cNvPr id="400" name="Flèche droite 399"/>
          <p:cNvSpPr/>
          <p:nvPr/>
        </p:nvSpPr>
        <p:spPr>
          <a:xfrm>
            <a:off x="7372839" y="7172159"/>
            <a:ext cx="498764" cy="912715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401" name="Image 40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4122" y="6241387"/>
            <a:ext cx="2533880" cy="468217"/>
          </a:xfrm>
          <a:prstGeom prst="rect">
            <a:avLst/>
          </a:prstGeom>
        </p:spPr>
      </p:pic>
      <p:sp>
        <p:nvSpPr>
          <p:cNvPr id="274" name="Shape 111"/>
          <p:cNvSpPr/>
          <p:nvPr/>
        </p:nvSpPr>
        <p:spPr>
          <a:xfrm>
            <a:off x="10330090" y="6935191"/>
            <a:ext cx="239929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i="1" dirty="0" err="1">
                <a:solidFill>
                  <a:schemeClr val="tx1"/>
                </a:solidFill>
              </a:rPr>
              <a:t>D</a:t>
            </a:r>
            <a:r>
              <a:rPr lang="fr-FR" sz="2000" b="1" i="1" dirty="0" err="1" smtClean="0">
                <a:solidFill>
                  <a:schemeClr val="tx1"/>
                </a:solidFill>
              </a:rPr>
              <a:t>egenerate</a:t>
            </a:r>
            <a:endParaRPr lang="fr-FR" sz="2000" b="1" i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unperturbed</a:t>
            </a:r>
            <a:endParaRPr lang="fr-FR" sz="2000" b="1" dirty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Slater </a:t>
            </a:r>
            <a:r>
              <a:rPr lang="fr-FR" sz="2000" b="1" dirty="0" err="1" smtClean="0">
                <a:solidFill>
                  <a:schemeClr val="tx1"/>
                </a:solidFill>
              </a:rPr>
              <a:t>determinant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70" name="Rounded Rectangle"/>
          <p:cNvSpPr/>
          <p:nvPr/>
        </p:nvSpPr>
        <p:spPr>
          <a:xfrm>
            <a:off x="6034059" y="4586181"/>
            <a:ext cx="6353673" cy="728309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71" name="Shape 111"/>
          <p:cNvSpPr/>
          <p:nvPr/>
        </p:nvSpPr>
        <p:spPr>
          <a:xfrm>
            <a:off x="6093050" y="4605471"/>
            <a:ext cx="724873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Symmetry-conserving</a:t>
            </a:r>
            <a:r>
              <a:rPr lang="fr-FR" sz="2000" b="1" dirty="0" smtClean="0">
                <a:solidFill>
                  <a:schemeClr val="tx1"/>
                </a:solidFill>
              </a:rPr>
              <a:t> single-</a:t>
            </a:r>
            <a:r>
              <a:rPr lang="fr-FR" sz="2000" b="1" dirty="0" err="1" smtClean="0">
                <a:solidFill>
                  <a:schemeClr val="tx1"/>
                </a:solidFill>
              </a:rPr>
              <a:t>reference</a:t>
            </a:r>
            <a:r>
              <a:rPr lang="fr-FR" sz="2000" b="1" dirty="0" smtClean="0">
                <a:solidFill>
                  <a:schemeClr val="tx1"/>
                </a:solidFill>
              </a:rPr>
              <a:t> expansion</a:t>
            </a:r>
          </a:p>
          <a:p>
            <a:pPr lvl="0">
              <a:defRPr sz="1800"/>
            </a:pPr>
            <a:r>
              <a:rPr lang="fr-FR" sz="2000" b="1" dirty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2000" b="1" dirty="0" smtClean="0">
                <a:solidFill>
                  <a:schemeClr val="tx1"/>
                </a:solidFill>
              </a:rPr>
              <a:t>state misses crucial IR </a:t>
            </a:r>
            <a:r>
              <a:rPr lang="fr-FR" sz="2000" b="1" dirty="0" err="1" smtClean="0">
                <a:solidFill>
                  <a:schemeClr val="tx1"/>
                </a:solidFill>
              </a:rPr>
              <a:t>static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correlations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72" name="Rounded Rectangle"/>
          <p:cNvSpPr/>
          <p:nvPr/>
        </p:nvSpPr>
        <p:spPr>
          <a:xfrm>
            <a:off x="4864650" y="1747406"/>
            <a:ext cx="7764925" cy="1046095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73" name="Shape 111"/>
          <p:cNvSpPr/>
          <p:nvPr/>
        </p:nvSpPr>
        <p:spPr>
          <a:xfrm>
            <a:off x="4951352" y="1777577"/>
            <a:ext cx="780291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What</a:t>
            </a:r>
            <a:r>
              <a:rPr lang="fr-FR" sz="2000" b="1" dirty="0" smtClean="0">
                <a:solidFill>
                  <a:schemeClr val="tx1"/>
                </a:solidFill>
              </a:rPr>
              <a:t> to do? </a:t>
            </a:r>
          </a:p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	-</a:t>
            </a:r>
            <a:r>
              <a:rPr lang="fr-FR" sz="2000" b="1" dirty="0" err="1" smtClean="0">
                <a:solidFill>
                  <a:schemeClr val="tx1"/>
                </a:solidFill>
              </a:rPr>
              <a:t>can</a:t>
            </a:r>
            <a:r>
              <a:rPr lang="fr-FR" sz="2000" b="1" dirty="0" smtClean="0">
                <a:solidFill>
                  <a:schemeClr val="tx1"/>
                </a:solidFill>
              </a:rPr>
              <a:t> one </a:t>
            </a:r>
            <a:r>
              <a:rPr lang="fr-FR" sz="2000" b="1" dirty="0" err="1" smtClean="0">
                <a:solidFill>
                  <a:schemeClr val="tx1"/>
                </a:solidFill>
              </a:rPr>
              <a:t>keep</a:t>
            </a:r>
            <a:r>
              <a:rPr lang="fr-FR" sz="2000" b="1" dirty="0" smtClean="0">
                <a:solidFill>
                  <a:schemeClr val="tx1"/>
                </a:solidFill>
              </a:rPr>
              <a:t> the </a:t>
            </a:r>
            <a:r>
              <a:rPr lang="fr-FR" sz="2000" b="1" dirty="0" err="1" smtClean="0">
                <a:solidFill>
                  <a:schemeClr val="tx1"/>
                </a:solidFill>
              </a:rPr>
              <a:t>simplicity</a:t>
            </a:r>
            <a:r>
              <a:rPr lang="fr-FR" sz="2000" b="1" dirty="0" smtClean="0">
                <a:solidFill>
                  <a:schemeClr val="tx1"/>
                </a:solidFill>
              </a:rPr>
              <a:t> of a single-</a:t>
            </a:r>
            <a:r>
              <a:rPr lang="fr-FR" sz="2000" b="1" dirty="0" err="1" smtClean="0">
                <a:solidFill>
                  <a:schemeClr val="tx1"/>
                </a:solidFill>
              </a:rPr>
              <a:t>reference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method</a:t>
            </a:r>
            <a:r>
              <a:rPr lang="fr-FR" sz="2000" b="1" dirty="0" smtClean="0">
                <a:solidFill>
                  <a:schemeClr val="tx1"/>
                </a:solidFill>
              </a:rPr>
              <a:t>?</a:t>
            </a:r>
          </a:p>
          <a:p>
            <a:pPr lvl="0">
              <a:defRPr sz="1800"/>
            </a:pPr>
            <a:r>
              <a:rPr lang="fr-FR" sz="2000" b="1" dirty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-if </a:t>
            </a:r>
            <a:r>
              <a:rPr lang="fr-FR" sz="2000" b="1" dirty="0" err="1" smtClean="0">
                <a:solidFill>
                  <a:schemeClr val="tx1"/>
                </a:solidFill>
              </a:rPr>
              <a:t>so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</a:rPr>
              <a:t>is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there</a:t>
            </a:r>
            <a:r>
              <a:rPr lang="fr-FR" sz="2000" b="1" dirty="0" smtClean="0">
                <a:solidFill>
                  <a:schemeClr val="tx1"/>
                </a:solidFill>
              </a:rPr>
              <a:t> a </a:t>
            </a:r>
            <a:r>
              <a:rPr lang="fr-FR" sz="2000" b="1" dirty="0" err="1" smtClean="0">
                <a:solidFill>
                  <a:schemeClr val="tx1"/>
                </a:solidFill>
              </a:rPr>
              <a:t>price</a:t>
            </a:r>
            <a:r>
              <a:rPr lang="fr-FR" sz="2000" b="1" dirty="0" smtClean="0">
                <a:solidFill>
                  <a:schemeClr val="tx1"/>
                </a:solidFill>
              </a:rPr>
              <a:t> to </a:t>
            </a:r>
            <a:r>
              <a:rPr lang="fr-FR" sz="2000" b="1" dirty="0" err="1" smtClean="0">
                <a:solidFill>
                  <a:schemeClr val="tx1"/>
                </a:solidFill>
              </a:rPr>
              <a:t>play</a:t>
            </a:r>
            <a:r>
              <a:rPr lang="fr-FR" sz="2000" b="1" dirty="0" smtClean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3126723" y="8550505"/>
            <a:ext cx="5230206" cy="1061779"/>
            <a:chOff x="6785710" y="8580187"/>
            <a:chExt cx="5230206" cy="1061779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23326" y="8580187"/>
              <a:ext cx="4171389" cy="1061779"/>
            </a:xfrm>
            <a:prstGeom prst="rect">
              <a:avLst/>
            </a:prstGeom>
          </p:spPr>
        </p:pic>
        <p:sp>
          <p:nvSpPr>
            <p:cNvPr id="53" name="Shape 111"/>
            <p:cNvSpPr/>
            <p:nvPr/>
          </p:nvSpPr>
          <p:spPr>
            <a:xfrm>
              <a:off x="6785710" y="8938905"/>
              <a:ext cx="604558" cy="3131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2000" dirty="0" smtClean="0">
                  <a:solidFill>
                    <a:schemeClr val="tx1"/>
                  </a:solidFill>
                </a:rPr>
                <a:t>Ex</a:t>
              </a:r>
              <a:r>
                <a:rPr lang="fr-FR" sz="2000" dirty="0">
                  <a:solidFill>
                    <a:schemeClr val="tx1"/>
                  </a:solidFill>
                </a:rPr>
                <a:t>:</a:t>
              </a:r>
              <a:endParaRPr lang="fr-FR" sz="20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502342" y="9178842"/>
              <a:ext cx="513574" cy="319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18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400" grpId="0" animBg="1"/>
      <p:bldP spid="274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7"/>
          <p:cNvSpPr/>
          <p:nvPr/>
        </p:nvSpPr>
        <p:spPr>
          <a:xfrm>
            <a:off x="1139654" y="5447097"/>
            <a:ext cx="966689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 smtClean="0">
                <a:solidFill>
                  <a:srgbClr val="0033CC"/>
                </a:solidFill>
              </a:rPr>
              <a:t>○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Closed</a:t>
            </a:r>
            <a:r>
              <a:rPr lang="fr-FR" sz="2200" dirty="0" smtClean="0">
                <a:solidFill>
                  <a:srgbClr val="0033CC"/>
                </a:solidFill>
              </a:rPr>
              <a:t> and open-</a:t>
            </a:r>
            <a:r>
              <a:rPr lang="fr-FR" sz="2200" dirty="0" err="1" smtClean="0">
                <a:solidFill>
                  <a:srgbClr val="0033CC"/>
                </a:solidFill>
              </a:rPr>
              <a:t>shell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nuclei</a:t>
            </a:r>
            <a:r>
              <a:rPr lang="fr-FR" sz="2200" dirty="0" smtClean="0">
                <a:solidFill>
                  <a:srgbClr val="0033CC"/>
                </a:solidFill>
              </a:rPr>
              <a:t>: single-</a:t>
            </a:r>
            <a:r>
              <a:rPr lang="fr-FR" sz="2200" dirty="0" err="1" smtClean="0">
                <a:solidFill>
                  <a:srgbClr val="0033CC"/>
                </a:solidFill>
              </a:rPr>
              <a:t>reference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symmetry</a:t>
            </a:r>
            <a:r>
              <a:rPr lang="fr-FR" dirty="0" err="1">
                <a:solidFill>
                  <a:srgbClr val="0033CC"/>
                </a:solidFill>
              </a:rPr>
              <a:t>-</a:t>
            </a:r>
            <a:r>
              <a:rPr lang="fr-FR" sz="2200" dirty="0" err="1" smtClean="0">
                <a:solidFill>
                  <a:srgbClr val="0033CC"/>
                </a:solidFill>
              </a:rPr>
              <a:t>breaking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methods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707881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6202561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73339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7573994" y="1526306"/>
            <a:ext cx="4517332" cy="4227223"/>
            <a:chOff x="7688523" y="1495567"/>
            <a:chExt cx="4517332" cy="4227223"/>
          </a:xfrm>
        </p:grpSpPr>
        <p:pic>
          <p:nvPicPr>
            <p:cNvPr id="161" name="Google Shape;396;p24"/>
            <p:cNvPicPr preferRelativeResize="0"/>
            <p:nvPr/>
          </p:nvPicPr>
          <p:blipFill rotWithShape="1">
            <a:blip r:embed="rId2">
              <a:alphaModFix/>
            </a:blip>
            <a:srcRect l="-2710" t="18778" r="57002" b="21966"/>
            <a:stretch/>
          </p:blipFill>
          <p:spPr>
            <a:xfrm>
              <a:off x="8458106" y="2012736"/>
              <a:ext cx="2882722" cy="25753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Shape 111"/>
            <p:cNvSpPr/>
            <p:nvPr/>
          </p:nvSpPr>
          <p:spPr>
            <a:xfrm>
              <a:off x="8121662" y="1607948"/>
              <a:ext cx="3878085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Closed-shell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=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particular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case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9882" y="4720796"/>
              <a:ext cx="2778982" cy="442578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47748" y="3588449"/>
              <a:ext cx="771181" cy="47372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8934003" y="2037995"/>
              <a:ext cx="399335" cy="344351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7" name="Shape 111"/>
            <p:cNvSpPr/>
            <p:nvPr/>
          </p:nvSpPr>
          <p:spPr>
            <a:xfrm>
              <a:off x="8569882" y="5260535"/>
              <a:ext cx="305666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Zero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static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9" name="Rounded Rectangle"/>
            <p:cNvSpPr/>
            <p:nvPr/>
          </p:nvSpPr>
          <p:spPr>
            <a:xfrm>
              <a:off x="7688523" y="1495567"/>
              <a:ext cx="4517332" cy="4227223"/>
            </a:xfrm>
            <a:prstGeom prst="roundRect">
              <a:avLst>
                <a:gd name="adj" fmla="val 23737"/>
              </a:avLst>
            </a:prstGeom>
            <a:gradFill>
              <a:gsLst>
                <a:gs pos="0">
                  <a:srgbClr val="0052FF">
                    <a:alpha val="8094"/>
                  </a:srgbClr>
                </a:gs>
                <a:gs pos="100000">
                  <a:srgbClr val="FF40FF">
                    <a:alpha val="12298"/>
                  </a:srgbClr>
                </a:gs>
              </a:gsLst>
              <a:lin ang="5400000"/>
            </a:gradFill>
            <a:ln w="25400">
              <a:solidFill>
                <a:srgbClr val="000000">
                  <a:alpha val="46217"/>
                </a:srgb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392" name="Ellipse 391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33C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29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0033CC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correlations</a:t>
              </a:r>
              <a:endParaRPr lang="fr-FR" sz="2000" b="1" dirty="0" smtClean="0">
                <a:solidFill>
                  <a:srgbClr val="0033CC"/>
                </a:solidFill>
              </a:endParaRPr>
            </a:p>
          </p:txBody>
        </p:sp>
      </p:grpSp>
      <p:cxnSp>
        <p:nvCxnSpPr>
          <p:cNvPr id="241" name="Connecteur droit avec flèche 240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3" name="Groupe 242"/>
          <p:cNvGrpSpPr/>
          <p:nvPr/>
        </p:nvGrpSpPr>
        <p:grpSpPr>
          <a:xfrm>
            <a:off x="3018865" y="4720690"/>
            <a:ext cx="2075931" cy="1122922"/>
            <a:chOff x="5583382" y="3424683"/>
            <a:chExt cx="1925782" cy="954436"/>
          </a:xfrm>
        </p:grpSpPr>
        <p:sp>
          <p:nvSpPr>
            <p:cNvPr id="244" name="Ellipse 243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33C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45" name="Shape 111"/>
            <p:cNvSpPr/>
            <p:nvPr/>
          </p:nvSpPr>
          <p:spPr>
            <a:xfrm>
              <a:off x="5680120" y="3484733"/>
              <a:ext cx="1732306" cy="784792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Deformed</a:t>
              </a:r>
              <a:endParaRPr lang="fr-FR" sz="2000" b="1" dirty="0" smtClean="0">
                <a:solidFill>
                  <a:srgbClr val="0033CC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0033CC"/>
                  </a:solidFill>
                </a:rPr>
                <a:t>Hartree </a:t>
              </a:r>
              <a:r>
                <a:rPr lang="fr-FR" sz="2000" b="1" dirty="0" err="1" smtClean="0">
                  <a:solidFill>
                    <a:srgbClr val="0033CC"/>
                  </a:solidFill>
                </a:rPr>
                <a:t>Fock</a:t>
              </a:r>
              <a:endParaRPr lang="fr-FR" sz="2000" b="1" dirty="0" smtClean="0">
                <a:solidFill>
                  <a:srgbClr val="0033CC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Bogoliubov</a:t>
              </a:r>
              <a:endParaRPr lang="fr-FR" sz="2000" b="1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- 2</a:t>
            </a:r>
            <a:endParaRPr sz="2400" dirty="0">
              <a:solidFill>
                <a:srgbClr val="0033C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4575" y="6271452"/>
            <a:ext cx="3106757" cy="435166"/>
          </a:xfrm>
          <a:prstGeom prst="rect">
            <a:avLst/>
          </a:prstGeom>
        </p:spPr>
      </p:pic>
      <p:pic>
        <p:nvPicPr>
          <p:cNvPr id="64" name="Google Shape;352;p24"/>
          <p:cNvPicPr preferRelativeResize="0"/>
          <p:nvPr/>
        </p:nvPicPr>
        <p:blipFill rotWithShape="1">
          <a:blip r:embed="rId2">
            <a:alphaModFix/>
          </a:blip>
          <a:srcRect l="57312" t="18231" r="123" b="20874"/>
          <a:stretch/>
        </p:blipFill>
        <p:spPr>
          <a:xfrm>
            <a:off x="4694478" y="1429551"/>
            <a:ext cx="2812044" cy="264989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354;p24"/>
          <p:cNvSpPr txBox="1"/>
          <p:nvPr/>
        </p:nvSpPr>
        <p:spPr>
          <a:xfrm>
            <a:off x="2673634" y="1417119"/>
            <a:ext cx="176319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/>
              <a:t>order</a:t>
            </a:r>
            <a:r>
              <a:rPr lang="fr-FR" sz="1600" dirty="0"/>
              <a:t> </a:t>
            </a:r>
            <a:r>
              <a:rPr lang="fr-FR" sz="1600" dirty="0" err="1" smtClean="0"/>
              <a:t>parameter</a:t>
            </a:r>
            <a:endParaRPr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1341" y="2061384"/>
            <a:ext cx="1428103" cy="787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1693" y="1370575"/>
            <a:ext cx="1075563" cy="453130"/>
          </a:xfrm>
          <a:prstGeom prst="rect">
            <a:avLst/>
          </a:prstGeom>
        </p:spPr>
      </p:pic>
      <p:sp>
        <p:nvSpPr>
          <p:cNvPr id="56" name="Shape 111"/>
          <p:cNvSpPr/>
          <p:nvPr/>
        </p:nvSpPr>
        <p:spPr>
          <a:xfrm>
            <a:off x="3194809" y="318120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Open-</a:t>
            </a:r>
            <a:r>
              <a:rPr lang="fr-FR" sz="2400" b="1" dirty="0" err="1" smtClean="0">
                <a:solidFill>
                  <a:schemeClr val="tx1"/>
                </a:solidFill>
              </a:rPr>
              <a:t>shell</a:t>
            </a:r>
            <a:endParaRPr sz="2800" b="1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336259" y="2101194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Connecteur droit 86"/>
          <p:cNvCxnSpPr/>
          <p:nvPr/>
        </p:nvCxnSpPr>
        <p:spPr>
          <a:xfrm>
            <a:off x="4336258" y="2557577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8031" y="4457429"/>
            <a:ext cx="771181" cy="3745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4809" y="3980278"/>
            <a:ext cx="1850834" cy="380082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345381" y="2898095"/>
            <a:ext cx="221673" cy="172256"/>
          </a:xfrm>
          <a:prstGeom prst="ellipse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3969136" y="6179544"/>
            <a:ext cx="1021379" cy="636627"/>
          </a:xfrm>
          <a:prstGeom prst="ellipse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2" name="Flèche courbée vers la gauche 11"/>
          <p:cNvSpPr/>
          <p:nvPr/>
        </p:nvSpPr>
        <p:spPr>
          <a:xfrm rot="1599226" flipV="1">
            <a:off x="5769935" y="2909295"/>
            <a:ext cx="711819" cy="3726113"/>
          </a:xfrm>
          <a:prstGeom prst="curvedLeftArrow">
            <a:avLst/>
          </a:prstGeom>
          <a:solidFill>
            <a:srgbClr val="0033CC"/>
          </a:solidFill>
          <a:ln w="1270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12" name="Google Shape;380;p2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944615" y="6967422"/>
            <a:ext cx="947261" cy="17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381;p24"/>
          <p:cNvSpPr/>
          <p:nvPr/>
        </p:nvSpPr>
        <p:spPr>
          <a:xfrm>
            <a:off x="6211058" y="5928005"/>
            <a:ext cx="6640937" cy="3423770"/>
          </a:xfrm>
          <a:prstGeom prst="roundRect">
            <a:avLst>
              <a:gd name="adj" fmla="val 5660"/>
            </a:avLst>
          </a:prstGeom>
          <a:solidFill>
            <a:srgbClr val="EBF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388;p24"/>
          <p:cNvSpPr txBox="1"/>
          <p:nvPr/>
        </p:nvSpPr>
        <p:spPr>
          <a:xfrm>
            <a:off x="9706449" y="5998048"/>
            <a:ext cx="314554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>
                <a:solidFill>
                  <a:schemeClr val="dk1"/>
                </a:solidFill>
              </a:rPr>
              <a:t>Bogoliubov</a:t>
            </a:r>
            <a:r>
              <a:rPr lang="fr-FR" sz="2000" b="1" dirty="0">
                <a:solidFill>
                  <a:schemeClr val="dk1"/>
                </a:solidFill>
              </a:rPr>
              <a:t> Vacuum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16" name="Google Shape;389;p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934809" y="6617677"/>
            <a:ext cx="2828111" cy="29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398;p2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138962" y="8106422"/>
            <a:ext cx="2293390" cy="120148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399;p24"/>
          <p:cNvSpPr txBox="1"/>
          <p:nvPr/>
        </p:nvSpPr>
        <p:spPr>
          <a:xfrm>
            <a:off x="9619838" y="7453594"/>
            <a:ext cx="323215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>
                <a:solidFill>
                  <a:schemeClr val="dk1"/>
                </a:solidFill>
              </a:rPr>
              <a:t>Symmetry</a:t>
            </a:r>
            <a:r>
              <a:rPr lang="fr-FR" sz="2000" b="1" dirty="0">
                <a:solidFill>
                  <a:schemeClr val="dk1"/>
                </a:solidFill>
              </a:rPr>
              <a:t> </a:t>
            </a:r>
            <a:r>
              <a:rPr lang="fr-FR" sz="2000" b="1" dirty="0" err="1">
                <a:solidFill>
                  <a:schemeClr val="dk1"/>
                </a:solidFill>
              </a:rPr>
              <a:t>breaking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27" name="Google Shape;401;p24"/>
          <p:cNvPicPr preferRelativeResize="0"/>
          <p:nvPr/>
        </p:nvPicPr>
        <p:blipFill rotWithShape="1">
          <a:blip r:embed="rId19">
            <a:alphaModFix/>
          </a:blip>
          <a:srcRect b="40737"/>
          <a:stretch/>
        </p:blipFill>
        <p:spPr>
          <a:xfrm>
            <a:off x="6363220" y="8863736"/>
            <a:ext cx="3130335" cy="48803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402;p24"/>
          <p:cNvSpPr txBox="1"/>
          <p:nvPr/>
        </p:nvSpPr>
        <p:spPr>
          <a:xfrm>
            <a:off x="5933511" y="8286256"/>
            <a:ext cx="369624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>
                <a:solidFill>
                  <a:schemeClr val="dk1"/>
                </a:solidFill>
              </a:rPr>
              <a:t>Elementary</a:t>
            </a:r>
            <a:r>
              <a:rPr lang="fr-FR" sz="2000" b="1" dirty="0">
                <a:solidFill>
                  <a:schemeClr val="dk1"/>
                </a:solidFill>
              </a:rPr>
              <a:t> excitations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130" name="Google Shape;411;p24"/>
          <p:cNvSpPr txBox="1"/>
          <p:nvPr/>
        </p:nvSpPr>
        <p:spPr>
          <a:xfrm>
            <a:off x="6496603" y="6005393"/>
            <a:ext cx="468074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>
                <a:solidFill>
                  <a:schemeClr val="dk1"/>
                </a:solidFill>
              </a:rPr>
              <a:t>Bogoliubov</a:t>
            </a:r>
            <a:r>
              <a:rPr lang="fr-FR" sz="2000" b="1" dirty="0">
                <a:solidFill>
                  <a:schemeClr val="dk1"/>
                </a:solidFill>
              </a:rPr>
              <a:t> transformation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32" name="Google Shape;413;p2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640371" y="6634892"/>
            <a:ext cx="2866764" cy="1189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420;p24"/>
          <p:cNvCxnSpPr/>
          <p:nvPr/>
        </p:nvCxnSpPr>
        <p:spPr>
          <a:xfrm flipH="1" flipV="1">
            <a:off x="7640594" y="7797190"/>
            <a:ext cx="2468212" cy="8191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421;p24"/>
          <p:cNvSpPr txBox="1"/>
          <p:nvPr/>
        </p:nvSpPr>
        <p:spPr>
          <a:xfrm>
            <a:off x="6327540" y="7899731"/>
            <a:ext cx="179412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err="1">
                <a:solidFill>
                  <a:srgbClr val="FF0000"/>
                </a:solidFill>
              </a:rPr>
              <a:t>Sum</a:t>
            </a:r>
            <a:r>
              <a:rPr lang="fr-FR" sz="1400" dirty="0">
                <a:solidFill>
                  <a:srgbClr val="FF0000"/>
                </a:solidFill>
              </a:rPr>
              <a:t> over </a:t>
            </a:r>
            <a:r>
              <a:rPr lang="fr-FR" sz="1400" dirty="0" err="1">
                <a:solidFill>
                  <a:srgbClr val="FF0000"/>
                </a:solidFill>
              </a:rPr>
              <a:t>different</a:t>
            </a:r>
            <a:r>
              <a:rPr lang="fr-FR" sz="1400" dirty="0">
                <a:solidFill>
                  <a:srgbClr val="FF0000"/>
                </a:solidFill>
              </a:rPr>
              <a:t> j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136" name="Google Shape;422;p24"/>
          <p:cNvSpPr/>
          <p:nvPr/>
        </p:nvSpPr>
        <p:spPr>
          <a:xfrm>
            <a:off x="7341726" y="7631961"/>
            <a:ext cx="247800" cy="247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421;p24"/>
          <p:cNvSpPr txBox="1"/>
          <p:nvPr/>
        </p:nvSpPr>
        <p:spPr>
          <a:xfrm>
            <a:off x="9788753" y="6981798"/>
            <a:ext cx="327485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Product state as Slater </a:t>
            </a:r>
            <a:r>
              <a:rPr lang="fr-FR" sz="1400" dirty="0" err="1" smtClean="0">
                <a:solidFill>
                  <a:srgbClr val="FF0000"/>
                </a:solidFill>
              </a:rPr>
              <a:t>determinant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146" name="Google Shape;422;p24"/>
          <p:cNvSpPr/>
          <p:nvPr/>
        </p:nvSpPr>
        <p:spPr>
          <a:xfrm>
            <a:off x="9180767" y="6620820"/>
            <a:ext cx="326368" cy="3707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422;p24"/>
          <p:cNvSpPr/>
          <p:nvPr/>
        </p:nvSpPr>
        <p:spPr>
          <a:xfrm>
            <a:off x="8205574" y="6650098"/>
            <a:ext cx="326368" cy="3707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" name="Google Shape;420;p24"/>
          <p:cNvCxnSpPr>
            <a:endCxn id="147" idx="5"/>
          </p:cNvCxnSpPr>
          <p:nvPr/>
        </p:nvCxnSpPr>
        <p:spPr>
          <a:xfrm flipH="1" flipV="1">
            <a:off x="8484147" y="6966564"/>
            <a:ext cx="1676784" cy="126204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420;p24"/>
          <p:cNvCxnSpPr>
            <a:endCxn id="146" idx="4"/>
          </p:cNvCxnSpPr>
          <p:nvPr/>
        </p:nvCxnSpPr>
        <p:spPr>
          <a:xfrm flipH="1" flipV="1">
            <a:off x="9343951" y="6991583"/>
            <a:ext cx="825472" cy="12622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421;p24"/>
          <p:cNvSpPr txBox="1"/>
          <p:nvPr/>
        </p:nvSpPr>
        <p:spPr>
          <a:xfrm>
            <a:off x="9507135" y="8907715"/>
            <a:ext cx="327485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err="1" smtClean="0">
                <a:solidFill>
                  <a:srgbClr val="FF0000"/>
                </a:solidFill>
              </a:rPr>
              <a:t>Generalize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np-nh</a:t>
            </a:r>
            <a:r>
              <a:rPr lang="fr-FR" sz="1400" dirty="0" smtClean="0">
                <a:solidFill>
                  <a:srgbClr val="FF0000"/>
                </a:solidFill>
              </a:rPr>
              <a:t> excitations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04874" y="2004743"/>
            <a:ext cx="4743829" cy="2361198"/>
          </a:xfrm>
          <a:prstGeom prst="rect">
            <a:avLst/>
          </a:prstGeom>
        </p:spPr>
      </p:pic>
      <p:sp>
        <p:nvSpPr>
          <p:cNvPr id="172" name="Google Shape;354;p24"/>
          <p:cNvSpPr txBox="1"/>
          <p:nvPr/>
        </p:nvSpPr>
        <p:spPr>
          <a:xfrm>
            <a:off x="8969926" y="1509522"/>
            <a:ext cx="198149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Example</a:t>
            </a:r>
            <a:r>
              <a:rPr lang="fr-FR" sz="1600" b="1" dirty="0" smtClean="0"/>
              <a:t> for SU(2)</a:t>
            </a:r>
            <a:endParaRPr sz="1600" b="1" dirty="0"/>
          </a:p>
        </p:txBody>
      </p:sp>
      <p:sp>
        <p:nvSpPr>
          <p:cNvPr id="224" name="Rectangle à coins arrondis 223"/>
          <p:cNvSpPr/>
          <p:nvPr/>
        </p:nvSpPr>
        <p:spPr>
          <a:xfrm>
            <a:off x="7987218" y="1988446"/>
            <a:ext cx="720032" cy="246174"/>
          </a:xfrm>
          <a:prstGeom prst="roundRect">
            <a:avLst/>
          </a:prstGeom>
          <a:noFill/>
          <a:ln w="5715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225" name="Image 2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47934" y="1460038"/>
            <a:ext cx="859316" cy="374573"/>
          </a:xfrm>
          <a:prstGeom prst="rect">
            <a:avLst/>
          </a:prstGeom>
        </p:spPr>
      </p:pic>
      <p:cxnSp>
        <p:nvCxnSpPr>
          <p:cNvPr id="228" name="Connecteur droit 227"/>
          <p:cNvCxnSpPr/>
          <p:nvPr/>
        </p:nvCxnSpPr>
        <p:spPr>
          <a:xfrm>
            <a:off x="8053693" y="2234620"/>
            <a:ext cx="374072" cy="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2" name="Flèche courbée vers le bas 231"/>
          <p:cNvSpPr/>
          <p:nvPr/>
        </p:nvSpPr>
        <p:spPr>
          <a:xfrm rot="20686013" flipV="1">
            <a:off x="11426371" y="4040482"/>
            <a:ext cx="872734" cy="371575"/>
          </a:xfrm>
          <a:prstGeom prst="curvedDownArrow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233" name="Image 2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41532" y="5377252"/>
            <a:ext cx="4301328" cy="378972"/>
          </a:xfrm>
          <a:prstGeom prst="rect">
            <a:avLst/>
          </a:prstGeom>
        </p:spPr>
      </p:pic>
      <p:sp>
        <p:nvSpPr>
          <p:cNvPr id="180" name="Rectangle à coins arrondis 179"/>
          <p:cNvSpPr/>
          <p:nvPr/>
        </p:nvSpPr>
        <p:spPr>
          <a:xfrm>
            <a:off x="8892986" y="1982938"/>
            <a:ext cx="3439601" cy="251682"/>
          </a:xfrm>
          <a:prstGeom prst="roundRect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1" name="Rectangle à coins arrondis 180"/>
          <p:cNvSpPr/>
          <p:nvPr/>
        </p:nvSpPr>
        <p:spPr>
          <a:xfrm>
            <a:off x="7626248" y="3105299"/>
            <a:ext cx="4706339" cy="225324"/>
          </a:xfrm>
          <a:prstGeom prst="roundRect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235" name="Image 2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34333" y="4397208"/>
            <a:ext cx="3439886" cy="389340"/>
          </a:xfrm>
          <a:prstGeom prst="rect">
            <a:avLst/>
          </a:prstGeom>
        </p:spPr>
      </p:pic>
      <p:pic>
        <p:nvPicPr>
          <p:cNvPr id="236" name="Image 2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76186" y="4851136"/>
            <a:ext cx="3527452" cy="393929"/>
          </a:xfrm>
          <a:prstGeom prst="rect">
            <a:avLst/>
          </a:prstGeom>
        </p:spPr>
      </p:pic>
      <p:sp>
        <p:nvSpPr>
          <p:cNvPr id="185" name="Google Shape;354;p24"/>
          <p:cNvSpPr txBox="1"/>
          <p:nvPr/>
        </p:nvSpPr>
        <p:spPr>
          <a:xfrm>
            <a:off x="11144560" y="4359597"/>
            <a:ext cx="119554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(</a:t>
            </a:r>
            <a:r>
              <a:rPr lang="fr-FR" sz="1600" dirty="0" err="1" smtClean="0"/>
              <a:t>with</a:t>
            </a:r>
            <a:r>
              <a:rPr lang="fr-FR" sz="1600" dirty="0" smtClean="0"/>
              <a:t> J=0)</a:t>
            </a:r>
            <a:endParaRPr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961221" y="2368408"/>
            <a:ext cx="0" cy="812800"/>
          </a:xfrm>
          <a:prstGeom prst="straightConnector1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21652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1" grpId="0" animBg="1"/>
      <p:bldP spid="94" grpId="0" animBg="1"/>
      <p:bldP spid="12" grpId="0" animBg="1"/>
      <p:bldP spid="113" grpId="0" animBg="1"/>
      <p:bldP spid="115" grpId="0"/>
      <p:bldP spid="125" grpId="0"/>
      <p:bldP spid="128" grpId="0"/>
      <p:bldP spid="130" grpId="0"/>
      <p:bldP spid="138" grpId="0"/>
      <p:bldP spid="136" grpId="0" animBg="1"/>
      <p:bldP spid="145" grpId="0"/>
      <p:bldP spid="146" grpId="0" animBg="1"/>
      <p:bldP spid="147" grpId="0" animBg="1"/>
      <p:bldP spid="160" grpId="0"/>
      <p:bldP spid="172" grpId="0"/>
      <p:bldP spid="172" grpId="1"/>
      <p:bldP spid="224" grpId="0" animBg="1"/>
      <p:bldP spid="224" grpId="1" animBg="1"/>
      <p:bldP spid="232" grpId="0" animBg="1"/>
      <p:bldP spid="232" grpId="1" animBg="1"/>
      <p:bldP spid="180" grpId="0" animBg="1"/>
      <p:bldP spid="180" grpId="1" animBg="1"/>
      <p:bldP spid="181" grpId="0" animBg="1"/>
      <p:bldP spid="181" grpId="1" animBg="1"/>
      <p:bldP spid="185" grpId="0"/>
      <p:bldP spid="1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e 77"/>
          <p:cNvGrpSpPr/>
          <p:nvPr/>
        </p:nvGrpSpPr>
        <p:grpSpPr>
          <a:xfrm>
            <a:off x="3107233" y="8732464"/>
            <a:ext cx="5868817" cy="972791"/>
            <a:chOff x="6778688" y="8705831"/>
            <a:chExt cx="5912510" cy="930149"/>
          </a:xfrm>
        </p:grpSpPr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9138" y="8705831"/>
              <a:ext cx="4914868" cy="930149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84006" y="9170905"/>
              <a:ext cx="507192" cy="297844"/>
            </a:xfrm>
            <a:prstGeom prst="rect">
              <a:avLst/>
            </a:prstGeom>
          </p:spPr>
        </p:pic>
        <p:sp>
          <p:nvSpPr>
            <p:cNvPr id="81" name="Shape 111"/>
            <p:cNvSpPr/>
            <p:nvPr/>
          </p:nvSpPr>
          <p:spPr>
            <a:xfrm>
              <a:off x="6778688" y="8973777"/>
              <a:ext cx="604558" cy="3131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2000" dirty="0" smtClean="0">
                  <a:solidFill>
                    <a:schemeClr val="tx1"/>
                  </a:solidFill>
                </a:rPr>
                <a:t>Ex</a:t>
              </a:r>
              <a:r>
                <a:rPr lang="fr-FR" sz="2000" dirty="0">
                  <a:solidFill>
                    <a:schemeClr val="tx1"/>
                  </a:solidFill>
                </a:rPr>
                <a:t>:</a:t>
              </a:r>
              <a:endParaRPr lang="fr-FR" sz="2000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96" name="Google Shape;42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6373" y="1544471"/>
            <a:ext cx="3096000" cy="481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42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6373" y="1539233"/>
            <a:ext cx="3096000" cy="481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2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26373" y="1538497"/>
            <a:ext cx="3096000" cy="48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Rounded Rectangle"/>
          <p:cNvSpPr/>
          <p:nvPr/>
        </p:nvSpPr>
        <p:spPr>
          <a:xfrm>
            <a:off x="9559639" y="6769515"/>
            <a:ext cx="2440602" cy="1114784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392" name="Ellipse 391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33C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29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0033CC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correlations</a:t>
              </a:r>
              <a:endParaRPr lang="fr-FR" sz="2000" b="1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240" name="Shape 111"/>
          <p:cNvSpPr/>
          <p:nvPr/>
        </p:nvSpPr>
        <p:spPr>
          <a:xfrm>
            <a:off x="3046575" y="8532257"/>
            <a:ext cx="34234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dBMBPT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>
                <a:solidFill>
                  <a:schemeClr val="tx1"/>
                </a:solidFill>
              </a:rPr>
              <a:t>d</a:t>
            </a:r>
            <a:r>
              <a:rPr lang="fr-FR" sz="2000" b="1" dirty="0" err="1" smtClean="0">
                <a:solidFill>
                  <a:schemeClr val="tx1"/>
                </a:solidFill>
              </a:rPr>
              <a:t>BCC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</a:rPr>
              <a:t>d</a:t>
            </a:r>
            <a:r>
              <a:rPr lang="fr-FR" sz="2000" b="1" dirty="0" err="1">
                <a:solidFill>
                  <a:schemeClr val="tx1"/>
                </a:solidFill>
              </a:rPr>
              <a:t>G</a:t>
            </a:r>
            <a:r>
              <a:rPr lang="fr-FR" sz="2000" b="1" dirty="0" err="1" smtClean="0">
                <a:solidFill>
                  <a:schemeClr val="tx1"/>
                </a:solidFill>
              </a:rPr>
              <a:t>SCGF</a:t>
            </a:r>
            <a:r>
              <a:rPr lang="fr-FR" sz="2000" b="1" dirty="0" smtClean="0">
                <a:solidFill>
                  <a:schemeClr val="tx1"/>
                </a:solidFill>
              </a:rPr>
              <a:t>…</a:t>
            </a:r>
            <a:endParaRPr sz="2000" b="1" dirty="0">
              <a:solidFill>
                <a:schemeClr val="tx1"/>
              </a:solidFill>
            </a:endParaRPr>
          </a:p>
        </p:txBody>
      </p:sp>
      <p:cxnSp>
        <p:nvCxnSpPr>
          <p:cNvPr id="241" name="Connecteur droit avec flèche 240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2" name="Connecteur droit avec flèche 241"/>
          <p:cNvCxnSpPr/>
          <p:nvPr/>
        </p:nvCxnSpPr>
        <p:spPr>
          <a:xfrm>
            <a:off x="4014030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3" name="Groupe 242"/>
          <p:cNvGrpSpPr/>
          <p:nvPr/>
        </p:nvGrpSpPr>
        <p:grpSpPr>
          <a:xfrm>
            <a:off x="3018865" y="4720690"/>
            <a:ext cx="2075931" cy="1122922"/>
            <a:chOff x="5583382" y="3424683"/>
            <a:chExt cx="1925782" cy="954436"/>
          </a:xfrm>
        </p:grpSpPr>
        <p:sp>
          <p:nvSpPr>
            <p:cNvPr id="244" name="Ellipse 243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33C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45" name="Shape 111"/>
            <p:cNvSpPr/>
            <p:nvPr/>
          </p:nvSpPr>
          <p:spPr>
            <a:xfrm>
              <a:off x="5680120" y="3484733"/>
              <a:ext cx="1732306" cy="784792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Deformed</a:t>
              </a:r>
              <a:endParaRPr lang="fr-FR" sz="2000" b="1" dirty="0" smtClean="0">
                <a:solidFill>
                  <a:srgbClr val="0033CC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0033CC"/>
                  </a:solidFill>
                </a:rPr>
                <a:t>Hartree </a:t>
              </a:r>
              <a:r>
                <a:rPr lang="fr-FR" sz="2000" b="1" dirty="0" err="1" smtClean="0">
                  <a:solidFill>
                    <a:srgbClr val="0033CC"/>
                  </a:solidFill>
                </a:rPr>
                <a:t>Fock</a:t>
              </a:r>
              <a:endParaRPr lang="fr-FR" sz="2000" b="1" dirty="0" smtClean="0">
                <a:solidFill>
                  <a:srgbClr val="0033CC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Bogoliubov</a:t>
              </a:r>
              <a:endParaRPr lang="fr-FR" sz="2000" b="1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395" name="Groupe 394"/>
          <p:cNvGrpSpPr/>
          <p:nvPr/>
        </p:nvGrpSpPr>
        <p:grpSpPr>
          <a:xfrm>
            <a:off x="2977301" y="6890788"/>
            <a:ext cx="2221888" cy="1300568"/>
            <a:chOff x="6774873" y="6639560"/>
            <a:chExt cx="1925782" cy="1050415"/>
          </a:xfrm>
        </p:grpSpPr>
        <p:sp>
          <p:nvSpPr>
            <p:cNvPr id="230" name="Ellipse 229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31" name="Shape 111"/>
            <p:cNvSpPr/>
            <p:nvPr/>
          </p:nvSpPr>
          <p:spPr>
            <a:xfrm>
              <a:off x="6885466" y="6639560"/>
              <a:ext cx="1732306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Controlled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qp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</a:t>
              </a: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274" name="Shape 111"/>
          <p:cNvSpPr/>
          <p:nvPr/>
        </p:nvSpPr>
        <p:spPr>
          <a:xfrm>
            <a:off x="9559639" y="6820768"/>
            <a:ext cx="239929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Non-</a:t>
            </a:r>
            <a:r>
              <a:rPr lang="fr-FR" sz="2000" b="1" dirty="0" err="1" smtClean="0">
                <a:solidFill>
                  <a:schemeClr val="tx1"/>
                </a:solidFill>
              </a:rPr>
              <a:t>degenerate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unperturbed</a:t>
            </a:r>
            <a:endParaRPr lang="fr-FR" sz="2000" b="1" dirty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Bogoliubov</a:t>
            </a:r>
            <a:r>
              <a:rPr lang="fr-FR" sz="2000" b="1" dirty="0" smtClean="0">
                <a:solidFill>
                  <a:schemeClr val="tx1"/>
                </a:solidFill>
              </a:rPr>
              <a:t> state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- 2</a:t>
            </a:r>
            <a:endParaRPr sz="2400" dirty="0">
              <a:solidFill>
                <a:srgbClr val="0033C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4575" y="6271452"/>
            <a:ext cx="3106757" cy="435166"/>
          </a:xfrm>
          <a:prstGeom prst="rect">
            <a:avLst/>
          </a:prstGeom>
        </p:spPr>
      </p:pic>
      <p:pic>
        <p:nvPicPr>
          <p:cNvPr id="64" name="Google Shape;352;p24"/>
          <p:cNvPicPr preferRelativeResize="0"/>
          <p:nvPr/>
        </p:nvPicPr>
        <p:blipFill rotWithShape="1">
          <a:blip r:embed="rId14">
            <a:alphaModFix/>
          </a:blip>
          <a:srcRect l="57312" t="18231" r="123" b="20874"/>
          <a:stretch/>
        </p:blipFill>
        <p:spPr>
          <a:xfrm>
            <a:off x="4694478" y="1429551"/>
            <a:ext cx="2812044" cy="264989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354;p24"/>
          <p:cNvSpPr txBox="1"/>
          <p:nvPr/>
        </p:nvSpPr>
        <p:spPr>
          <a:xfrm>
            <a:off x="2673634" y="1417119"/>
            <a:ext cx="176319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/>
              <a:t>order</a:t>
            </a:r>
            <a:r>
              <a:rPr lang="fr-FR" sz="1600" dirty="0"/>
              <a:t> </a:t>
            </a:r>
            <a:r>
              <a:rPr lang="fr-FR" sz="1600" dirty="0" err="1" smtClean="0"/>
              <a:t>parameter</a:t>
            </a:r>
            <a:endParaRPr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1341" y="2061384"/>
            <a:ext cx="1428103" cy="787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51693" y="1370575"/>
            <a:ext cx="1075563" cy="453130"/>
          </a:xfrm>
          <a:prstGeom prst="rect">
            <a:avLst/>
          </a:prstGeom>
        </p:spPr>
      </p:pic>
      <p:sp>
        <p:nvSpPr>
          <p:cNvPr id="56" name="Shape 111"/>
          <p:cNvSpPr/>
          <p:nvPr/>
        </p:nvSpPr>
        <p:spPr>
          <a:xfrm>
            <a:off x="3194809" y="318120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Open-</a:t>
            </a:r>
            <a:r>
              <a:rPr lang="fr-FR" sz="2400" b="1" dirty="0" err="1" smtClean="0">
                <a:solidFill>
                  <a:schemeClr val="tx1"/>
                </a:solidFill>
              </a:rPr>
              <a:t>shell</a:t>
            </a:r>
            <a:endParaRPr sz="2800" b="1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336259" y="2101194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Connecteur droit 86"/>
          <p:cNvCxnSpPr/>
          <p:nvPr/>
        </p:nvCxnSpPr>
        <p:spPr>
          <a:xfrm>
            <a:off x="4336258" y="2557577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88796" y="3172234"/>
            <a:ext cx="771181" cy="3745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94809" y="3980278"/>
            <a:ext cx="1850834" cy="380082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345381" y="2898095"/>
            <a:ext cx="221673" cy="172256"/>
          </a:xfrm>
          <a:prstGeom prst="ellipse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98" name="Google Shape;453;p24"/>
          <p:cNvPicPr preferRelativeResize="0"/>
          <p:nvPr/>
        </p:nvPicPr>
        <p:blipFill rotWithShape="1">
          <a:blip r:embed="rId19">
            <a:alphaModFix/>
          </a:blip>
          <a:srcRect l="50490"/>
          <a:stretch/>
        </p:blipFill>
        <p:spPr>
          <a:xfrm>
            <a:off x="6401400" y="5864342"/>
            <a:ext cx="3047400" cy="266161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421;p24"/>
          <p:cNvSpPr txBox="1"/>
          <p:nvPr/>
        </p:nvSpPr>
        <p:spPr>
          <a:xfrm>
            <a:off x="5231524" y="4225007"/>
            <a:ext cx="34187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 smtClean="0">
                <a:solidFill>
                  <a:schemeClr val="tx1"/>
                </a:solidFill>
              </a:rPr>
              <a:t>Static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correlations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indeed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included</a:t>
            </a:r>
            <a:r>
              <a:rPr lang="fr-FR" sz="1400" b="1" dirty="0" smtClean="0">
                <a:solidFill>
                  <a:schemeClr val="tx1"/>
                </a:solidFill>
              </a:rPr>
              <a:t> in </a:t>
            </a:r>
            <a:endParaRPr sz="14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2717" y="4213603"/>
            <a:ext cx="718525" cy="44665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170087" y="8451558"/>
            <a:ext cx="917121" cy="447066"/>
          </a:xfrm>
          <a:prstGeom prst="ellipse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5067086" y="8451556"/>
            <a:ext cx="1183770" cy="460921"/>
          </a:xfrm>
          <a:prstGeom prst="ellipse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8" name="Google Shape;421;p24"/>
          <p:cNvSpPr txBox="1"/>
          <p:nvPr/>
        </p:nvSpPr>
        <p:spPr>
          <a:xfrm>
            <a:off x="6386946" y="9363275"/>
            <a:ext cx="515389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Poster by P. Demol (</a:t>
            </a:r>
            <a:r>
              <a:rPr lang="fr-FR" sz="1600" b="1" dirty="0" err="1" smtClean="0">
                <a:solidFill>
                  <a:schemeClr val="tx1"/>
                </a:solidFill>
              </a:rPr>
              <a:t>sBCC</a:t>
            </a:r>
            <a:r>
              <a:rPr lang="fr-FR" sz="1600" b="1" dirty="0" smtClean="0">
                <a:solidFill>
                  <a:schemeClr val="tx1"/>
                </a:solidFill>
              </a:rPr>
              <a:t>)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59" name="Google Shape;421;p24"/>
          <p:cNvSpPr txBox="1"/>
          <p:nvPr/>
        </p:nvSpPr>
        <p:spPr>
          <a:xfrm>
            <a:off x="6345381" y="8723456"/>
            <a:ext cx="582050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Talk by C. Barbieri on </a:t>
            </a:r>
            <a:r>
              <a:rPr lang="fr-FR" sz="1600" b="1" dirty="0" err="1" smtClean="0">
                <a:solidFill>
                  <a:schemeClr val="tx1"/>
                </a:solidFill>
              </a:rPr>
              <a:t>Monday</a:t>
            </a:r>
            <a:r>
              <a:rPr lang="fr-FR" sz="1600" b="1" dirty="0" smtClean="0">
                <a:solidFill>
                  <a:schemeClr val="tx1"/>
                </a:solidFill>
              </a:rPr>
              <a:t> (</a:t>
            </a:r>
            <a:r>
              <a:rPr lang="fr-FR" sz="1600" b="1" dirty="0" err="1" smtClean="0">
                <a:solidFill>
                  <a:schemeClr val="tx1"/>
                </a:solidFill>
              </a:rPr>
              <a:t>sGSCGF</a:t>
            </a:r>
            <a:r>
              <a:rPr lang="fr-FR" sz="1600" b="1" dirty="0" smtClean="0">
                <a:solidFill>
                  <a:schemeClr val="tx1"/>
                </a:solidFill>
              </a:rPr>
              <a:t>) 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60" name="Google Shape;421;p24"/>
          <p:cNvSpPr txBox="1"/>
          <p:nvPr/>
        </p:nvSpPr>
        <p:spPr>
          <a:xfrm>
            <a:off x="5256483" y="4587751"/>
            <a:ext cx="40788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 smtClean="0">
                <a:solidFill>
                  <a:srgbClr val="0033CC"/>
                </a:solidFill>
              </a:rPr>
              <a:t>Dynamical</a:t>
            </a:r>
            <a:r>
              <a:rPr lang="fr-FR" sz="1400" b="1" dirty="0" smtClean="0">
                <a:solidFill>
                  <a:srgbClr val="0033CC"/>
                </a:solidFill>
              </a:rPr>
              <a:t> </a:t>
            </a:r>
            <a:r>
              <a:rPr lang="fr-FR" sz="1400" b="1" dirty="0" err="1" smtClean="0">
                <a:solidFill>
                  <a:srgbClr val="0033CC"/>
                </a:solidFill>
              </a:rPr>
              <a:t>correlations</a:t>
            </a:r>
            <a:r>
              <a:rPr lang="fr-FR" sz="1400" b="1" dirty="0" smtClean="0">
                <a:solidFill>
                  <a:srgbClr val="0033CC"/>
                </a:solidFill>
              </a:rPr>
              <a:t> </a:t>
            </a:r>
            <a:r>
              <a:rPr lang="fr-FR" sz="1400" b="1" dirty="0" err="1" smtClean="0">
                <a:solidFill>
                  <a:srgbClr val="0033CC"/>
                </a:solidFill>
              </a:rPr>
              <a:t>safely</a:t>
            </a:r>
            <a:r>
              <a:rPr lang="fr-FR" sz="1400" b="1" dirty="0" smtClean="0">
                <a:solidFill>
                  <a:srgbClr val="0033CC"/>
                </a:solidFill>
              </a:rPr>
              <a:t> </a:t>
            </a:r>
            <a:r>
              <a:rPr lang="fr-FR" sz="1400" b="1" dirty="0" err="1" smtClean="0">
                <a:solidFill>
                  <a:srgbClr val="0033CC"/>
                </a:solidFill>
              </a:rPr>
              <a:t>brought</a:t>
            </a:r>
            <a:r>
              <a:rPr lang="fr-FR" sz="1400" b="1" dirty="0" smtClean="0">
                <a:solidFill>
                  <a:srgbClr val="0033CC"/>
                </a:solidFill>
              </a:rPr>
              <a:t> on top</a:t>
            </a:r>
            <a:endParaRPr sz="1400" b="1" dirty="0">
              <a:solidFill>
                <a:srgbClr val="0033CC"/>
              </a:solidFill>
            </a:endParaRPr>
          </a:p>
        </p:txBody>
      </p:sp>
      <p:sp>
        <p:nvSpPr>
          <p:cNvPr id="65" name="Google Shape;421;p24"/>
          <p:cNvSpPr txBox="1"/>
          <p:nvPr/>
        </p:nvSpPr>
        <p:spPr>
          <a:xfrm>
            <a:off x="5256483" y="4960778"/>
            <a:ext cx="40788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 smtClean="0">
                <a:solidFill>
                  <a:schemeClr val="tx1"/>
                </a:solidFill>
              </a:rPr>
              <a:t>Missing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ingredient</a:t>
            </a:r>
            <a:r>
              <a:rPr lang="fr-FR" sz="1400" b="1" dirty="0" smtClean="0">
                <a:solidFill>
                  <a:schemeClr val="tx1"/>
                </a:solidFill>
              </a:rPr>
              <a:t>?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67" name="Google Shape;421;p24"/>
          <p:cNvSpPr txBox="1"/>
          <p:nvPr/>
        </p:nvSpPr>
        <p:spPr>
          <a:xfrm>
            <a:off x="5243251" y="5304443"/>
            <a:ext cx="420554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 smtClean="0">
                <a:solidFill>
                  <a:srgbClr val="FF0000"/>
                </a:solidFill>
              </a:rPr>
              <a:t>Symmetry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breaking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only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i="1" dirty="0" err="1" smtClean="0">
                <a:solidFill>
                  <a:srgbClr val="FF0000"/>
                </a:solidFill>
              </a:rPr>
              <a:t>emergent</a:t>
            </a:r>
            <a:r>
              <a:rPr lang="fr-FR" sz="1400" b="1" dirty="0" smtClean="0">
                <a:solidFill>
                  <a:srgbClr val="FF0000"/>
                </a:solidFill>
              </a:rPr>
              <a:t> but not real</a:t>
            </a: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68" name="Shape 111"/>
          <p:cNvSpPr/>
          <p:nvPr/>
        </p:nvSpPr>
        <p:spPr>
          <a:xfrm>
            <a:off x="3151810" y="9001042"/>
            <a:ext cx="277228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457200" lvl="0" indent="-457200">
              <a:buAutoNum type="arabicParenR"/>
              <a:defRPr sz="1800"/>
            </a:pPr>
            <a:r>
              <a:rPr lang="fr-FR" sz="2000" b="1" dirty="0" smtClean="0">
                <a:solidFill>
                  <a:srgbClr val="0033CC"/>
                </a:solidFill>
              </a:rPr>
              <a:t>Break</a:t>
            </a:r>
            <a:r>
              <a:rPr lang="fr-FR" sz="2000" b="1" dirty="0" smtClean="0">
                <a:solidFill>
                  <a:schemeClr val="tx1"/>
                </a:solidFill>
              </a:rPr>
              <a:t> - partition</a:t>
            </a:r>
          </a:p>
          <a:p>
            <a:pPr marL="457200" lvl="0" indent="-457200">
              <a:buAutoNum type="arabicParenR"/>
              <a:defRPr sz="1800"/>
            </a:pPr>
            <a:r>
              <a:rPr lang="fr-FR" sz="2000" b="1" dirty="0" err="1">
                <a:solidFill>
                  <a:schemeClr val="tx1"/>
                </a:solidFill>
              </a:rPr>
              <a:t>E</a:t>
            </a:r>
            <a:r>
              <a:rPr lang="fr-FR" sz="2000" b="1" dirty="0" err="1" smtClean="0">
                <a:solidFill>
                  <a:schemeClr val="tx1"/>
                </a:solidFill>
              </a:rPr>
              <a:t>xpand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953113" y="8470564"/>
            <a:ext cx="1216974" cy="455768"/>
          </a:xfrm>
          <a:prstGeom prst="ellipse">
            <a:avLst/>
          </a:prstGeom>
          <a:noFill/>
          <a:ln w="3810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0" name="Google Shape;421;p24"/>
          <p:cNvSpPr txBox="1"/>
          <p:nvPr/>
        </p:nvSpPr>
        <p:spPr>
          <a:xfrm>
            <a:off x="6347590" y="9038988"/>
            <a:ext cx="569201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Talk by G. Hagen on </a:t>
            </a:r>
            <a:r>
              <a:rPr lang="fr-FR" sz="1600" b="1" dirty="0" err="1" smtClean="0">
                <a:solidFill>
                  <a:schemeClr val="tx1"/>
                </a:solidFill>
              </a:rPr>
              <a:t>Wednesday</a:t>
            </a:r>
            <a:r>
              <a:rPr lang="fr-FR" sz="1600" b="1" dirty="0" smtClean="0">
                <a:solidFill>
                  <a:schemeClr val="tx1"/>
                </a:solidFill>
              </a:rPr>
              <a:t> (</a:t>
            </a:r>
            <a:r>
              <a:rPr lang="fr-FR" sz="1600" b="1" dirty="0" err="1" smtClean="0">
                <a:solidFill>
                  <a:schemeClr val="tx1"/>
                </a:solidFill>
              </a:rPr>
              <a:t>dCC</a:t>
            </a:r>
            <a:r>
              <a:rPr lang="fr-FR" sz="1600" b="1" dirty="0" smtClean="0">
                <a:solidFill>
                  <a:schemeClr val="tx1"/>
                </a:solidFill>
              </a:rPr>
              <a:t>)</a:t>
            </a:r>
            <a:endParaRPr sz="1600" b="1" dirty="0">
              <a:solidFill>
                <a:schemeClr val="tx1"/>
              </a:solidFill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5961221" y="2368408"/>
            <a:ext cx="0" cy="812800"/>
          </a:xfrm>
          <a:prstGeom prst="straightConnector1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Rounded Rectangle"/>
          <p:cNvSpPr/>
          <p:nvPr/>
        </p:nvSpPr>
        <p:spPr>
          <a:xfrm>
            <a:off x="5199076" y="4184096"/>
            <a:ext cx="4249724" cy="1613905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73" name="Shape 111"/>
          <p:cNvSpPr/>
          <p:nvPr/>
        </p:nvSpPr>
        <p:spPr>
          <a:xfrm>
            <a:off x="8021782" y="1843019"/>
            <a:ext cx="16060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Z=10,N=10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631427" y="6147822"/>
            <a:ext cx="562010" cy="2076039"/>
          </a:xfrm>
          <a:prstGeom prst="roundRect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34" name="Rectangle"/>
          <p:cNvSpPr/>
          <p:nvPr/>
        </p:nvSpPr>
        <p:spPr>
          <a:xfrm>
            <a:off x="87685" y="3713768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82" name="Google Shape;421;p24"/>
          <p:cNvSpPr txBox="1"/>
          <p:nvPr/>
        </p:nvSpPr>
        <p:spPr>
          <a:xfrm>
            <a:off x="6345381" y="8404672"/>
            <a:ext cx="582050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Talk by M. </a:t>
            </a:r>
            <a:r>
              <a:rPr lang="fr-FR" sz="1600" b="1" dirty="0" err="1" smtClean="0">
                <a:solidFill>
                  <a:schemeClr val="tx1"/>
                </a:solidFill>
              </a:rPr>
              <a:t>Urban</a:t>
            </a:r>
            <a:r>
              <a:rPr lang="fr-FR" sz="1600" b="1" dirty="0" smtClean="0">
                <a:solidFill>
                  <a:schemeClr val="tx1"/>
                </a:solidFill>
              </a:rPr>
              <a:t> on </a:t>
            </a:r>
            <a:r>
              <a:rPr lang="fr-FR" sz="1600" b="1" dirty="0" err="1" smtClean="0">
                <a:solidFill>
                  <a:schemeClr val="tx1"/>
                </a:solidFill>
              </a:rPr>
              <a:t>Wednesday</a:t>
            </a:r>
            <a:r>
              <a:rPr lang="fr-FR" sz="1600" b="1" dirty="0" smtClean="0">
                <a:solidFill>
                  <a:schemeClr val="tx1"/>
                </a:solidFill>
              </a:rPr>
              <a:t> (BMBPT) </a:t>
            </a:r>
            <a:endParaRPr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67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40" grpId="0" animBg="1"/>
      <p:bldP spid="274" grpId="0" animBg="1"/>
      <p:bldP spid="7" grpId="0" animBg="1"/>
      <p:bldP spid="57" grpId="0" animBg="1"/>
      <p:bldP spid="58" grpId="0"/>
      <p:bldP spid="59" grpId="0"/>
      <p:bldP spid="60" grpId="0"/>
      <p:bldP spid="65" grpId="0"/>
      <p:bldP spid="67" grpId="0"/>
      <p:bldP spid="68" grpId="0" animBg="1"/>
      <p:bldP spid="69" grpId="0" animBg="1"/>
      <p:bldP spid="70" grpId="0"/>
      <p:bldP spid="12" grpId="0" animBg="1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7"/>
          <p:cNvSpPr/>
          <p:nvPr/>
        </p:nvSpPr>
        <p:spPr>
          <a:xfrm>
            <a:off x="1139655" y="5456990"/>
            <a:ext cx="1091379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 smtClean="0">
                <a:solidFill>
                  <a:srgbClr val="0033CC"/>
                </a:solidFill>
              </a:rPr>
              <a:t>○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Closed</a:t>
            </a:r>
            <a:r>
              <a:rPr lang="fr-FR" sz="2200" dirty="0" smtClean="0">
                <a:solidFill>
                  <a:srgbClr val="0033CC"/>
                </a:solidFill>
              </a:rPr>
              <a:t> and open-</a:t>
            </a:r>
            <a:r>
              <a:rPr lang="fr-FR" sz="2200" dirty="0" err="1" smtClean="0">
                <a:solidFill>
                  <a:srgbClr val="0033CC"/>
                </a:solidFill>
              </a:rPr>
              <a:t>shell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nuclei</a:t>
            </a:r>
            <a:r>
              <a:rPr lang="fr-FR" sz="2200" dirty="0" smtClean="0">
                <a:solidFill>
                  <a:srgbClr val="0033CC"/>
                </a:solidFill>
              </a:rPr>
              <a:t>: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sz="2200" dirty="0" smtClean="0">
                <a:solidFill>
                  <a:srgbClr val="0033CC"/>
                </a:solidFill>
              </a:rPr>
              <a:t>single-</a:t>
            </a:r>
            <a:r>
              <a:rPr lang="fr-FR" sz="2200" dirty="0" err="1" smtClean="0">
                <a:solidFill>
                  <a:srgbClr val="0033CC"/>
                </a:solidFill>
              </a:rPr>
              <a:t>reference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symmetry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breaking&amp;restoring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methods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707881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6202561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6441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392" name="Ellipse 391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33C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29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0033CC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correlations</a:t>
              </a:r>
              <a:endParaRPr lang="fr-FR" sz="2000" b="1" dirty="0" smtClean="0">
                <a:solidFill>
                  <a:srgbClr val="0033CC"/>
                </a:solidFill>
              </a:endParaRPr>
            </a:p>
          </p:txBody>
        </p:sp>
      </p:grpSp>
      <p:cxnSp>
        <p:nvCxnSpPr>
          <p:cNvPr id="241" name="Connecteur droit avec flèche 240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3" name="Groupe 242"/>
          <p:cNvGrpSpPr/>
          <p:nvPr/>
        </p:nvGrpSpPr>
        <p:grpSpPr>
          <a:xfrm>
            <a:off x="3018865" y="4720690"/>
            <a:ext cx="2075931" cy="1122922"/>
            <a:chOff x="5583382" y="3424683"/>
            <a:chExt cx="1925782" cy="954436"/>
          </a:xfrm>
        </p:grpSpPr>
        <p:sp>
          <p:nvSpPr>
            <p:cNvPr id="244" name="Ellipse 243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33C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45" name="Shape 111"/>
            <p:cNvSpPr/>
            <p:nvPr/>
          </p:nvSpPr>
          <p:spPr>
            <a:xfrm>
              <a:off x="5680120" y="3484733"/>
              <a:ext cx="1732306" cy="784792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Deformed</a:t>
              </a:r>
              <a:endParaRPr lang="fr-FR" sz="2000" b="1" dirty="0" smtClean="0">
                <a:solidFill>
                  <a:srgbClr val="0033CC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0033CC"/>
                  </a:solidFill>
                </a:rPr>
                <a:t>Hartree </a:t>
              </a:r>
              <a:r>
                <a:rPr lang="fr-FR" sz="2000" b="1" dirty="0" err="1" smtClean="0">
                  <a:solidFill>
                    <a:srgbClr val="0033CC"/>
                  </a:solidFill>
                </a:rPr>
                <a:t>Fock</a:t>
              </a:r>
              <a:endParaRPr lang="fr-FR" sz="2000" b="1" dirty="0" smtClean="0">
                <a:solidFill>
                  <a:srgbClr val="0033CC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0033CC"/>
                  </a:solidFill>
                </a:rPr>
                <a:t>Bogoliubov</a:t>
              </a:r>
              <a:endParaRPr lang="fr-FR" sz="2000" b="1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- 3</a:t>
            </a:r>
            <a:endParaRPr sz="2400" dirty="0">
              <a:solidFill>
                <a:srgbClr val="0033C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4575" y="6271452"/>
            <a:ext cx="3106757" cy="435166"/>
          </a:xfrm>
          <a:prstGeom prst="rect">
            <a:avLst/>
          </a:prstGeom>
        </p:spPr>
      </p:pic>
      <p:pic>
        <p:nvPicPr>
          <p:cNvPr id="64" name="Google Shape;352;p24"/>
          <p:cNvPicPr preferRelativeResize="0"/>
          <p:nvPr/>
        </p:nvPicPr>
        <p:blipFill rotWithShape="1">
          <a:blip r:embed="rId9">
            <a:alphaModFix/>
          </a:blip>
          <a:srcRect l="57312" t="18231" r="123" b="20874"/>
          <a:stretch/>
        </p:blipFill>
        <p:spPr>
          <a:xfrm>
            <a:off x="4694478" y="1429551"/>
            <a:ext cx="2812044" cy="264989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354;p24"/>
          <p:cNvSpPr txBox="1"/>
          <p:nvPr/>
        </p:nvSpPr>
        <p:spPr>
          <a:xfrm>
            <a:off x="2673634" y="1417119"/>
            <a:ext cx="176319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/>
              <a:t>order</a:t>
            </a:r>
            <a:r>
              <a:rPr lang="fr-FR" sz="1600" dirty="0"/>
              <a:t> </a:t>
            </a:r>
            <a:r>
              <a:rPr lang="fr-FR" sz="1600" dirty="0" err="1" smtClean="0"/>
              <a:t>parameter</a:t>
            </a:r>
            <a:endParaRPr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1341" y="2061384"/>
            <a:ext cx="1428103" cy="787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1693" y="1370575"/>
            <a:ext cx="1075563" cy="453130"/>
          </a:xfrm>
          <a:prstGeom prst="rect">
            <a:avLst/>
          </a:prstGeom>
        </p:spPr>
      </p:pic>
      <p:sp>
        <p:nvSpPr>
          <p:cNvPr id="56" name="Shape 111"/>
          <p:cNvSpPr/>
          <p:nvPr/>
        </p:nvSpPr>
        <p:spPr>
          <a:xfrm>
            <a:off x="3194809" y="318120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Open-</a:t>
            </a:r>
            <a:r>
              <a:rPr lang="fr-FR" sz="2400" b="1" dirty="0" err="1" smtClean="0">
                <a:solidFill>
                  <a:schemeClr val="tx1"/>
                </a:solidFill>
              </a:rPr>
              <a:t>shell</a:t>
            </a:r>
            <a:endParaRPr sz="2800" b="1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336259" y="2101194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Connecteur droit 86"/>
          <p:cNvCxnSpPr/>
          <p:nvPr/>
        </p:nvCxnSpPr>
        <p:spPr>
          <a:xfrm>
            <a:off x="4336258" y="2557577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4809" y="3980278"/>
            <a:ext cx="1850834" cy="380082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345381" y="2898095"/>
            <a:ext cx="221673" cy="172256"/>
          </a:xfrm>
          <a:prstGeom prst="ellipse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86" name="Google Shape;417;p24"/>
          <p:cNvSpPr/>
          <p:nvPr/>
        </p:nvSpPr>
        <p:spPr>
          <a:xfrm rot="3036050">
            <a:off x="6049117" y="2678319"/>
            <a:ext cx="482571" cy="305706"/>
          </a:xfrm>
          <a:prstGeom prst="arc">
            <a:avLst>
              <a:gd name="adj1" fmla="val 11152654"/>
              <a:gd name="adj2" fmla="val 20031650"/>
            </a:avLst>
          </a:prstGeom>
          <a:noFill/>
          <a:ln w="57150" cap="flat" cmpd="sng">
            <a:solidFill>
              <a:srgbClr val="0033CC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428;p24"/>
          <p:cNvCxnSpPr/>
          <p:nvPr/>
        </p:nvCxnSpPr>
        <p:spPr>
          <a:xfrm flipH="1" flipV="1">
            <a:off x="6638859" y="2898095"/>
            <a:ext cx="1466050" cy="13242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7" name="Groupe 16"/>
          <p:cNvGrpSpPr/>
          <p:nvPr/>
        </p:nvGrpSpPr>
        <p:grpSpPr>
          <a:xfrm>
            <a:off x="6345381" y="4233228"/>
            <a:ext cx="6450899" cy="2586648"/>
            <a:chOff x="6616206" y="4465316"/>
            <a:chExt cx="6450899" cy="2586648"/>
          </a:xfrm>
        </p:grpSpPr>
        <p:sp>
          <p:nvSpPr>
            <p:cNvPr id="71" name="Google Shape;395;p24"/>
            <p:cNvSpPr txBox="1"/>
            <p:nvPr/>
          </p:nvSpPr>
          <p:spPr>
            <a:xfrm>
              <a:off x="6918219" y="4537513"/>
              <a:ext cx="4989906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dirty="0">
                  <a:solidFill>
                    <a:schemeClr val="dk1"/>
                  </a:solidFill>
                </a:rPr>
                <a:t>M</a:t>
              </a:r>
              <a:r>
                <a:rPr lang="fr-FR" sz="2000" b="1" dirty="0" smtClean="0">
                  <a:solidFill>
                    <a:schemeClr val="dk1"/>
                  </a:solidFill>
                </a:rPr>
                <a:t>anifold of </a:t>
              </a:r>
              <a:r>
                <a:rPr lang="fr-FR" sz="2000" b="1" dirty="0" err="1" smtClean="0">
                  <a:solidFill>
                    <a:schemeClr val="dk1"/>
                  </a:solidFill>
                </a:rPr>
                <a:t>rotated</a:t>
              </a:r>
              <a:r>
                <a:rPr lang="fr-FR" sz="2000" b="1" dirty="0" smtClean="0">
                  <a:solidFill>
                    <a:schemeClr val="dk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dk1"/>
                  </a:solidFill>
                </a:rPr>
                <a:t>Bogoliubov</a:t>
              </a:r>
              <a:r>
                <a:rPr lang="fr-FR" sz="2000" b="1" dirty="0" smtClean="0">
                  <a:solidFill>
                    <a:schemeClr val="dk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dk1"/>
                  </a:solidFill>
                </a:rPr>
                <a:t>vacua</a:t>
              </a:r>
              <a:endParaRPr sz="2000" b="1" dirty="0">
                <a:solidFill>
                  <a:schemeClr val="dk1"/>
                </a:solidFill>
              </a:endParaRPr>
            </a:p>
          </p:txBody>
        </p:sp>
        <p:sp>
          <p:nvSpPr>
            <p:cNvPr id="75" name="Google Shape;402;p24"/>
            <p:cNvSpPr txBox="1"/>
            <p:nvPr/>
          </p:nvSpPr>
          <p:spPr>
            <a:xfrm>
              <a:off x="6616206" y="5630941"/>
              <a:ext cx="6450899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dirty="0" err="1" smtClean="0">
                  <a:solidFill>
                    <a:schemeClr val="dk1"/>
                  </a:solidFill>
                </a:rPr>
                <a:t>Projector</a:t>
              </a:r>
              <a:r>
                <a:rPr lang="fr-FR" sz="2000" b="1" dirty="0" smtClean="0">
                  <a:solidFill>
                    <a:schemeClr val="dk1"/>
                  </a:solidFill>
                </a:rPr>
                <a:t> on </a:t>
              </a:r>
              <a:r>
                <a:rPr lang="fr-FR" sz="2000" b="1" dirty="0" err="1" smtClean="0">
                  <a:solidFill>
                    <a:schemeClr val="dk1"/>
                  </a:solidFill>
                </a:rPr>
                <a:t>symmetry</a:t>
              </a:r>
              <a:r>
                <a:rPr lang="fr-FR" sz="2000" b="1" dirty="0" smtClean="0">
                  <a:solidFill>
                    <a:schemeClr val="dk1"/>
                  </a:solidFill>
                </a:rPr>
                <a:t> quantum </a:t>
              </a:r>
              <a:r>
                <a:rPr lang="fr-FR" sz="2000" b="1" dirty="0" err="1" smtClean="0">
                  <a:solidFill>
                    <a:schemeClr val="dk1"/>
                  </a:solidFill>
                </a:rPr>
                <a:t>numbers</a:t>
              </a:r>
              <a:r>
                <a:rPr lang="fr-FR" sz="2000" b="1" dirty="0" smtClean="0">
                  <a:solidFill>
                    <a:schemeClr val="dk1"/>
                  </a:solidFill>
                </a:rPr>
                <a:t> (J</a:t>
              </a:r>
              <a:r>
                <a:rPr lang="fr-FR" sz="2000" b="1" baseline="30000" dirty="0" smtClean="0">
                  <a:solidFill>
                    <a:schemeClr val="dk1"/>
                  </a:solidFill>
                </a:rPr>
                <a:t>2</a:t>
              </a:r>
              <a:r>
                <a:rPr lang="fr-FR" sz="2000" b="1" dirty="0" smtClean="0">
                  <a:solidFill>
                    <a:schemeClr val="dk1"/>
                  </a:solidFill>
                </a:rPr>
                <a:t>,A…)</a:t>
              </a:r>
              <a:endParaRPr sz="2000" b="1" dirty="0">
                <a:solidFill>
                  <a:schemeClr val="dk1"/>
                </a:solidFill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72132" y="6179242"/>
              <a:ext cx="2282079" cy="78692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48458" y="5176008"/>
              <a:ext cx="2974554" cy="413133"/>
            </a:xfrm>
            <a:prstGeom prst="rect">
              <a:avLst/>
            </a:prstGeom>
          </p:spPr>
        </p:pic>
        <p:sp>
          <p:nvSpPr>
            <p:cNvPr id="92" name="Rounded Rectangle"/>
            <p:cNvSpPr/>
            <p:nvPr/>
          </p:nvSpPr>
          <p:spPr>
            <a:xfrm>
              <a:off x="6627833" y="4465316"/>
              <a:ext cx="6215331" cy="2586648"/>
            </a:xfrm>
            <a:prstGeom prst="roundRect">
              <a:avLst>
                <a:gd name="adj" fmla="val 23737"/>
              </a:avLst>
            </a:prstGeom>
            <a:gradFill>
              <a:gsLst>
                <a:gs pos="0">
                  <a:srgbClr val="0052FF">
                    <a:alpha val="8094"/>
                  </a:srgbClr>
                </a:gs>
                <a:gs pos="100000">
                  <a:srgbClr val="FF40FF">
                    <a:alpha val="12298"/>
                  </a:srgbClr>
                </a:gs>
              </a:gsLst>
              <a:lin ang="5400000"/>
            </a:gradFill>
            <a:ln w="25400">
              <a:solidFill>
                <a:srgbClr val="000000">
                  <a:alpha val="46217"/>
                </a:srgb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5" name="Shape 111"/>
          <p:cNvSpPr/>
          <p:nvPr/>
        </p:nvSpPr>
        <p:spPr>
          <a:xfrm>
            <a:off x="3018865" y="8532257"/>
            <a:ext cx="34234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>
                <a:solidFill>
                  <a:schemeClr val="tx1"/>
                </a:solidFill>
              </a:rPr>
              <a:t>P</a:t>
            </a:r>
            <a:r>
              <a:rPr lang="fr-FR" sz="2000" b="1" dirty="0" smtClean="0">
                <a:solidFill>
                  <a:schemeClr val="tx1"/>
                </a:solidFill>
              </a:rPr>
              <a:t>BMBPT, </a:t>
            </a:r>
            <a:r>
              <a:rPr lang="fr-FR" sz="2000" b="1" dirty="0">
                <a:solidFill>
                  <a:schemeClr val="tx1"/>
                </a:solidFill>
              </a:rPr>
              <a:t>P</a:t>
            </a:r>
            <a:r>
              <a:rPr lang="fr-FR" sz="2000" b="1" dirty="0" smtClean="0">
                <a:solidFill>
                  <a:schemeClr val="tx1"/>
                </a:solidFill>
              </a:rPr>
              <a:t>BCC</a:t>
            </a:r>
            <a:endParaRPr sz="2000" b="1" dirty="0">
              <a:solidFill>
                <a:schemeClr val="tx1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4014030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7" name="Groupe 96"/>
          <p:cNvGrpSpPr/>
          <p:nvPr/>
        </p:nvGrpSpPr>
        <p:grpSpPr>
          <a:xfrm>
            <a:off x="2935739" y="7181492"/>
            <a:ext cx="2232006" cy="954436"/>
            <a:chOff x="6774873" y="6735539"/>
            <a:chExt cx="1943939" cy="954436"/>
          </a:xfrm>
        </p:grpSpPr>
        <p:sp>
          <p:nvSpPr>
            <p:cNvPr id="98" name="Ellipse 97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9" name="Shape 111"/>
            <p:cNvSpPr/>
            <p:nvPr/>
          </p:nvSpPr>
          <p:spPr>
            <a:xfrm>
              <a:off x="6885466" y="6903173"/>
              <a:ext cx="183334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Generalized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qp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</a:t>
              </a:r>
            </a:p>
          </p:txBody>
        </p:sp>
      </p:grpSp>
      <p:sp>
        <p:nvSpPr>
          <p:cNvPr id="101" name="Ellipse 100"/>
          <p:cNvSpPr/>
          <p:nvPr/>
        </p:nvSpPr>
        <p:spPr>
          <a:xfrm>
            <a:off x="4170087" y="8465412"/>
            <a:ext cx="917121" cy="447066"/>
          </a:xfrm>
          <a:prstGeom prst="ellipse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4" name="Flèche courbée vers la gauche 103"/>
          <p:cNvSpPr/>
          <p:nvPr/>
        </p:nvSpPr>
        <p:spPr>
          <a:xfrm rot="4022333" flipH="1">
            <a:off x="3648544" y="3089875"/>
            <a:ext cx="1053891" cy="7629977"/>
          </a:xfrm>
          <a:prstGeom prst="curvedLef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786255" y="5843612"/>
            <a:ext cx="2497131" cy="926614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6" name="Google Shape;421;p24"/>
          <p:cNvSpPr txBox="1"/>
          <p:nvPr/>
        </p:nvSpPr>
        <p:spPr>
          <a:xfrm>
            <a:off x="4056256" y="8101400"/>
            <a:ext cx="395368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Talk by G. Hagen on </a:t>
            </a:r>
            <a:r>
              <a:rPr lang="fr-FR" sz="1600" b="1" dirty="0" err="1" smtClean="0">
                <a:solidFill>
                  <a:schemeClr val="tx1"/>
                </a:solidFill>
              </a:rPr>
              <a:t>wednesday</a:t>
            </a:r>
            <a:r>
              <a:rPr lang="fr-FR" sz="1600" b="1" dirty="0" smtClean="0">
                <a:solidFill>
                  <a:schemeClr val="tx1"/>
                </a:solidFill>
              </a:rPr>
              <a:t> (PCC)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107" name="Google Shape;421;p24"/>
          <p:cNvSpPr txBox="1"/>
          <p:nvPr/>
        </p:nvSpPr>
        <p:spPr>
          <a:xfrm>
            <a:off x="5447709" y="6882839"/>
            <a:ext cx="5760618" cy="1169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Insert </a:t>
            </a:r>
            <a:r>
              <a:rPr lang="fr-FR" sz="1600" b="1" dirty="0" err="1" smtClean="0">
                <a:solidFill>
                  <a:srgbClr val="FF0000"/>
                </a:solidFill>
              </a:rPr>
              <a:t>into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expanded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energy</a:t>
            </a:r>
            <a:r>
              <a:rPr lang="fr-FR" sz="1600" b="1" dirty="0" smtClean="0">
                <a:solidFill>
                  <a:srgbClr val="FF0000"/>
                </a:solidFill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0000"/>
                </a:solidFill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solidFill>
                  <a:srgbClr val="FF0000"/>
                </a:solidFill>
              </a:rPr>
              <a:t>keep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same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partitioning</a:t>
            </a:r>
            <a:r>
              <a:rPr lang="fr-FR" sz="1600" b="1" dirty="0" smtClean="0">
                <a:solidFill>
                  <a:srgbClr val="FF0000"/>
                </a:solidFill>
              </a:rPr>
              <a:t> and expansion of </a:t>
            </a:r>
            <a:r>
              <a:rPr lang="fr-FR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0000"/>
                </a:solidFill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smtClean="0">
                <a:solidFill>
                  <a:srgbClr val="FF0000"/>
                </a:solidFill>
              </a:rPr>
              <a:t>P </a:t>
            </a:r>
            <a:r>
              <a:rPr lang="fr-FR" sz="1600" b="1" dirty="0" err="1" smtClean="0">
                <a:solidFill>
                  <a:srgbClr val="FF0000"/>
                </a:solidFill>
              </a:rPr>
              <a:t>superfluous</a:t>
            </a:r>
            <a:r>
              <a:rPr lang="fr-FR" sz="1600" b="1" dirty="0" smtClean="0">
                <a:solidFill>
                  <a:srgbClr val="FF0000"/>
                </a:solidFill>
              </a:rPr>
              <a:t>/</a:t>
            </a:r>
            <a:r>
              <a:rPr lang="fr-FR" sz="1600" b="1" dirty="0" err="1" smtClean="0">
                <a:solidFill>
                  <a:srgbClr val="FF0000"/>
                </a:solidFill>
              </a:rPr>
              <a:t>impactful</a:t>
            </a:r>
            <a:r>
              <a:rPr lang="fr-FR" sz="1600" b="1" dirty="0" smtClean="0">
                <a:solidFill>
                  <a:srgbClr val="FF0000"/>
                </a:solidFill>
              </a:rPr>
              <a:t> if </a:t>
            </a:r>
            <a:r>
              <a:rPr lang="fr-FR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fr-FR" sz="1600" b="1" dirty="0" smtClean="0">
                <a:solidFill>
                  <a:srgbClr val="FF0000"/>
                </a:solidFill>
              </a:rPr>
              <a:t> exact/</a:t>
            </a:r>
            <a:r>
              <a:rPr lang="fr-FR" sz="1600" b="1" dirty="0" err="1" smtClean="0">
                <a:solidFill>
                  <a:srgbClr val="FF0000"/>
                </a:solidFill>
              </a:rPr>
              <a:t>truncated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>
                <a:solidFill>
                  <a:srgbClr val="FF0000"/>
                </a:solidFill>
              </a:rPr>
              <a:t>Further</a:t>
            </a:r>
            <a:r>
              <a:rPr lang="fr-FR" sz="1600" b="1" dirty="0" smtClean="0">
                <a:solidFill>
                  <a:srgbClr val="FF0000"/>
                </a:solidFill>
              </a:rPr>
              <a:t> capture </a:t>
            </a:r>
            <a:r>
              <a:rPr lang="fr-FR" sz="1600" b="1" dirty="0" err="1" smtClean="0">
                <a:solidFill>
                  <a:srgbClr val="FF0000"/>
                </a:solidFill>
              </a:rPr>
              <a:t>static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correlations</a:t>
            </a:r>
            <a:endParaRPr sz="1600" b="1" dirty="0">
              <a:solidFill>
                <a:srgbClr val="FF0000"/>
              </a:solidFill>
            </a:endParaRPr>
          </a:p>
        </p:txBody>
      </p:sp>
      <p:sp>
        <p:nvSpPr>
          <p:cNvPr id="108" name="Rounded Rectangle"/>
          <p:cNvSpPr/>
          <p:nvPr/>
        </p:nvSpPr>
        <p:spPr>
          <a:xfrm>
            <a:off x="7989463" y="8135928"/>
            <a:ext cx="4889946" cy="1485833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09" name="Shape 111"/>
          <p:cNvSpPr/>
          <p:nvPr/>
        </p:nvSpPr>
        <p:spPr>
          <a:xfrm>
            <a:off x="8093065" y="8222744"/>
            <a:ext cx="478634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Successful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novel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approach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Natural </a:t>
            </a:r>
            <a:r>
              <a:rPr lang="fr-FR" sz="2000" b="1" dirty="0" err="1" smtClean="0">
                <a:solidFill>
                  <a:schemeClr val="tx1"/>
                </a:solidFill>
              </a:rPr>
              <a:t>access</a:t>
            </a:r>
            <a:r>
              <a:rPr lang="fr-FR" sz="2000" b="1" dirty="0" smtClean="0">
                <a:solidFill>
                  <a:schemeClr val="tx1"/>
                </a:solidFill>
              </a:rPr>
              <a:t> to </a:t>
            </a:r>
            <a:r>
              <a:rPr lang="fr-FR" sz="2000" b="1" dirty="0" err="1" smtClean="0">
                <a:solidFill>
                  <a:schemeClr val="tx1"/>
                </a:solidFill>
              </a:rPr>
              <a:t>rotational</a:t>
            </a:r>
            <a:r>
              <a:rPr lang="fr-FR" sz="2000" b="1" dirty="0" smtClean="0">
                <a:solidFill>
                  <a:schemeClr val="tx1"/>
                </a:solidFill>
              </a:rPr>
              <a:t> excitations</a:t>
            </a:r>
          </a:p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Projection </a:t>
            </a:r>
            <a:r>
              <a:rPr lang="fr-FR" sz="2000" b="1" dirty="0" err="1" smtClean="0">
                <a:solidFill>
                  <a:schemeClr val="tx1"/>
                </a:solidFill>
              </a:rPr>
              <a:t>however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approximated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0">
              <a:defRPr sz="1800"/>
            </a:pPr>
            <a:r>
              <a:rPr lang="fr-FR" sz="2000" b="1" dirty="0" smtClean="0">
                <a:solidFill>
                  <a:srgbClr val="FF0000"/>
                </a:solidFill>
              </a:rPr>
              <a:t>Handling </a:t>
            </a:r>
            <a:r>
              <a:rPr lang="fr-FR" sz="2000" b="1" dirty="0" err="1" smtClean="0">
                <a:solidFill>
                  <a:srgbClr val="FF0000"/>
                </a:solidFill>
              </a:rPr>
              <a:t>symmetry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prior</a:t>
            </a:r>
            <a:r>
              <a:rPr lang="fr-FR" sz="2000" b="1" dirty="0" smtClean="0">
                <a:solidFill>
                  <a:srgbClr val="FF0000"/>
                </a:solidFill>
              </a:rPr>
              <a:t> to partition?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10" name="Shape 111"/>
          <p:cNvSpPr/>
          <p:nvPr/>
        </p:nvSpPr>
        <p:spPr>
          <a:xfrm>
            <a:off x="3151810" y="9007302"/>
            <a:ext cx="277228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457200" lvl="0" indent="-457200">
              <a:buAutoNum type="arabicParenR"/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Break - partition</a:t>
            </a:r>
          </a:p>
          <a:p>
            <a:pPr marL="457200" lvl="0" indent="-457200">
              <a:buAutoNum type="arabicParenR"/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Expand</a:t>
            </a:r>
            <a:r>
              <a:rPr lang="fr-FR" sz="2000" b="1" dirty="0" smtClean="0">
                <a:solidFill>
                  <a:srgbClr val="FF0000"/>
                </a:solidFill>
              </a:rPr>
              <a:t> - Project</a:t>
            </a:r>
            <a:endParaRPr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6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1" grpId="0" animBg="1"/>
      <p:bldP spid="104" grpId="0" animBg="1"/>
      <p:bldP spid="19" grpId="0" animBg="1"/>
      <p:bldP spid="106" grpId="0"/>
      <p:bldP spid="107" grpId="0" animBg="1"/>
      <p:bldP spid="108" grpId="0" animBg="1"/>
      <p:bldP spid="109" grpId="0" animBg="1"/>
      <p:bldP spid="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Rectangle"/>
          <p:cNvSpPr/>
          <p:nvPr/>
        </p:nvSpPr>
        <p:spPr>
          <a:xfrm>
            <a:off x="220519" y="2110436"/>
            <a:ext cx="11264899" cy="318392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80" name="1. Use separation of scales to define d.o.f &amp; expansion parameter"/>
          <p:cNvSpPr txBox="1"/>
          <p:nvPr/>
        </p:nvSpPr>
        <p:spPr>
          <a:xfrm>
            <a:off x="230871" y="2049245"/>
            <a:ext cx="11656330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dirty="0" smtClean="0"/>
              <a:t>Keywords</a:t>
            </a:r>
          </a:p>
          <a:p>
            <a:pPr>
              <a:lnSpc>
                <a:spcPct val="150000"/>
              </a:lnSpc>
            </a:pPr>
            <a:r>
              <a:rPr lang="fr-FR" dirty="0"/>
              <a:t>	</a:t>
            </a:r>
            <a:r>
              <a:rPr lang="fr-FR" dirty="0" smtClean="0">
                <a:sym typeface="Wingdings" panose="05000000000000000000" pitchFamily="2" charset="2"/>
              </a:rPr>
              <a:t> « Universal » expansion </a:t>
            </a:r>
            <a:r>
              <a:rPr lang="fr-FR" dirty="0" err="1" smtClean="0">
                <a:sym typeface="Wingdings" panose="05000000000000000000" pitchFamily="2" charset="2"/>
              </a:rPr>
              <a:t>methods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smtClean="0">
                <a:sym typeface="Wingdings" panose="05000000000000000000" pitchFamily="2" charset="2"/>
              </a:rPr>
              <a:t>with </a:t>
            </a:r>
            <a:r>
              <a:rPr lang="fr-FR" b="1" dirty="0" smtClean="0">
                <a:sym typeface="Wingdings" panose="05000000000000000000" pitchFamily="2" charset="2"/>
              </a:rPr>
              <a:t>polynomial </a:t>
            </a:r>
            <a:r>
              <a:rPr lang="fr-FR" b="1" dirty="0" err="1" smtClean="0">
                <a:sym typeface="Wingdings" panose="05000000000000000000" pitchFamily="2" charset="2"/>
              </a:rPr>
              <a:t>scaling</a:t>
            </a:r>
            <a:endParaRPr lang="fr-FR" b="1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 	</a:t>
            </a:r>
            <a:r>
              <a:rPr lang="fr-FR" dirty="0" smtClean="0">
                <a:sym typeface="Wingdings" panose="05000000000000000000" pitchFamily="2" charset="2"/>
              </a:rPr>
              <a:t> Open-</a:t>
            </a:r>
            <a:r>
              <a:rPr lang="fr-FR" dirty="0" err="1" smtClean="0">
                <a:sym typeface="Wingdings" panose="05000000000000000000" pitchFamily="2" charset="2"/>
              </a:rPr>
              <a:t>shell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nuclei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b="1" dirty="0" err="1" smtClean="0">
                <a:sym typeface="Wingdings" panose="05000000000000000000" pitchFamily="2" charset="2"/>
              </a:rPr>
              <a:t>strong</a:t>
            </a:r>
            <a:r>
              <a:rPr lang="fr-FR" b="1" dirty="0" smtClean="0">
                <a:sym typeface="Wingdings" panose="05000000000000000000" pitchFamily="2" charset="2"/>
              </a:rPr>
              <a:t> « </a:t>
            </a:r>
            <a:r>
              <a:rPr lang="fr-FR" b="1" dirty="0" err="1" smtClean="0">
                <a:sym typeface="Wingdings" panose="05000000000000000000" pitchFamily="2" charset="2"/>
              </a:rPr>
              <a:t>static</a:t>
            </a:r>
            <a:r>
              <a:rPr lang="fr-FR" b="1" dirty="0" smtClean="0">
                <a:sym typeface="Wingdings" panose="05000000000000000000" pitchFamily="2" charset="2"/>
              </a:rPr>
              <a:t> » </a:t>
            </a:r>
            <a:r>
              <a:rPr lang="fr-FR" b="1" dirty="0" err="1" smtClean="0">
                <a:sym typeface="Wingdings" panose="05000000000000000000" pitchFamily="2" charset="2"/>
              </a:rPr>
              <a:t>correlations</a:t>
            </a:r>
            <a:r>
              <a:rPr lang="fr-FR" b="1" dirty="0" smtClean="0">
                <a:sym typeface="Wingdings" panose="05000000000000000000" pitchFamily="2" charset="2"/>
              </a:rPr>
              <a:t> 	</a:t>
            </a:r>
          </a:p>
          <a:p>
            <a:pPr>
              <a:lnSpc>
                <a:spcPct val="150000"/>
              </a:lnSpc>
            </a:pPr>
            <a:r>
              <a:rPr lang="fr-FR" b="1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 </a:t>
            </a:r>
            <a:r>
              <a:rPr lang="fr-FR" dirty="0" err="1" smtClean="0">
                <a:sym typeface="Wingdings" panose="05000000000000000000" pitchFamily="2" charset="2"/>
              </a:rPr>
              <a:t>Finite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systems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b="1" i="1" dirty="0" err="1" smtClean="0">
                <a:sym typeface="Wingdings" panose="05000000000000000000" pitchFamily="2" charset="2"/>
              </a:rPr>
              <a:t>emergent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symmetry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breaking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 panose="05000000000000000000" pitchFamily="2" charset="2"/>
              </a:rPr>
              <a:t>	 </a:t>
            </a:r>
            <a:r>
              <a:rPr lang="en-US" dirty="0" smtClean="0"/>
              <a:t>Low-scaling </a:t>
            </a:r>
            <a:r>
              <a:rPr lang="en-US" b="1" dirty="0" smtClean="0"/>
              <a:t>multi-reference method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 	</a:t>
            </a:r>
            <a:r>
              <a:rPr lang="fr-FR" dirty="0" smtClean="0">
                <a:sym typeface="Wingdings" panose="05000000000000000000" pitchFamily="2" charset="2"/>
              </a:rPr>
              <a:t> </a:t>
            </a:r>
            <a:r>
              <a:rPr lang="en-US" b="1" dirty="0" smtClean="0"/>
              <a:t>Hamiltonian pre-processing </a:t>
            </a:r>
            <a:r>
              <a:rPr lang="en-US" dirty="0" smtClean="0"/>
              <a:t>via similarity renormalization group transformations</a:t>
            </a:r>
            <a:endParaRPr lang="en-US" dirty="0"/>
          </a:p>
        </p:txBody>
      </p:sp>
      <p:sp>
        <p:nvSpPr>
          <p:cNvPr id="81" name="Rectangle"/>
          <p:cNvSpPr/>
          <p:nvPr/>
        </p:nvSpPr>
        <p:spPr>
          <a:xfrm>
            <a:off x="195118" y="6072831"/>
            <a:ext cx="12703464" cy="2807929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82" name="1. Use separation of scales to define d.o.f &amp; expansion parameter"/>
          <p:cNvSpPr txBox="1"/>
          <p:nvPr/>
        </p:nvSpPr>
        <p:spPr>
          <a:xfrm>
            <a:off x="227590" y="6168369"/>
            <a:ext cx="12777209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dirty="0" smtClean="0"/>
              <a:t>Not </a:t>
            </a:r>
            <a:r>
              <a:rPr lang="fr-FR" b="1" dirty="0" err="1" smtClean="0"/>
              <a:t>dealt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today</a:t>
            </a:r>
            <a:endParaRPr lang="fr-FR" b="1" dirty="0" smtClean="0"/>
          </a:p>
          <a:p>
            <a:pPr>
              <a:lnSpc>
                <a:spcPct val="150000"/>
              </a:lnSpc>
            </a:pPr>
            <a:r>
              <a:rPr lang="fr-FR" dirty="0"/>
              <a:t>	</a:t>
            </a:r>
            <a:r>
              <a:rPr lang="fr-FR" dirty="0" smtClean="0">
                <a:sym typeface="Wingdings" panose="05000000000000000000" pitchFamily="2" charset="2"/>
              </a:rPr>
              <a:t> Rank-</a:t>
            </a:r>
            <a:r>
              <a:rPr lang="fr-FR" dirty="0" err="1" smtClean="0">
                <a:sym typeface="Wingdings" panose="05000000000000000000" pitchFamily="2" charset="2"/>
              </a:rPr>
              <a:t>reduction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many</a:t>
            </a:r>
            <a:r>
              <a:rPr lang="fr-FR" dirty="0" smtClean="0">
                <a:sym typeface="Wingdings" panose="05000000000000000000" pitchFamily="2" charset="2"/>
              </a:rPr>
              <a:t>-body, </a:t>
            </a:r>
            <a:r>
              <a:rPr lang="fr-FR" dirty="0" err="1" smtClean="0">
                <a:sym typeface="Wingdings" panose="05000000000000000000" pitchFamily="2" charset="2"/>
              </a:rPr>
              <a:t>e.g</a:t>
            </a:r>
            <a:r>
              <a:rPr lang="fr-FR" dirty="0" smtClean="0">
                <a:sym typeface="Wingdings" panose="05000000000000000000" pitchFamily="2" charset="2"/>
              </a:rPr>
              <a:t>. </a:t>
            </a:r>
            <a:r>
              <a:rPr lang="fr-FR" dirty="0" smtClean="0"/>
              <a:t>3-nucleon interaction, </a:t>
            </a:r>
            <a:r>
              <a:rPr lang="fr-FR" dirty="0" err="1" smtClean="0"/>
              <a:t>operators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 	</a:t>
            </a:r>
            <a:r>
              <a:rPr lang="fr-FR" dirty="0" smtClean="0">
                <a:sym typeface="Wingdings" panose="05000000000000000000" pitchFamily="2" charset="2"/>
              </a:rPr>
              <a:t> Use of </a:t>
            </a:r>
            <a:r>
              <a:rPr lang="fr-FR" dirty="0" err="1" smtClean="0">
                <a:sym typeface="Wingdings" panose="05000000000000000000" pitchFamily="2" charset="2"/>
              </a:rPr>
              <a:t>many</a:t>
            </a:r>
            <a:r>
              <a:rPr lang="fr-FR" dirty="0" smtClean="0">
                <a:sym typeface="Wingdings" panose="05000000000000000000" pitchFamily="2" charset="2"/>
              </a:rPr>
              <a:t>-body </a:t>
            </a:r>
            <a:r>
              <a:rPr lang="fr-FR" dirty="0" err="1" smtClean="0">
                <a:sym typeface="Wingdings" panose="05000000000000000000" pitchFamily="2" charset="2"/>
              </a:rPr>
              <a:t>emulators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provide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statistical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uncertainties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Hamiltonian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parameters</a:t>
            </a:r>
            <a:endParaRPr lang="fr-F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 Evaluation of </a:t>
            </a:r>
            <a:r>
              <a:rPr lang="fr-FR" dirty="0" err="1" smtClean="0">
                <a:sym typeface="Wingdings" panose="05000000000000000000" pitchFamily="2" charset="2"/>
              </a:rPr>
              <a:t>systematic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Hamiltonian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many</a:t>
            </a:r>
            <a:r>
              <a:rPr lang="fr-FR" dirty="0" smtClean="0">
                <a:sym typeface="Wingdings" panose="05000000000000000000" pitchFamily="2" charset="2"/>
              </a:rPr>
              <a:t>-body </a:t>
            </a:r>
            <a:r>
              <a:rPr lang="fr-FR" dirty="0" err="1" smtClean="0">
                <a:sym typeface="Wingdings" panose="05000000000000000000" pitchFamily="2" charset="2"/>
              </a:rPr>
              <a:t>uncertainties</a:t>
            </a:r>
            <a:endParaRPr lang="fr-FR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 </a:t>
            </a:r>
            <a:r>
              <a:rPr lang="fr-FR" dirty="0" err="1" smtClean="0">
                <a:sym typeface="Wingdings" panose="05000000000000000000" pitchFamily="2" charset="2"/>
              </a:rPr>
              <a:t>Numerical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scaling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reductions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ym typeface="Wingdings" panose="05000000000000000000" pitchFamily="2" charset="2"/>
              </a:rPr>
              <a:t>e.g</a:t>
            </a:r>
            <a:r>
              <a:rPr lang="fr-FR" dirty="0" smtClean="0">
                <a:sym typeface="Wingdings" panose="05000000000000000000" pitchFamily="2" charset="2"/>
              </a:rPr>
              <a:t>. </a:t>
            </a:r>
            <a:r>
              <a:rPr lang="fr-FR" dirty="0" err="1" smtClean="0">
                <a:sym typeface="Wingdings" panose="05000000000000000000" pitchFamily="2" charset="2"/>
              </a:rPr>
              <a:t>tensor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factorization</a:t>
            </a:r>
            <a:r>
              <a:rPr lang="fr-FR" dirty="0" smtClean="0">
                <a:sym typeface="Wingdings" panose="05000000000000000000" pitchFamily="2" charset="2"/>
              </a:rPr>
              <a:t>, importance </a:t>
            </a:r>
            <a:r>
              <a:rPr lang="fr-FR" dirty="0" err="1" smtClean="0">
                <a:sym typeface="Wingdings" panose="05000000000000000000" pitchFamily="2" charset="2"/>
              </a:rPr>
              <a:t>truncation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natural</a:t>
            </a:r>
            <a:r>
              <a:rPr lang="fr-FR" dirty="0" smtClean="0">
                <a:sym typeface="Wingdings" panose="05000000000000000000" pitchFamily="2" charset="2"/>
              </a:rPr>
              <a:t> basis…)</a:t>
            </a:r>
            <a:endParaRPr dirty="0"/>
          </a:p>
        </p:txBody>
      </p:sp>
      <p:sp>
        <p:nvSpPr>
          <p:cNvPr id="9" name="Shape 114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5656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smtClean="0">
                <a:solidFill>
                  <a:srgbClr val="0033CC"/>
                </a:solidFill>
              </a:rPr>
              <a:t>Keywords and </a:t>
            </a:r>
            <a:r>
              <a:rPr lang="fr-FR" sz="3600" dirty="0" err="1" smtClean="0">
                <a:solidFill>
                  <a:srgbClr val="0033CC"/>
                </a:solidFill>
              </a:rPr>
              <a:t>caveats</a:t>
            </a:r>
            <a:endParaRPr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16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707881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6202561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Shape 77"/>
          <p:cNvSpPr/>
          <p:nvPr/>
        </p:nvSpPr>
        <p:spPr>
          <a:xfrm>
            <a:off x="1139656" y="5459604"/>
            <a:ext cx="796107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 smtClean="0">
                <a:solidFill>
                  <a:srgbClr val="0033CC"/>
                </a:solidFill>
              </a:rPr>
              <a:t>○</a:t>
            </a:r>
            <a:r>
              <a:rPr lang="fr-FR" sz="2200" dirty="0" smtClean="0">
                <a:solidFill>
                  <a:srgbClr val="0033CC"/>
                </a:solidFill>
              </a:rPr>
              <a:t> Multi-</a:t>
            </a:r>
            <a:r>
              <a:rPr lang="fr-FR" sz="2200" dirty="0" err="1" smtClean="0">
                <a:solidFill>
                  <a:srgbClr val="0033CC"/>
                </a:solidFill>
              </a:rPr>
              <a:t>reference</a:t>
            </a:r>
            <a:r>
              <a:rPr lang="fr-FR" sz="2200" dirty="0" smtClean="0">
                <a:solidFill>
                  <a:srgbClr val="0033CC"/>
                </a:solidFill>
              </a:rPr>
              <a:t> (</a:t>
            </a:r>
            <a:r>
              <a:rPr lang="fr-FR" sz="2200" dirty="0" err="1" smtClean="0">
                <a:solidFill>
                  <a:srgbClr val="0033CC"/>
                </a:solidFill>
              </a:rPr>
              <a:t>low-scaling</a:t>
            </a:r>
            <a:r>
              <a:rPr lang="fr-FR" sz="2200" dirty="0" smtClean="0">
                <a:solidFill>
                  <a:srgbClr val="0033CC"/>
                </a:solidFill>
              </a:rPr>
              <a:t>) </a:t>
            </a:r>
            <a:r>
              <a:rPr lang="fr-FR" sz="2200" dirty="0" err="1" smtClean="0">
                <a:solidFill>
                  <a:srgbClr val="0033CC"/>
                </a:solidFill>
              </a:rPr>
              <a:t>symmetry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conserving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method</a:t>
            </a:r>
            <a:endParaRPr sz="2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72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566;p25"/>
          <p:cNvSpPr txBox="1"/>
          <p:nvPr/>
        </p:nvSpPr>
        <p:spPr>
          <a:xfrm>
            <a:off x="9484031" y="4542074"/>
            <a:ext cx="3294606" cy="1477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>
                <a:solidFill>
                  <a:srgbClr val="FF0000"/>
                </a:solidFill>
              </a:rPr>
              <a:t>Caveat</a:t>
            </a:r>
            <a:endParaRPr sz="20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High </a:t>
            </a:r>
            <a:r>
              <a:rPr lang="fr-FR" sz="2000" b="1" dirty="0" err="1"/>
              <a:t>dimensionality</a:t>
            </a:r>
            <a:r>
              <a:rPr lang="fr-FR" sz="2000" b="1" dirty="0"/>
              <a:t> DZ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/>
              <a:t>Hybrid</a:t>
            </a:r>
            <a:r>
              <a:rPr lang="fr-FR" sz="2000" b="1" dirty="0"/>
              <a:t> </a:t>
            </a:r>
            <a:r>
              <a:rPr lang="fr-FR" sz="2000" b="1" dirty="0" err="1"/>
              <a:t>scaling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/>
              <a:t>Bottleneck</a:t>
            </a:r>
            <a:r>
              <a:rPr lang="fr-FR" sz="2000" b="1" dirty="0"/>
              <a:t> for large </a:t>
            </a:r>
            <a:r>
              <a:rPr lang="fr-FR" sz="2000" b="1" dirty="0" smtClean="0"/>
              <a:t>N&amp;Z</a:t>
            </a:r>
            <a:endParaRPr sz="2000" b="1" dirty="0"/>
          </a:p>
        </p:txBody>
      </p:sp>
      <p:sp>
        <p:nvSpPr>
          <p:cNvPr id="79" name="Rounded Rectangle"/>
          <p:cNvSpPr/>
          <p:nvPr/>
        </p:nvSpPr>
        <p:spPr>
          <a:xfrm>
            <a:off x="9434339" y="4566944"/>
            <a:ext cx="3344297" cy="1485833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81" name="Google Shape;591;p25"/>
          <p:cNvSpPr txBox="1"/>
          <p:nvPr/>
        </p:nvSpPr>
        <p:spPr>
          <a:xfrm>
            <a:off x="5941227" y="7139698"/>
            <a:ext cx="6645423" cy="196973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/>
              <a:t>Final </a:t>
            </a:r>
            <a:r>
              <a:rPr lang="fr-FR" sz="2800" dirty="0" err="1" smtClean="0"/>
              <a:t>requirements</a:t>
            </a:r>
            <a:r>
              <a:rPr lang="fr-FR" sz="2800" dirty="0" smtClean="0"/>
              <a:t> for </a:t>
            </a:r>
            <a:r>
              <a:rPr lang="fr-FR" sz="2800" dirty="0" err="1" smtClean="0"/>
              <a:t>unperturbed</a:t>
            </a:r>
            <a:r>
              <a:rPr lang="fr-FR" sz="2800" dirty="0" smtClean="0"/>
              <a:t> state</a:t>
            </a:r>
            <a:endParaRPr sz="2800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800" dirty="0" err="1" smtClean="0"/>
              <a:t>Handles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degeneracy</a:t>
            </a:r>
            <a:endParaRPr sz="2800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800" dirty="0" err="1" smtClean="0"/>
              <a:t>Preserves</a:t>
            </a:r>
            <a:r>
              <a:rPr lang="fr-FR" sz="2800" dirty="0" smtClean="0"/>
              <a:t> </a:t>
            </a:r>
            <a:r>
              <a:rPr lang="fr-FR" sz="2800" b="1" dirty="0" err="1"/>
              <a:t>symmetry</a:t>
            </a:r>
            <a:endParaRPr sz="28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800" b="1" dirty="0" err="1"/>
              <a:t>Low</a:t>
            </a:r>
            <a:r>
              <a:rPr lang="fr-FR" sz="2800" dirty="0"/>
              <a:t> </a:t>
            </a:r>
            <a:r>
              <a:rPr lang="fr-FR" sz="2800" b="1" dirty="0" err="1"/>
              <a:t>dimensionality</a:t>
            </a:r>
            <a:endParaRPr sz="2800" b="1" dirty="0"/>
          </a:p>
        </p:txBody>
      </p: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392" name="Ellipse 391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29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correlations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241" name="Connecteur droit avec flèche 240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3" name="Groupe 242"/>
          <p:cNvGrpSpPr/>
          <p:nvPr/>
        </p:nvGrpSpPr>
        <p:grpSpPr>
          <a:xfrm>
            <a:off x="3018865" y="4720690"/>
            <a:ext cx="2075931" cy="1122922"/>
            <a:chOff x="5583382" y="3424683"/>
            <a:chExt cx="1925782" cy="954436"/>
          </a:xfrm>
        </p:grpSpPr>
        <p:sp>
          <p:nvSpPr>
            <p:cNvPr id="244" name="Ellipse 243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45" name="Shape 111"/>
            <p:cNvSpPr/>
            <p:nvPr/>
          </p:nvSpPr>
          <p:spPr>
            <a:xfrm>
              <a:off x="5680120" y="3484735"/>
              <a:ext cx="1732306" cy="78479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FF0000"/>
                  </a:solidFill>
                </a:rPr>
                <a:t>Multi-configuration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sHF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- 4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56" name="Shape 111"/>
          <p:cNvSpPr/>
          <p:nvPr/>
        </p:nvSpPr>
        <p:spPr>
          <a:xfrm>
            <a:off x="3194809" y="318120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Open-</a:t>
            </a:r>
            <a:r>
              <a:rPr lang="fr-FR" sz="2400" b="1" dirty="0" err="1" smtClean="0">
                <a:solidFill>
                  <a:schemeClr val="tx1"/>
                </a:solidFill>
              </a:rPr>
              <a:t>shell</a:t>
            </a:r>
            <a:endParaRPr sz="2800" b="1" dirty="0">
              <a:solidFill>
                <a:schemeClr val="tx1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4124870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7" name="Groupe 96"/>
          <p:cNvGrpSpPr/>
          <p:nvPr/>
        </p:nvGrpSpPr>
        <p:grpSpPr>
          <a:xfrm>
            <a:off x="2953380" y="7125841"/>
            <a:ext cx="2422297" cy="1088815"/>
            <a:chOff x="6794402" y="6747798"/>
            <a:chExt cx="1950259" cy="979572"/>
          </a:xfrm>
        </p:grpSpPr>
        <p:sp>
          <p:nvSpPr>
            <p:cNvPr id="98" name="Ellipse 97"/>
            <p:cNvSpPr/>
            <p:nvPr/>
          </p:nvSpPr>
          <p:spPr>
            <a:xfrm>
              <a:off x="6818879" y="6772934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9" name="Shape 111"/>
            <p:cNvSpPr/>
            <p:nvPr/>
          </p:nvSpPr>
          <p:spPr>
            <a:xfrm>
              <a:off x="6794402" y="6747798"/>
              <a:ext cx="1929876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Generalized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np-nh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969" y="3901465"/>
            <a:ext cx="1961002" cy="369065"/>
          </a:xfrm>
          <a:prstGeom prst="rect">
            <a:avLst/>
          </a:prstGeom>
        </p:spPr>
      </p:pic>
      <p:grpSp>
        <p:nvGrpSpPr>
          <p:cNvPr id="58" name="Google Shape;551;p25"/>
          <p:cNvGrpSpPr/>
          <p:nvPr/>
        </p:nvGrpSpPr>
        <p:grpSpPr>
          <a:xfrm>
            <a:off x="5475055" y="3747332"/>
            <a:ext cx="3236148" cy="2015622"/>
            <a:chOff x="10148888" y="1466013"/>
            <a:chExt cx="1868329" cy="963538"/>
          </a:xfrm>
        </p:grpSpPr>
        <p:sp>
          <p:nvSpPr>
            <p:cNvPr id="59" name="Google Shape;552;p25"/>
            <p:cNvSpPr/>
            <p:nvPr/>
          </p:nvSpPr>
          <p:spPr>
            <a:xfrm>
              <a:off x="10572750" y="2076450"/>
              <a:ext cx="647700" cy="266700"/>
            </a:xfrm>
            <a:prstGeom prst="rect">
              <a:avLst/>
            </a:prstGeom>
            <a:solidFill>
              <a:srgbClr val="FCD8A4">
                <a:alpha val="7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553;p25"/>
            <p:cNvGrpSpPr/>
            <p:nvPr/>
          </p:nvGrpSpPr>
          <p:grpSpPr>
            <a:xfrm>
              <a:off x="10677525" y="1466013"/>
              <a:ext cx="1339691" cy="874553"/>
              <a:chOff x="7934325" y="1466013"/>
              <a:chExt cx="1339691" cy="874553"/>
            </a:xfrm>
          </p:grpSpPr>
          <p:cxnSp>
            <p:nvCxnSpPr>
              <p:cNvPr id="65" name="Google Shape;554;p25"/>
              <p:cNvCxnSpPr/>
              <p:nvPr/>
            </p:nvCxnSpPr>
            <p:spPr>
              <a:xfrm>
                <a:off x="7934325" y="2238375"/>
                <a:ext cx="457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555;p25"/>
              <p:cNvCxnSpPr/>
              <p:nvPr/>
            </p:nvCxnSpPr>
            <p:spPr>
              <a:xfrm>
                <a:off x="7934325" y="170497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556;p25"/>
              <p:cNvCxnSpPr/>
              <p:nvPr/>
            </p:nvCxnSpPr>
            <p:spPr>
              <a:xfrm>
                <a:off x="7934325" y="162877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557;p25"/>
              <p:cNvCxnSpPr/>
              <p:nvPr/>
            </p:nvCxnSpPr>
            <p:spPr>
              <a:xfrm>
                <a:off x="7934325" y="147637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558;p25"/>
              <p:cNvCxnSpPr/>
              <p:nvPr/>
            </p:nvCxnSpPr>
            <p:spPr>
              <a:xfrm>
                <a:off x="7934325" y="221932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559;p25"/>
              <p:cNvCxnSpPr/>
              <p:nvPr/>
            </p:nvCxnSpPr>
            <p:spPr>
              <a:xfrm>
                <a:off x="7934325" y="2143125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560;p25"/>
              <p:cNvCxnSpPr/>
              <p:nvPr/>
            </p:nvCxnSpPr>
            <p:spPr>
              <a:xfrm>
                <a:off x="7934325" y="2190750"/>
                <a:ext cx="4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74" name="Google Shape;561;p2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8582856" y="2160441"/>
                <a:ext cx="445770" cy="180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562;p25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8558213" y="1466013"/>
                <a:ext cx="715804" cy="2487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" name="Google Shape;563;p25"/>
            <p:cNvSpPr/>
            <p:nvPr/>
          </p:nvSpPr>
          <p:spPr>
            <a:xfrm>
              <a:off x="10420350" y="2000250"/>
              <a:ext cx="95400" cy="4293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564;p2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148888" y="2128838"/>
              <a:ext cx="124301" cy="14044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" name="Google Shape;565;p25"/>
            <p:cNvCxnSpPr/>
            <p:nvPr/>
          </p:nvCxnSpPr>
          <p:spPr>
            <a:xfrm>
              <a:off x="10915650" y="1781175"/>
              <a:ext cx="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5070" y="6173783"/>
            <a:ext cx="3789802" cy="848299"/>
          </a:xfrm>
          <a:prstGeom prst="rect">
            <a:avLst/>
          </a:prstGeom>
        </p:spPr>
      </p:pic>
      <p:sp>
        <p:nvSpPr>
          <p:cNvPr id="77" name="Shape 111"/>
          <p:cNvSpPr/>
          <p:nvPr/>
        </p:nvSpPr>
        <p:spPr>
          <a:xfrm>
            <a:off x="3767553" y="8559120"/>
            <a:ext cx="99060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MCPT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80" name="Flèche droite 79"/>
          <p:cNvSpPr/>
          <p:nvPr/>
        </p:nvSpPr>
        <p:spPr>
          <a:xfrm flipH="1">
            <a:off x="8532869" y="4851791"/>
            <a:ext cx="546434" cy="912715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05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1" grpId="0" animBg="1"/>
      <p:bldP spid="77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73" y="1383306"/>
            <a:ext cx="3265066" cy="559725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23" y="1433108"/>
            <a:ext cx="3949371" cy="49367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23" y="1433108"/>
            <a:ext cx="3962371" cy="4952964"/>
          </a:xfrm>
          <a:prstGeom prst="rect">
            <a:avLst/>
          </a:prstGeom>
        </p:spPr>
      </p:pic>
      <p:sp>
        <p:nvSpPr>
          <p:cNvPr id="74" name="Rounded Rectangle"/>
          <p:cNvSpPr/>
          <p:nvPr/>
        </p:nvSpPr>
        <p:spPr>
          <a:xfrm>
            <a:off x="4101440" y="7094130"/>
            <a:ext cx="8741724" cy="2408534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73" name="Google Shape;566;p25"/>
          <p:cNvSpPr txBox="1"/>
          <p:nvPr/>
        </p:nvSpPr>
        <p:spPr>
          <a:xfrm>
            <a:off x="4165152" y="7069724"/>
            <a:ext cx="8705722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 smtClean="0">
                <a:solidFill>
                  <a:srgbClr val="FF0000"/>
                </a:solidFill>
              </a:rPr>
              <a:t>Projected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generator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coordinate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method</a:t>
            </a:r>
            <a:endParaRPr sz="20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 err="1" smtClean="0"/>
              <a:t>Low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dimensional</a:t>
            </a:r>
            <a:r>
              <a:rPr lang="fr-FR" sz="2000" b="1" i="1" dirty="0" smtClean="0"/>
              <a:t> </a:t>
            </a:r>
            <a:r>
              <a:rPr lang="fr-FR" sz="2000" b="1" dirty="0" err="1" smtClean="0"/>
              <a:t>mixing</a:t>
            </a:r>
            <a:r>
              <a:rPr lang="fr-FR" sz="2000" b="1" dirty="0" smtClean="0"/>
              <a:t> of non-orthogonal </a:t>
            </a:r>
            <a:r>
              <a:rPr lang="fr-FR" sz="2000" b="1" dirty="0" err="1"/>
              <a:t>c</a:t>
            </a:r>
            <a:r>
              <a:rPr lang="fr-FR" sz="2000" b="1" dirty="0" err="1" smtClean="0"/>
              <a:t>HFB</a:t>
            </a:r>
            <a:r>
              <a:rPr lang="fr-FR" sz="2000" b="1" dirty="0" smtClean="0"/>
              <a:t> states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smtClean="0"/>
              <a:t>	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2000" dirty="0" err="1" smtClean="0"/>
              <a:t>Symmetry</a:t>
            </a:r>
            <a:r>
              <a:rPr lang="fr-FR" sz="2000" dirty="0" smtClean="0"/>
              <a:t> </a:t>
            </a:r>
            <a:r>
              <a:rPr lang="fr-FR" sz="2000" dirty="0" err="1" smtClean="0"/>
              <a:t>restored</a:t>
            </a:r>
            <a:r>
              <a:rPr lang="fr-FR" sz="2000" dirty="0" smtClean="0"/>
              <a:t> = fluctuation of angle </a:t>
            </a:r>
            <a:r>
              <a:rPr lang="fr-FR" sz="2000" dirty="0" smtClean="0">
                <a:latin typeface="Symbol" panose="05050102010706020507" pitchFamily="18" charset="2"/>
              </a:rPr>
              <a:t>q </a:t>
            </a:r>
            <a:r>
              <a:rPr lang="fr-FR" sz="2000" dirty="0" smtClean="0">
                <a:latin typeface="+mj-lt"/>
              </a:rPr>
              <a:t>of </a:t>
            </a:r>
            <a:r>
              <a:rPr lang="fr-FR" sz="2000" dirty="0" err="1" smtClean="0">
                <a:latin typeface="+mj-lt"/>
              </a:rPr>
              <a:t>order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parameter</a:t>
            </a:r>
            <a:endParaRPr lang="fr-FR" sz="2000" dirty="0" smtClean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smtClean="0"/>
              <a:t>	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2000" dirty="0" err="1" smtClean="0"/>
              <a:t>Further</a:t>
            </a:r>
            <a:r>
              <a:rPr lang="fr-FR" sz="2000" dirty="0" smtClean="0"/>
              <a:t> </a:t>
            </a:r>
            <a:r>
              <a:rPr lang="fr-FR" sz="2000" dirty="0" err="1" smtClean="0"/>
              <a:t>includes</a:t>
            </a:r>
            <a:r>
              <a:rPr lang="fr-FR" sz="2000" dirty="0" smtClean="0"/>
              <a:t> quantum fluctuations of </a:t>
            </a:r>
            <a:r>
              <a:rPr lang="fr-FR" sz="2000" dirty="0" err="1" smtClean="0"/>
              <a:t>norm</a:t>
            </a:r>
            <a:r>
              <a:rPr lang="fr-FR" sz="2000" dirty="0" smtClean="0"/>
              <a:t> q of </a:t>
            </a:r>
            <a:r>
              <a:rPr lang="fr-FR" sz="2000" dirty="0" err="1" smtClean="0"/>
              <a:t>order</a:t>
            </a:r>
            <a:r>
              <a:rPr lang="fr-FR" sz="2000" dirty="0" smtClean="0"/>
              <a:t> </a:t>
            </a:r>
            <a:r>
              <a:rPr lang="fr-FR" sz="2000" dirty="0" err="1" smtClean="0"/>
              <a:t>parameter</a:t>
            </a:r>
            <a:endParaRPr lang="fr-FR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err="1" smtClean="0">
                <a:latin typeface="+mj-lt"/>
              </a:rPr>
              <a:t>Perform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b="1" dirty="0" err="1" smtClean="0">
                <a:latin typeface="+mj-lt"/>
              </a:rPr>
              <a:t>low-dimensional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b="1" dirty="0" err="1" smtClean="0">
                <a:latin typeface="+mj-lt"/>
              </a:rPr>
              <a:t>diagonalization</a:t>
            </a:r>
            <a:r>
              <a:rPr lang="fr-FR" sz="2000" b="1" dirty="0" smtClean="0">
                <a:latin typeface="+mj-lt"/>
              </a:rPr>
              <a:t> in </a:t>
            </a:r>
            <a:r>
              <a:rPr lang="fr-FR" sz="2000" b="1" i="1" dirty="0" smtClean="0">
                <a:latin typeface="+mj-lt"/>
              </a:rPr>
              <a:t>non-orthogonal basis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►</a:t>
            </a:r>
            <a:r>
              <a:rPr lang="fr-FR" sz="2000" b="1" dirty="0" err="1" smtClean="0"/>
              <a:t>further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include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static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ground</a:t>
            </a:r>
            <a:r>
              <a:rPr lang="fr-FR" sz="2000" b="1" dirty="0" smtClean="0"/>
              <a:t>-state </a:t>
            </a:r>
            <a:r>
              <a:rPr lang="fr-FR" sz="2000" b="1" dirty="0" err="1" smtClean="0"/>
              <a:t>correlations</a:t>
            </a:r>
            <a:endParaRPr lang="fr-FR" sz="2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►</a:t>
            </a:r>
            <a:r>
              <a:rPr lang="fr-FR" sz="2000" b="1" dirty="0" err="1" smtClean="0"/>
              <a:t>access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both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vibrational</a:t>
            </a:r>
            <a:r>
              <a:rPr lang="fr-FR" sz="2000" b="1" dirty="0" smtClean="0"/>
              <a:t> (q) and </a:t>
            </a:r>
            <a:r>
              <a:rPr lang="fr-FR" sz="2000" b="1" dirty="0" err="1" smtClean="0"/>
              <a:t>rotational</a:t>
            </a:r>
            <a:r>
              <a:rPr lang="fr-FR" sz="2000" b="1" dirty="0" smtClean="0"/>
              <a:t> (</a:t>
            </a:r>
            <a:r>
              <a:rPr lang="fr-FR" sz="2000" b="1" dirty="0" smtClean="0">
                <a:latin typeface="Symbol" panose="05050102010706020507" pitchFamily="18" charset="2"/>
              </a:rPr>
              <a:t>q</a:t>
            </a:r>
            <a:r>
              <a:rPr lang="fr-FR" sz="2000" b="1" dirty="0" smtClean="0"/>
              <a:t>) excitations</a:t>
            </a:r>
            <a:endParaRPr sz="20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018" y="6141166"/>
            <a:ext cx="4649118" cy="903383"/>
          </a:xfrm>
          <a:prstGeom prst="rect">
            <a:avLst/>
          </a:prstGeom>
        </p:spPr>
      </p:pic>
      <p:cxnSp>
        <p:nvCxnSpPr>
          <p:cNvPr id="72" name="Connecteur droit avec flèche 71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8" name="Google Shape;396;p24"/>
          <p:cNvPicPr preferRelativeResize="0"/>
          <p:nvPr/>
        </p:nvPicPr>
        <p:blipFill rotWithShape="1">
          <a:blip r:embed="rId6">
            <a:alphaModFix/>
          </a:blip>
          <a:srcRect l="-2710" t="18778" r="57002" b="21966"/>
          <a:stretch/>
        </p:blipFill>
        <p:spPr>
          <a:xfrm>
            <a:off x="5009470" y="3519526"/>
            <a:ext cx="2882722" cy="25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- 4</a:t>
            </a:r>
            <a:endParaRPr sz="2400" dirty="0">
              <a:solidFill>
                <a:srgbClr val="0033CC"/>
              </a:solidFill>
            </a:endParaRPr>
          </a:p>
        </p:txBody>
      </p:sp>
      <p:pic>
        <p:nvPicPr>
          <p:cNvPr id="64" name="Google Shape;352;p24"/>
          <p:cNvPicPr preferRelativeResize="0"/>
          <p:nvPr/>
        </p:nvPicPr>
        <p:blipFill rotWithShape="1">
          <a:blip r:embed="rId6">
            <a:alphaModFix/>
          </a:blip>
          <a:srcRect l="57312" t="18231" r="123" b="20874"/>
          <a:stretch/>
        </p:blipFill>
        <p:spPr>
          <a:xfrm>
            <a:off x="5163997" y="1397196"/>
            <a:ext cx="2812044" cy="264989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354;p24"/>
          <p:cNvSpPr txBox="1"/>
          <p:nvPr/>
        </p:nvSpPr>
        <p:spPr>
          <a:xfrm>
            <a:off x="2673634" y="1417119"/>
            <a:ext cx="176319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/>
              <a:t>order</a:t>
            </a:r>
            <a:r>
              <a:rPr lang="fr-FR" sz="1600" dirty="0"/>
              <a:t> </a:t>
            </a:r>
            <a:r>
              <a:rPr lang="fr-FR" sz="1600" dirty="0" err="1" smtClean="0"/>
              <a:t>parameter</a:t>
            </a:r>
            <a:endParaRPr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1341" y="2061384"/>
            <a:ext cx="1428103" cy="787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7365" y="1340359"/>
            <a:ext cx="1075563" cy="453130"/>
          </a:xfrm>
          <a:prstGeom prst="rect">
            <a:avLst/>
          </a:prstGeom>
        </p:spPr>
      </p:pic>
      <p:sp>
        <p:nvSpPr>
          <p:cNvPr id="56" name="Shape 111"/>
          <p:cNvSpPr/>
          <p:nvPr/>
        </p:nvSpPr>
        <p:spPr>
          <a:xfrm>
            <a:off x="3194809" y="318120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Open-</a:t>
            </a:r>
            <a:r>
              <a:rPr lang="fr-FR" sz="2400" b="1" dirty="0" err="1" smtClean="0">
                <a:solidFill>
                  <a:schemeClr val="tx1"/>
                </a:solidFill>
              </a:rPr>
              <a:t>shell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86" name="Google Shape;417;p24"/>
          <p:cNvSpPr/>
          <p:nvPr/>
        </p:nvSpPr>
        <p:spPr>
          <a:xfrm rot="2060916">
            <a:off x="6238989" y="2223342"/>
            <a:ext cx="961023" cy="653151"/>
          </a:xfrm>
          <a:prstGeom prst="arc">
            <a:avLst>
              <a:gd name="adj1" fmla="val 11152654"/>
              <a:gd name="adj2" fmla="val 2003165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8969" y="3901465"/>
            <a:ext cx="1961002" cy="369065"/>
          </a:xfrm>
          <a:prstGeom prst="rect">
            <a:avLst/>
          </a:prstGeom>
        </p:spPr>
      </p:pic>
      <p:sp>
        <p:nvSpPr>
          <p:cNvPr id="59" name="Google Shape;417;p24"/>
          <p:cNvSpPr/>
          <p:nvPr/>
        </p:nvSpPr>
        <p:spPr>
          <a:xfrm rot="2064741">
            <a:off x="6375116" y="4675147"/>
            <a:ext cx="536786" cy="293544"/>
          </a:xfrm>
          <a:prstGeom prst="arc">
            <a:avLst>
              <a:gd name="adj1" fmla="val 11152654"/>
              <a:gd name="adj2" fmla="val 2003165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95;p26"/>
          <p:cNvSpPr/>
          <p:nvPr/>
        </p:nvSpPr>
        <p:spPr>
          <a:xfrm>
            <a:off x="6628222" y="2503465"/>
            <a:ext cx="581485" cy="507001"/>
          </a:xfrm>
          <a:custGeom>
            <a:avLst/>
            <a:gdLst/>
            <a:ahLst/>
            <a:cxnLst/>
            <a:rect l="l" t="t" r="r" b="b"/>
            <a:pathLst>
              <a:path w="10537" h="12041" extrusionOk="0">
                <a:moveTo>
                  <a:pt x="0" y="1505"/>
                </a:moveTo>
                <a:lnTo>
                  <a:pt x="5268" y="12041"/>
                </a:lnTo>
                <a:lnTo>
                  <a:pt x="10537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67" name="Google Shape;417;p24"/>
          <p:cNvSpPr/>
          <p:nvPr/>
        </p:nvSpPr>
        <p:spPr>
          <a:xfrm rot="7646816">
            <a:off x="6057249" y="4628253"/>
            <a:ext cx="1105757" cy="415045"/>
          </a:xfrm>
          <a:prstGeom prst="arc">
            <a:avLst>
              <a:gd name="adj1" fmla="val 11409014"/>
              <a:gd name="adj2" fmla="val 2003165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roupe 67"/>
          <p:cNvGrpSpPr/>
          <p:nvPr/>
        </p:nvGrpSpPr>
        <p:grpSpPr>
          <a:xfrm>
            <a:off x="3377085" y="4830705"/>
            <a:ext cx="1317393" cy="909416"/>
            <a:chOff x="5583382" y="3424683"/>
            <a:chExt cx="1925782" cy="954436"/>
          </a:xfrm>
        </p:grpSpPr>
        <p:sp>
          <p:nvSpPr>
            <p:cNvPr id="69" name="Ellipse 6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0" name="Shape 111"/>
            <p:cNvSpPr/>
            <p:nvPr/>
          </p:nvSpPr>
          <p:spPr>
            <a:xfrm>
              <a:off x="5680120" y="3806096"/>
              <a:ext cx="1732306" cy="26159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FF0000"/>
                  </a:solidFill>
                </a:rPr>
                <a:t>PGCM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77" name="Ellipse 76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8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correlations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79" name="Ellipse 78"/>
          <p:cNvSpPr/>
          <p:nvPr/>
        </p:nvSpPr>
        <p:spPr>
          <a:xfrm>
            <a:off x="4171638" y="6729195"/>
            <a:ext cx="397093" cy="287646"/>
          </a:xfrm>
          <a:prstGeom prst="ellipse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5184451" y="6187220"/>
            <a:ext cx="330551" cy="434415"/>
          </a:xfrm>
          <a:prstGeom prst="ellipse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4602362" y="6201348"/>
            <a:ext cx="711154" cy="510819"/>
          </a:xfrm>
          <a:prstGeom prst="ellipse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381141" y="2948910"/>
            <a:ext cx="2490600" cy="376325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Connecteur droit avec flèche 80"/>
          <p:cNvCxnSpPr>
            <a:stCxn id="79" idx="0"/>
          </p:cNvCxnSpPr>
          <p:nvPr/>
        </p:nvCxnSpPr>
        <p:spPr>
          <a:xfrm flipV="1">
            <a:off x="4370185" y="5086447"/>
            <a:ext cx="2321665" cy="1642748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5378081" y="2230604"/>
            <a:ext cx="1416082" cy="3969519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Connecteur droit avec flèche 102"/>
          <p:cNvCxnSpPr>
            <a:stCxn id="80" idx="0"/>
          </p:cNvCxnSpPr>
          <p:nvPr/>
        </p:nvCxnSpPr>
        <p:spPr>
          <a:xfrm flipV="1">
            <a:off x="5349727" y="4720459"/>
            <a:ext cx="1353079" cy="146676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Google Shape;421;p24"/>
          <p:cNvSpPr txBox="1"/>
          <p:nvPr/>
        </p:nvSpPr>
        <p:spPr>
          <a:xfrm>
            <a:off x="7679846" y="3721141"/>
            <a:ext cx="537881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Set of HFB states </a:t>
            </a:r>
            <a:r>
              <a:rPr lang="fr-FR" sz="1600" b="1" dirty="0" err="1" smtClean="0">
                <a:solidFill>
                  <a:srgbClr val="FF0000"/>
                </a:solidFill>
              </a:rPr>
              <a:t>with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different</a:t>
            </a:r>
            <a:r>
              <a:rPr lang="fr-FR" sz="1600" b="1" dirty="0" smtClean="0">
                <a:solidFill>
                  <a:srgbClr val="FF0000"/>
                </a:solidFill>
              </a:rPr>
              <a:t> values of q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solidFill>
                  <a:srgbClr val="FF0000"/>
                </a:solidFill>
              </a:rPr>
              <a:t>generated</a:t>
            </a:r>
            <a:r>
              <a:rPr lang="fr-FR" sz="1600" b="1" dirty="0" smtClean="0">
                <a:solidFill>
                  <a:srgbClr val="FF0000"/>
                </a:solidFill>
              </a:rPr>
              <a:t> via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contrained</a:t>
            </a:r>
            <a:r>
              <a:rPr lang="fr-FR" sz="1600" b="1" dirty="0" smtClean="0">
                <a:solidFill>
                  <a:srgbClr val="FF0000"/>
                </a:solidFill>
              </a:rPr>
              <a:t> HFB (</a:t>
            </a:r>
            <a:r>
              <a:rPr lang="fr-FR" sz="1600" b="1" dirty="0" err="1" smtClean="0">
                <a:solidFill>
                  <a:srgbClr val="FF0000"/>
                </a:solidFill>
              </a:rPr>
              <a:t>cHFB</a:t>
            </a:r>
            <a:r>
              <a:rPr lang="fr-FR" sz="1600" b="1" dirty="0" smtClean="0">
                <a:solidFill>
                  <a:srgbClr val="FF0000"/>
                </a:solidFill>
              </a:rPr>
              <a:t>) </a:t>
            </a:r>
            <a:r>
              <a:rPr lang="fr-FR" sz="1600" b="1" dirty="0" err="1" smtClean="0">
                <a:solidFill>
                  <a:srgbClr val="FF0000"/>
                </a:solidFill>
              </a:rPr>
              <a:t>calculations</a:t>
            </a:r>
            <a:endParaRPr sz="1600" b="1" dirty="0">
              <a:solidFill>
                <a:srgbClr val="FF0000"/>
              </a:solidFill>
            </a:endParaRPr>
          </a:p>
        </p:txBody>
      </p:sp>
      <p:sp>
        <p:nvSpPr>
          <p:cNvPr id="49" name="Shape 111"/>
          <p:cNvSpPr/>
          <p:nvPr/>
        </p:nvSpPr>
        <p:spPr>
          <a:xfrm>
            <a:off x="8021782" y="1843019"/>
            <a:ext cx="16060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Z=10,N=10</a:t>
            </a:r>
            <a:endParaRPr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8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6" grpId="0" animBg="1"/>
      <p:bldP spid="59" grpId="0" animBg="1"/>
      <p:bldP spid="67" grpId="0" animBg="1"/>
      <p:bldP spid="79" grpId="0" animBg="1"/>
      <p:bldP spid="79" grpId="1" animBg="1"/>
      <p:bldP spid="80" grpId="0" animBg="1"/>
      <p:bldP spid="80" grpId="1" animBg="1"/>
      <p:bldP spid="83" grpId="0" animBg="1"/>
      <p:bldP spid="83" grpId="1" animBg="1"/>
      <p:bldP spid="111" grpId="0"/>
      <p:bldP spid="111" grpId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17" y="1436500"/>
            <a:ext cx="3198488" cy="548312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12" y="1425680"/>
            <a:ext cx="3961256" cy="4951569"/>
          </a:xfrm>
          <a:prstGeom prst="rect">
            <a:avLst/>
          </a:prstGeom>
        </p:spPr>
      </p:pic>
      <p:sp>
        <p:nvSpPr>
          <p:cNvPr id="63" name="Rounded Rectangle"/>
          <p:cNvSpPr/>
          <p:nvPr/>
        </p:nvSpPr>
        <p:spPr>
          <a:xfrm>
            <a:off x="5207163" y="1595930"/>
            <a:ext cx="4119209" cy="1687125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1" name="Google Shape;1165;p43"/>
          <p:cNvSpPr txBox="1"/>
          <p:nvPr/>
        </p:nvSpPr>
        <p:spPr>
          <a:xfrm>
            <a:off x="5080926" y="1574935"/>
            <a:ext cx="4245446" cy="170812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err="1" smtClean="0"/>
              <a:t>Absolute</a:t>
            </a:r>
            <a:r>
              <a:rPr lang="fr-FR" sz="1900" dirty="0" smtClean="0"/>
              <a:t> </a:t>
            </a:r>
            <a:r>
              <a:rPr lang="fr-FR" sz="1900" dirty="0" err="1" smtClean="0"/>
              <a:t>energies</a:t>
            </a:r>
            <a:r>
              <a:rPr lang="fr-FR" sz="1900" dirty="0" smtClean="0"/>
              <a:t>: </a:t>
            </a:r>
            <a:r>
              <a:rPr lang="fr-FR" sz="1900" b="1" dirty="0" smtClean="0"/>
              <a:t>1-2% </a:t>
            </a:r>
            <a:r>
              <a:rPr lang="fr-FR" sz="1900" b="1" dirty="0" err="1" smtClean="0"/>
              <a:t>accuracy</a:t>
            </a:r>
            <a:endParaRPr lang="fr-FR" sz="1900" b="1" dirty="0" smtClean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/>
              <a:t>-</a:t>
            </a:r>
            <a:r>
              <a:rPr lang="fr-FR" sz="1900" dirty="0" err="1" smtClean="0"/>
              <a:t>improves</a:t>
            </a:r>
            <a:r>
              <a:rPr lang="fr-FR" sz="1900" dirty="0" smtClean="0"/>
              <a:t> over </a:t>
            </a:r>
            <a:r>
              <a:rPr lang="fr-FR" sz="1900" dirty="0" err="1" smtClean="0"/>
              <a:t>dBMBPT</a:t>
            </a:r>
            <a:r>
              <a:rPr lang="fr-FR" sz="1900" dirty="0" smtClean="0"/>
              <a:t>(2)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err="1" smtClean="0"/>
              <a:t>Spectra</a:t>
            </a:r>
            <a:r>
              <a:rPr lang="fr-FR" sz="1900" dirty="0" smtClean="0"/>
              <a:t>:</a:t>
            </a:r>
            <a:r>
              <a:rPr lang="fr-FR" sz="1900" b="1" dirty="0" smtClean="0"/>
              <a:t> 20% </a:t>
            </a:r>
            <a:r>
              <a:rPr lang="fr-FR" sz="1900" b="1" dirty="0" err="1" smtClean="0"/>
              <a:t>accuracy</a:t>
            </a:r>
            <a:endParaRPr lang="fr-FR" sz="1900" b="1" dirty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-</a:t>
            </a:r>
            <a:r>
              <a:rPr lang="fr-FR" sz="1900" dirty="0" err="1" smtClean="0"/>
              <a:t>Negligible</a:t>
            </a:r>
            <a:r>
              <a:rPr lang="fr-FR" sz="1900" dirty="0" smtClean="0"/>
              <a:t> PT corrections</a:t>
            </a:r>
            <a:endParaRPr lang="fr-FR" sz="1900" b="1" dirty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-</a:t>
            </a:r>
            <a:r>
              <a:rPr lang="fr-FR" sz="1900" b="1" dirty="0" err="1" smtClean="0"/>
              <a:t>Enrich</a:t>
            </a:r>
            <a:r>
              <a:rPr lang="fr-FR" sz="1900" b="1" dirty="0" smtClean="0"/>
              <a:t> PGCM state?</a:t>
            </a:r>
            <a:endParaRPr sz="1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018" y="6141166"/>
            <a:ext cx="4649118" cy="903383"/>
          </a:xfrm>
          <a:prstGeom prst="rect">
            <a:avLst/>
          </a:prstGeom>
        </p:spPr>
      </p:pic>
      <p:sp>
        <p:nvSpPr>
          <p:cNvPr id="89" name="Rounded Rectangle"/>
          <p:cNvSpPr/>
          <p:nvPr/>
        </p:nvSpPr>
        <p:spPr>
          <a:xfrm>
            <a:off x="5594779" y="6887841"/>
            <a:ext cx="7307042" cy="1928493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85" name="Google Shape;566;p25"/>
          <p:cNvSpPr txBox="1"/>
          <p:nvPr/>
        </p:nvSpPr>
        <p:spPr>
          <a:xfrm>
            <a:off x="5630781" y="6849581"/>
            <a:ext cx="727104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PGCM Perturbation  </a:t>
            </a:r>
            <a:r>
              <a:rPr lang="fr-FR" sz="2000" b="1" dirty="0">
                <a:solidFill>
                  <a:srgbClr val="FF0000"/>
                </a:solidFill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</a:rPr>
              <a:t>heory</a:t>
            </a:r>
            <a:endParaRPr sz="20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weak</a:t>
            </a:r>
            <a:r>
              <a:rPr lang="fr-FR" sz="2000" dirty="0" smtClean="0"/>
              <a:t> </a:t>
            </a:r>
            <a:r>
              <a:rPr lang="fr-FR" sz="2000" dirty="0" err="1" smtClean="0"/>
              <a:t>remaining</a:t>
            </a:r>
            <a:r>
              <a:rPr lang="fr-FR" sz="2000" dirty="0" smtClean="0"/>
              <a:t> </a:t>
            </a:r>
            <a:r>
              <a:rPr lang="fr-FR" sz="2000" dirty="0" err="1" smtClean="0"/>
              <a:t>dynamical</a:t>
            </a:r>
            <a:r>
              <a:rPr lang="fr-FR" sz="2000" dirty="0" smtClean="0"/>
              <a:t> </a:t>
            </a:r>
            <a:r>
              <a:rPr lang="fr-FR" sz="2000" dirty="0" err="1" smtClean="0"/>
              <a:t>correlations</a:t>
            </a:r>
            <a:r>
              <a:rPr lang="fr-FR" sz="2000" dirty="0" smtClean="0"/>
              <a:t> to </a:t>
            </a:r>
            <a:r>
              <a:rPr lang="fr-FR" sz="2000" dirty="0" err="1" smtClean="0"/>
              <a:t>include</a:t>
            </a:r>
            <a:endParaRPr lang="fr-FR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/>
              <a:t>Multi copies of </a:t>
            </a:r>
            <a:r>
              <a:rPr lang="fr-FR" sz="2000" b="1" dirty="0" err="1" smtClean="0"/>
              <a:t>Fock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space</a:t>
            </a:r>
            <a:r>
              <a:rPr lang="fr-FR" sz="2000" b="1" dirty="0"/>
              <a:t> </a:t>
            </a:r>
            <a:r>
              <a:rPr lang="fr-FR" sz="2000" b="1" dirty="0" smtClean="0"/>
              <a:t>= large </a:t>
            </a:r>
            <a:r>
              <a:rPr lang="fr-FR" sz="2000" b="1" dirty="0" err="1" smtClean="0"/>
              <a:t>linear</a:t>
            </a:r>
            <a:r>
              <a:rPr lang="fr-FR" sz="2000" b="1" dirty="0" smtClean="0"/>
              <a:t> system to </a:t>
            </a:r>
            <a:r>
              <a:rPr lang="fr-FR" sz="2000" b="1" dirty="0" err="1" smtClean="0"/>
              <a:t>solve</a:t>
            </a:r>
            <a:endParaRPr lang="fr-FR" sz="2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2000" dirty="0" smtClean="0"/>
              <a:t>handling </a:t>
            </a:r>
            <a:r>
              <a:rPr lang="fr-FR" sz="2000" dirty="0" err="1" smtClean="0"/>
              <a:t>redundancies</a:t>
            </a:r>
            <a:r>
              <a:rPr lang="fr-FR" sz="2000" dirty="0" smtClean="0"/>
              <a:t>, </a:t>
            </a:r>
            <a:r>
              <a:rPr lang="fr-FR" sz="2000" dirty="0" err="1" smtClean="0"/>
              <a:t>intruders</a:t>
            </a:r>
            <a:r>
              <a:rPr lang="fr-FR" sz="2000" dirty="0" smtClean="0"/>
              <a:t>, large dimension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State-specific expansion for each PGCM </a:t>
            </a:r>
            <a:r>
              <a:rPr lang="en-US" sz="2000" b="1" dirty="0" smtClean="0"/>
              <a:t>state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000" dirty="0" smtClean="0"/>
              <a:t>access ground-state and spectroscopy </a:t>
            </a:r>
            <a:endParaRPr lang="en-US" sz="2000" dirty="0"/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- 4</a:t>
            </a:r>
            <a:endParaRPr sz="2400" dirty="0">
              <a:solidFill>
                <a:srgbClr val="0033CC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1341" y="2061384"/>
            <a:ext cx="1428103" cy="787288"/>
          </a:xfrm>
          <a:prstGeom prst="rect">
            <a:avLst/>
          </a:prstGeom>
        </p:spPr>
      </p:pic>
      <p:sp>
        <p:nvSpPr>
          <p:cNvPr id="56" name="Shape 111"/>
          <p:cNvSpPr/>
          <p:nvPr/>
        </p:nvSpPr>
        <p:spPr>
          <a:xfrm>
            <a:off x="3194809" y="3181208"/>
            <a:ext cx="18861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Open-</a:t>
            </a:r>
            <a:r>
              <a:rPr lang="fr-FR" sz="2400" b="1" dirty="0" err="1" smtClean="0">
                <a:solidFill>
                  <a:schemeClr val="tx1"/>
                </a:solidFill>
              </a:rPr>
              <a:t>shell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95" name="Shape 111"/>
          <p:cNvSpPr/>
          <p:nvPr/>
        </p:nvSpPr>
        <p:spPr>
          <a:xfrm>
            <a:off x="3517632" y="8574494"/>
            <a:ext cx="131739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PGCM-PT</a:t>
            </a:r>
            <a:endParaRPr sz="2000" b="1" dirty="0">
              <a:solidFill>
                <a:schemeClr val="tx1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4166431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7" name="Groupe 96"/>
          <p:cNvGrpSpPr/>
          <p:nvPr/>
        </p:nvGrpSpPr>
        <p:grpSpPr>
          <a:xfrm>
            <a:off x="2935738" y="7002972"/>
            <a:ext cx="2491518" cy="1174509"/>
            <a:chOff x="6774873" y="6661123"/>
            <a:chExt cx="1925782" cy="1028852"/>
          </a:xfrm>
        </p:grpSpPr>
        <p:sp>
          <p:nvSpPr>
            <p:cNvPr id="98" name="Ellipse 97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9" name="Shape 111"/>
            <p:cNvSpPr/>
            <p:nvPr/>
          </p:nvSpPr>
          <p:spPr>
            <a:xfrm>
              <a:off x="6885466" y="6661123"/>
              <a:ext cx="1757732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Generalized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multi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vacua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qp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</a:t>
              </a:r>
            </a:p>
          </p:txBody>
        </p:sp>
      </p:grpSp>
      <p:sp>
        <p:nvSpPr>
          <p:cNvPr id="110" name="Shape 111"/>
          <p:cNvSpPr/>
          <p:nvPr/>
        </p:nvSpPr>
        <p:spPr>
          <a:xfrm>
            <a:off x="3151809" y="9007302"/>
            <a:ext cx="362306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457200" lvl="0" indent="-457200">
              <a:buAutoNum type="arabicParenR"/>
              <a:defRPr sz="1800"/>
            </a:pPr>
            <a:r>
              <a:rPr lang="fr-FR" sz="2000" b="1" dirty="0" smtClean="0">
                <a:solidFill>
                  <a:srgbClr val="0033CC"/>
                </a:solidFill>
              </a:rPr>
              <a:t>Break</a:t>
            </a:r>
            <a:r>
              <a:rPr lang="fr-FR" sz="2000" b="1" dirty="0" smtClean="0">
                <a:solidFill>
                  <a:schemeClr val="tx1"/>
                </a:solidFill>
              </a:rPr>
              <a:t> - </a:t>
            </a:r>
            <a:r>
              <a:rPr lang="fr-FR" sz="2000" b="1" dirty="0" err="1" smtClean="0">
                <a:solidFill>
                  <a:srgbClr val="FF0000"/>
                </a:solidFill>
              </a:rPr>
              <a:t>project</a:t>
            </a:r>
            <a:r>
              <a:rPr lang="fr-FR" sz="2000" b="1" dirty="0" smtClean="0">
                <a:solidFill>
                  <a:schemeClr val="tx1"/>
                </a:solidFill>
              </a:rPr>
              <a:t> - partition</a:t>
            </a:r>
          </a:p>
          <a:p>
            <a:pPr marL="457200" lvl="0" indent="-457200">
              <a:buAutoNum type="arabicParenR"/>
              <a:defRPr sz="1800"/>
            </a:pPr>
            <a:r>
              <a:rPr lang="fr-FR" sz="2000" b="1" dirty="0" err="1">
                <a:solidFill>
                  <a:schemeClr val="tx1"/>
                </a:solidFill>
              </a:rPr>
              <a:t>E</a:t>
            </a:r>
            <a:r>
              <a:rPr lang="fr-FR" sz="2000" b="1" dirty="0" err="1" smtClean="0">
                <a:solidFill>
                  <a:schemeClr val="tx1"/>
                </a:solidFill>
              </a:rPr>
              <a:t>xpand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8969" y="3901465"/>
            <a:ext cx="1961002" cy="369065"/>
          </a:xfrm>
          <a:prstGeom prst="rect">
            <a:avLst/>
          </a:prstGeom>
        </p:spPr>
      </p:pic>
      <p:grpSp>
        <p:nvGrpSpPr>
          <p:cNvPr id="68" name="Groupe 67"/>
          <p:cNvGrpSpPr/>
          <p:nvPr/>
        </p:nvGrpSpPr>
        <p:grpSpPr>
          <a:xfrm>
            <a:off x="3377085" y="4830705"/>
            <a:ext cx="1317393" cy="909416"/>
            <a:chOff x="5583382" y="3424683"/>
            <a:chExt cx="1925782" cy="954436"/>
          </a:xfrm>
        </p:grpSpPr>
        <p:sp>
          <p:nvSpPr>
            <p:cNvPr id="69" name="Ellipse 6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0" name="Shape 111"/>
            <p:cNvSpPr/>
            <p:nvPr/>
          </p:nvSpPr>
          <p:spPr>
            <a:xfrm>
              <a:off x="5680120" y="3806096"/>
              <a:ext cx="1732306" cy="26159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FF0000"/>
                  </a:solidFill>
                </a:rPr>
                <a:t>PGCM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77" name="Ellipse 76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8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correlations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90" name="Shape 76"/>
          <p:cNvSpPr/>
          <p:nvPr/>
        </p:nvSpPr>
        <p:spPr>
          <a:xfrm>
            <a:off x="8752203" y="9292528"/>
            <a:ext cx="427205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 et al., EPJA 58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62; 63; 64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94" name="Google Shape;672;p26"/>
          <p:cNvPicPr preferRelativeResize="0"/>
          <p:nvPr/>
        </p:nvPicPr>
        <p:blipFill rotWithShape="1">
          <a:blip r:embed="rId13">
            <a:alphaModFix/>
          </a:blip>
          <a:srcRect l="50490"/>
          <a:stretch/>
        </p:blipFill>
        <p:spPr>
          <a:xfrm>
            <a:off x="5496531" y="3527576"/>
            <a:ext cx="2930747" cy="24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Rectangle à coins arrondis 99"/>
          <p:cNvSpPr/>
          <p:nvPr/>
        </p:nvSpPr>
        <p:spPr>
          <a:xfrm>
            <a:off x="5876802" y="3771051"/>
            <a:ext cx="2446542" cy="144602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0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0" grpId="0" animBg="1"/>
      <p:bldP spid="100" grpId="0" animBg="1"/>
      <p:bldP spid="10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633066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548212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165989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69" y="6147482"/>
            <a:ext cx="3327094" cy="908892"/>
          </a:xfrm>
          <a:prstGeom prst="rect">
            <a:avLst/>
          </a:prstGeom>
        </p:spPr>
      </p:pic>
      <p:sp>
        <p:nvSpPr>
          <p:cNvPr id="80" name="Rounded Rectangle"/>
          <p:cNvSpPr/>
          <p:nvPr/>
        </p:nvSpPr>
        <p:spPr>
          <a:xfrm>
            <a:off x="6436540" y="5925339"/>
            <a:ext cx="6389092" cy="1307921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- 5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95" name="Shape 111"/>
          <p:cNvSpPr/>
          <p:nvPr/>
        </p:nvSpPr>
        <p:spPr>
          <a:xfrm>
            <a:off x="3517632" y="8574494"/>
            <a:ext cx="131739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PGCM-PT</a:t>
            </a:r>
            <a:endParaRPr sz="2000" b="1" dirty="0">
              <a:solidFill>
                <a:schemeClr val="tx1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4166431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7" name="Groupe 96"/>
          <p:cNvGrpSpPr/>
          <p:nvPr/>
        </p:nvGrpSpPr>
        <p:grpSpPr>
          <a:xfrm>
            <a:off x="2935738" y="7002972"/>
            <a:ext cx="2491518" cy="1174509"/>
            <a:chOff x="6774873" y="6661123"/>
            <a:chExt cx="1925782" cy="1028852"/>
          </a:xfrm>
        </p:grpSpPr>
        <p:sp>
          <p:nvSpPr>
            <p:cNvPr id="98" name="Ellipse 97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9" name="Shape 111"/>
            <p:cNvSpPr/>
            <p:nvPr/>
          </p:nvSpPr>
          <p:spPr>
            <a:xfrm>
              <a:off x="6885466" y="6661123"/>
              <a:ext cx="1757732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Generalized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multi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vacua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qp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</a:t>
              </a:r>
            </a:p>
          </p:txBody>
        </p:sp>
      </p:grpSp>
      <p:pic>
        <p:nvPicPr>
          <p:cNvPr id="57" name="Imag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8969" y="3901465"/>
            <a:ext cx="1961002" cy="369065"/>
          </a:xfrm>
          <a:prstGeom prst="rect">
            <a:avLst/>
          </a:prstGeom>
        </p:spPr>
      </p:pic>
      <p:grpSp>
        <p:nvGrpSpPr>
          <p:cNvPr id="68" name="Groupe 67"/>
          <p:cNvGrpSpPr/>
          <p:nvPr/>
        </p:nvGrpSpPr>
        <p:grpSpPr>
          <a:xfrm>
            <a:off x="3377085" y="4830705"/>
            <a:ext cx="1317393" cy="909416"/>
            <a:chOff x="5583382" y="3424683"/>
            <a:chExt cx="1925782" cy="954436"/>
          </a:xfrm>
        </p:grpSpPr>
        <p:sp>
          <p:nvSpPr>
            <p:cNvPr id="69" name="Ellipse 6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0" name="Shape 111"/>
            <p:cNvSpPr/>
            <p:nvPr/>
          </p:nvSpPr>
          <p:spPr>
            <a:xfrm>
              <a:off x="5680120" y="3806096"/>
              <a:ext cx="1732306" cy="26159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FF0000"/>
                  </a:solidFill>
                </a:rPr>
                <a:t>PGCM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77" name="Ellipse 76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8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correlations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42" name="Shape 76"/>
          <p:cNvSpPr/>
          <p:nvPr/>
        </p:nvSpPr>
        <p:spPr>
          <a:xfrm>
            <a:off x="8752203" y="9292528"/>
            <a:ext cx="427205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 et al., EPJA 58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62; 63; 64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" name="Flèche courbée vers la gauche 1"/>
          <p:cNvSpPr/>
          <p:nvPr/>
        </p:nvSpPr>
        <p:spPr>
          <a:xfrm rot="20221265">
            <a:off x="2562239" y="2055243"/>
            <a:ext cx="578514" cy="1648714"/>
          </a:xfrm>
          <a:prstGeom prst="curvedLeftArrow">
            <a:avLst/>
          </a:prstGeom>
          <a:solidFill>
            <a:srgbClr val="FF9900"/>
          </a:solidFill>
          <a:ln w="1270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Google Shape;591;p25"/>
          <p:cNvSpPr txBox="1"/>
          <p:nvPr/>
        </p:nvSpPr>
        <p:spPr>
          <a:xfrm>
            <a:off x="2714062" y="1464755"/>
            <a:ext cx="9889895" cy="615513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 smtClean="0"/>
              <a:t>Non-</a:t>
            </a:r>
            <a:r>
              <a:rPr lang="fr-FR" sz="2400" dirty="0" err="1" smtClean="0"/>
              <a:t>perturbative</a:t>
            </a:r>
            <a:r>
              <a:rPr lang="fr-FR" sz="2400" dirty="0" smtClean="0"/>
              <a:t> </a:t>
            </a:r>
            <a:r>
              <a:rPr lang="fr-FR" sz="2400" dirty="0" err="1" smtClean="0"/>
              <a:t>pre-processing</a:t>
            </a:r>
            <a:r>
              <a:rPr lang="fr-FR" sz="2400" dirty="0" smtClean="0"/>
              <a:t> of H via MR-IMSRG w/t PGCM state</a:t>
            </a:r>
            <a:endParaRPr sz="2400" dirty="0" smtClean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1043" y="2913221"/>
            <a:ext cx="2626893" cy="74211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9375" y="2181866"/>
            <a:ext cx="4055625" cy="501700"/>
          </a:xfrm>
          <a:prstGeom prst="rect">
            <a:avLst/>
          </a:prstGeom>
        </p:spPr>
      </p:pic>
      <p:sp>
        <p:nvSpPr>
          <p:cNvPr id="59" name="⦿ Which properties we aim at and which level of accuracy are we seeking?"/>
          <p:cNvSpPr txBox="1"/>
          <p:nvPr/>
        </p:nvSpPr>
        <p:spPr>
          <a:xfrm>
            <a:off x="3404352" y="2212143"/>
            <a:ext cx="2404622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Initial condition</a:t>
            </a:r>
            <a:endParaRPr lang="fr-FR" baseline="30000" dirty="0"/>
          </a:p>
        </p:txBody>
      </p:sp>
      <p:sp>
        <p:nvSpPr>
          <p:cNvPr id="62" name="⦿ Which properties we aim at and which level of accuracy are we seeking?"/>
          <p:cNvSpPr txBox="1"/>
          <p:nvPr/>
        </p:nvSpPr>
        <p:spPr>
          <a:xfrm>
            <a:off x="3415660" y="3029314"/>
            <a:ext cx="2404622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Flow </a:t>
            </a:r>
            <a:r>
              <a:rPr lang="fr-FR" dirty="0" err="1" smtClean="0">
                <a:solidFill>
                  <a:schemeClr val="tx1"/>
                </a:solidFill>
              </a:rPr>
              <a:t>equation</a:t>
            </a:r>
            <a:endParaRPr lang="fr-FR" baseline="30000" dirty="0"/>
          </a:p>
        </p:txBody>
      </p:sp>
      <p:sp>
        <p:nvSpPr>
          <p:cNvPr id="67" name="Google Shape;421;p24"/>
          <p:cNvSpPr txBox="1"/>
          <p:nvPr/>
        </p:nvSpPr>
        <p:spPr>
          <a:xfrm>
            <a:off x="9484109" y="2123213"/>
            <a:ext cx="349737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9900"/>
                </a:solidFill>
              </a:rPr>
              <a:t>Normal </a:t>
            </a:r>
            <a:r>
              <a:rPr lang="fr-FR" sz="1600" b="1" dirty="0" err="1" smtClean="0">
                <a:solidFill>
                  <a:srgbClr val="FF9900"/>
                </a:solidFill>
              </a:rPr>
              <a:t>ordered</a:t>
            </a:r>
            <a:r>
              <a:rPr lang="fr-FR" sz="1600" b="1" dirty="0" smtClean="0">
                <a:solidFill>
                  <a:srgbClr val="FF9900"/>
                </a:solidFill>
              </a:rPr>
              <a:t> w/t PGCM state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solidFill>
                  <a:srgbClr val="FF9900"/>
                </a:solidFill>
              </a:rPr>
              <a:t>Kutzelnigg-Mukherjee</a:t>
            </a:r>
            <a:r>
              <a:rPr lang="fr-FR" sz="1600" b="1" dirty="0" smtClean="0">
                <a:solidFill>
                  <a:srgbClr val="FF9900"/>
                </a:solidFill>
              </a:rPr>
              <a:t> NO/WT</a:t>
            </a:r>
            <a:endParaRPr sz="1600" b="1" dirty="0">
              <a:solidFill>
                <a:srgbClr val="FF9900"/>
              </a:solidFill>
            </a:endParaRPr>
          </a:p>
        </p:txBody>
      </p:sp>
      <p:sp>
        <p:nvSpPr>
          <p:cNvPr id="71" name="Google Shape;421;p24"/>
          <p:cNvSpPr txBox="1"/>
          <p:nvPr/>
        </p:nvSpPr>
        <p:spPr>
          <a:xfrm>
            <a:off x="8057936" y="2882605"/>
            <a:ext cx="503943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>
                <a:solidFill>
                  <a:srgbClr val="FF9900"/>
                </a:solidFill>
              </a:rPr>
              <a:t>Truncated</a:t>
            </a:r>
            <a:r>
              <a:rPr lang="fr-FR" sz="1600" b="1" dirty="0" smtClean="0">
                <a:solidFill>
                  <a:srgbClr val="FF9900"/>
                </a:solidFill>
              </a:rPr>
              <a:t> at 2-body </a:t>
            </a:r>
            <a:r>
              <a:rPr lang="fr-FR" sz="1600" b="1" dirty="0" err="1" smtClean="0">
                <a:solidFill>
                  <a:srgbClr val="FF9900"/>
                </a:solidFill>
              </a:rPr>
              <a:t>operators</a:t>
            </a:r>
            <a:r>
              <a:rPr lang="fr-FR" sz="1600" b="1" dirty="0" smtClean="0">
                <a:solidFill>
                  <a:srgbClr val="FF9900"/>
                </a:solidFill>
              </a:rPr>
              <a:t> MR-IMSR(2)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Induced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many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-body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operators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~capture via NO</a:t>
            </a:r>
            <a:endParaRPr lang="fr-FR" sz="1600" b="1" dirty="0" smtClean="0">
              <a:solidFill>
                <a:srgbClr val="FF99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>
                <a:solidFill>
                  <a:srgbClr val="FF9900"/>
                </a:solidFill>
              </a:rPr>
              <a:t>U</a:t>
            </a:r>
            <a:r>
              <a:rPr lang="fr-FR" sz="1600" b="1" dirty="0" err="1" smtClean="0">
                <a:solidFill>
                  <a:srgbClr val="FF9900"/>
                </a:solidFill>
              </a:rPr>
              <a:t>nitarity</a:t>
            </a:r>
            <a:r>
              <a:rPr lang="fr-FR" sz="1600" b="1" dirty="0" smtClean="0">
                <a:solidFill>
                  <a:srgbClr val="FF9900"/>
                </a:solidFill>
              </a:rPr>
              <a:t> violation as flow </a:t>
            </a:r>
            <a:r>
              <a:rPr lang="fr-FR" sz="1600" b="1" dirty="0" err="1" smtClean="0">
                <a:solidFill>
                  <a:srgbClr val="FF9900"/>
                </a:solidFill>
              </a:rPr>
              <a:t>parameter</a:t>
            </a:r>
            <a:r>
              <a:rPr lang="fr-FR" sz="1600" b="1" dirty="0" smtClean="0">
                <a:solidFill>
                  <a:srgbClr val="FF9900"/>
                </a:solidFill>
              </a:rPr>
              <a:t> s </a:t>
            </a:r>
            <a:r>
              <a:rPr lang="fr-FR" sz="1600" b="1" dirty="0" err="1" smtClean="0">
                <a:solidFill>
                  <a:srgbClr val="FF9900"/>
                </a:solidFill>
              </a:rPr>
              <a:t>grows</a:t>
            </a:r>
            <a:endParaRPr sz="1600" b="1" dirty="0">
              <a:solidFill>
                <a:srgbClr val="FF99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496355" y="3012972"/>
            <a:ext cx="832700" cy="628512"/>
          </a:xfrm>
          <a:prstGeom prst="ellipse">
            <a:avLst/>
          </a:prstGeom>
          <a:noFill/>
          <a:ln w="3810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6689526" y="3923369"/>
            <a:ext cx="1032249" cy="782427"/>
          </a:xfrm>
          <a:prstGeom prst="bentUpArrow">
            <a:avLst/>
          </a:prstGeom>
          <a:solidFill>
            <a:srgbClr val="FF9900"/>
          </a:solidFill>
          <a:ln w="1270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3" name="Google Shape;421;p24"/>
          <p:cNvSpPr txBox="1"/>
          <p:nvPr/>
        </p:nvSpPr>
        <p:spPr>
          <a:xfrm>
            <a:off x="7660449" y="4104834"/>
            <a:ext cx="534435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>
                <a:solidFill>
                  <a:srgbClr val="FF9900"/>
                </a:solidFill>
              </a:rPr>
              <a:t>Generator</a:t>
            </a:r>
            <a:r>
              <a:rPr lang="fr-FR" sz="1600" b="1" dirty="0" smtClean="0">
                <a:solidFill>
                  <a:srgbClr val="FF9900"/>
                </a:solidFill>
              </a:rPr>
              <a:t> </a:t>
            </a:r>
            <a:r>
              <a:rPr lang="fr-FR" sz="1600" b="1" dirty="0" err="1" smtClean="0">
                <a:solidFill>
                  <a:srgbClr val="FF9900"/>
                </a:solidFill>
              </a:rPr>
              <a:t>parameterizes</a:t>
            </a:r>
            <a:r>
              <a:rPr lang="fr-FR" sz="1600" b="1" dirty="0" smtClean="0">
                <a:solidFill>
                  <a:srgbClr val="FF9900"/>
                </a:solidFill>
              </a:rPr>
              <a:t> the </a:t>
            </a:r>
            <a:r>
              <a:rPr lang="fr-FR" sz="1600" b="1" dirty="0" err="1" smtClean="0">
                <a:solidFill>
                  <a:srgbClr val="FF9900"/>
                </a:solidFill>
              </a:rPr>
              <a:t>unitary</a:t>
            </a:r>
            <a:r>
              <a:rPr lang="fr-FR" sz="1600" b="1" dirty="0" smtClean="0">
                <a:solidFill>
                  <a:srgbClr val="FF9900"/>
                </a:solidFill>
              </a:rPr>
              <a:t> transformation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Chosen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to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decouple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PGCM state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« Q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space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Reshuffle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dynamical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correlations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into</a:t>
            </a:r>
            <a:r>
              <a:rPr lang="fr-FR" sz="1600" b="1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 H(s)</a:t>
            </a:r>
            <a:endParaRPr lang="fr-FR" sz="1600" b="1" dirty="0" smtClean="0">
              <a:solidFill>
                <a:srgbClr val="FF9900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1074" y="2652311"/>
            <a:ext cx="2535158" cy="446188"/>
          </a:xfrm>
          <a:prstGeom prst="rect">
            <a:avLst/>
          </a:prstGeom>
        </p:spPr>
      </p:pic>
      <p:sp>
        <p:nvSpPr>
          <p:cNvPr id="74" name="Shape 76"/>
          <p:cNvSpPr/>
          <p:nvPr/>
        </p:nvSpPr>
        <p:spPr>
          <a:xfrm>
            <a:off x="9371021" y="8931368"/>
            <a:ext cx="348599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pl-PL" sz="1600" dirty="0" smtClean="0">
                <a:solidFill>
                  <a:srgbClr val="FF9900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600" dirty="0" smtClean="0">
                <a:solidFill>
                  <a:srgbClr val="FF9900"/>
                </a:solidFill>
                <a:latin typeface="Palatino"/>
                <a:ea typeface="Palatino"/>
                <a:cs typeface="Palatino"/>
                <a:sym typeface="Wingdings"/>
              </a:rPr>
              <a:t>H. </a:t>
            </a:r>
            <a:r>
              <a:rPr lang="fr-FR" sz="1600" dirty="0" err="1" smtClean="0">
                <a:solidFill>
                  <a:srgbClr val="FF9900"/>
                </a:solidFill>
                <a:latin typeface="Palatino"/>
                <a:ea typeface="Palatino"/>
                <a:cs typeface="Palatino"/>
                <a:sym typeface="Wingdings"/>
              </a:rPr>
              <a:t>Hergert</a:t>
            </a:r>
            <a:r>
              <a:rPr lang="fr-FR" sz="1600" dirty="0" smtClean="0">
                <a:solidFill>
                  <a:srgbClr val="FF9900"/>
                </a:solidFill>
                <a:latin typeface="Palatino"/>
                <a:ea typeface="Palatino"/>
                <a:cs typeface="Palatino"/>
                <a:sym typeface="Wingdings"/>
              </a:rPr>
              <a:t> et al., PR 621 </a:t>
            </a:r>
            <a:r>
              <a:rPr lang="fr-FR" sz="1600" dirty="0">
                <a:solidFill>
                  <a:srgbClr val="FF9900"/>
                </a:solidFill>
                <a:latin typeface="Palatino"/>
                <a:ea typeface="Palatino"/>
                <a:cs typeface="Palatino"/>
                <a:sym typeface="Wingdings"/>
              </a:rPr>
              <a:t>(</a:t>
            </a:r>
            <a:r>
              <a:rPr lang="fr-FR" sz="1600" dirty="0" smtClean="0">
                <a:solidFill>
                  <a:srgbClr val="FF9900"/>
                </a:solidFill>
                <a:latin typeface="Palatino"/>
                <a:ea typeface="Palatino"/>
                <a:cs typeface="Palatino"/>
                <a:sym typeface="Wingdings"/>
              </a:rPr>
              <a:t>2016) 165</a:t>
            </a:r>
            <a:r>
              <a:rPr lang="pl-PL" sz="1600" dirty="0" smtClean="0">
                <a:solidFill>
                  <a:srgbClr val="FF9900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>
              <a:solidFill>
                <a:srgbClr val="FF99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9" name="Google Shape;1165;p43"/>
          <p:cNvSpPr txBox="1"/>
          <p:nvPr/>
        </p:nvSpPr>
        <p:spPr>
          <a:xfrm>
            <a:off x="6208273" y="5876634"/>
            <a:ext cx="6784594" cy="1415732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/>
              <a:t>Combine MR-IMSRG </a:t>
            </a:r>
            <a:r>
              <a:rPr lang="fr-FR" sz="1900" b="1" dirty="0" err="1" smtClean="0"/>
              <a:t>pre-processing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with</a:t>
            </a:r>
            <a:r>
              <a:rPr lang="fr-FR" sz="1900" b="1" dirty="0" smtClean="0"/>
              <a:t> PGCM-PT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/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everything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done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before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now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depends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on s via H(s)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smtClean="0"/>
              <a:t>how </a:t>
            </a:r>
            <a:r>
              <a:rPr lang="fr-FR" sz="1900" dirty="0" err="1" smtClean="0"/>
              <a:t>well</a:t>
            </a:r>
            <a:r>
              <a:rPr lang="fr-FR" sz="1900" dirty="0" smtClean="0"/>
              <a:t> PGCM state </a:t>
            </a:r>
            <a:r>
              <a:rPr lang="fr-FR" sz="1900" dirty="0" err="1" smtClean="0"/>
              <a:t>effectively</a:t>
            </a:r>
            <a:r>
              <a:rPr lang="fr-FR" sz="1900" dirty="0" smtClean="0"/>
              <a:t> </a:t>
            </a:r>
            <a:r>
              <a:rPr lang="fr-FR" sz="1900" dirty="0" err="1" smtClean="0"/>
              <a:t>decoupled</a:t>
            </a:r>
            <a:r>
              <a:rPr lang="fr-FR" sz="1900" dirty="0"/>
              <a:t>?</a:t>
            </a:r>
            <a:endParaRPr lang="fr-FR" sz="1900" dirty="0" smtClean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dynamical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correlations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taken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away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PGCM-PT?</a:t>
            </a:r>
            <a:endParaRPr lang="fr-FR" sz="1900" dirty="0" smtClean="0"/>
          </a:p>
        </p:txBody>
      </p:sp>
    </p:spTree>
    <p:extLst>
      <p:ext uri="{BB962C8B-B14F-4D97-AF65-F5344CB8AC3E}">
        <p14:creationId xmlns:p14="http://schemas.microsoft.com/office/powerpoint/2010/main" val="4093346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59" grpId="0" animBg="1"/>
      <p:bldP spid="62" grpId="0" animBg="1"/>
      <p:bldP spid="67" grpId="0"/>
      <p:bldP spid="71" grpId="0"/>
      <p:bldP spid="4" grpId="0" animBg="1"/>
      <p:bldP spid="6" grpId="0" animBg="1"/>
      <p:bldP spid="73" grpId="0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18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2300" y="2120594"/>
            <a:ext cx="4289935" cy="46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20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8816" y="2122981"/>
            <a:ext cx="4289935" cy="46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19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924" y="2122686"/>
            <a:ext cx="4289935" cy="46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37" y="2101491"/>
            <a:ext cx="3709472" cy="47261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969" y="6147482"/>
            <a:ext cx="3327094" cy="908892"/>
          </a:xfrm>
          <a:prstGeom prst="rect">
            <a:avLst/>
          </a:prstGeom>
        </p:spPr>
      </p:pic>
      <p:sp>
        <p:nvSpPr>
          <p:cNvPr id="80" name="Rounded Rectangle"/>
          <p:cNvSpPr/>
          <p:nvPr/>
        </p:nvSpPr>
        <p:spPr>
          <a:xfrm>
            <a:off x="5582761" y="6993070"/>
            <a:ext cx="7297344" cy="2246144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4009467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4" name="Image 3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45" y="2836786"/>
            <a:ext cx="1916935" cy="380082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79" y="1773902"/>
            <a:ext cx="308472" cy="324998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92" y="2194873"/>
            <a:ext cx="1701878" cy="352828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55" y="3977003"/>
            <a:ext cx="1850834" cy="402116"/>
          </a:xfrm>
          <a:prstGeom prst="rect">
            <a:avLst/>
          </a:prstGeom>
        </p:spPr>
      </p:pic>
      <p:cxnSp>
        <p:nvCxnSpPr>
          <p:cNvPr id="389" name="Connecteur droit avec flèche 388"/>
          <p:cNvCxnSpPr/>
          <p:nvPr/>
        </p:nvCxnSpPr>
        <p:spPr>
          <a:xfrm>
            <a:off x="1246909" y="4668982"/>
            <a:ext cx="0" cy="131618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0" name="Image 3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127" y="6275027"/>
            <a:ext cx="2818037" cy="495199"/>
          </a:xfrm>
          <a:prstGeom prst="rect">
            <a:avLst/>
          </a:prstGeom>
        </p:spPr>
      </p:pic>
      <p:cxnSp>
        <p:nvCxnSpPr>
          <p:cNvPr id="226" name="Connecteur droit avec flèche 225"/>
          <p:cNvCxnSpPr/>
          <p:nvPr/>
        </p:nvCxnSpPr>
        <p:spPr>
          <a:xfrm>
            <a:off x="1251472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1" name="Image 3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479" y="8493122"/>
            <a:ext cx="1961002" cy="512284"/>
          </a:xfrm>
          <a:prstGeom prst="rect">
            <a:avLst/>
          </a:prstGeom>
        </p:spPr>
      </p:pic>
      <p:grpSp>
        <p:nvGrpSpPr>
          <p:cNvPr id="248" name="Groupe 247"/>
          <p:cNvGrpSpPr/>
          <p:nvPr/>
        </p:nvGrpSpPr>
        <p:grpSpPr>
          <a:xfrm>
            <a:off x="309699" y="7194007"/>
            <a:ext cx="1925782" cy="954436"/>
            <a:chOff x="5583382" y="3424683"/>
            <a:chExt cx="1925782" cy="954436"/>
          </a:xfrm>
        </p:grpSpPr>
        <p:sp>
          <p:nvSpPr>
            <p:cNvPr id="249" name="Ellipse 24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50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Dynamical</a:t>
              </a:r>
              <a:endParaRPr lang="fr-FR" sz="2000" b="1" dirty="0" smtClean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1" name="Rectangle"/>
          <p:cNvSpPr/>
          <p:nvPr/>
        </p:nvSpPr>
        <p:spPr>
          <a:xfrm>
            <a:off x="266018" y="1735586"/>
            <a:ext cx="1949261" cy="1689097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 dirty="0"/>
          </a:p>
        </p:txBody>
      </p:sp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systems</a:t>
            </a:r>
            <a:r>
              <a:rPr lang="fr-FR" dirty="0" smtClean="0">
                <a:solidFill>
                  <a:srgbClr val="0033CC"/>
                </a:solidFill>
              </a:rPr>
              <a:t> - 5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95" name="Shape 111"/>
          <p:cNvSpPr/>
          <p:nvPr/>
        </p:nvSpPr>
        <p:spPr>
          <a:xfrm>
            <a:off x="3517632" y="8574494"/>
            <a:ext cx="131739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PGCM-PT</a:t>
            </a:r>
            <a:endParaRPr sz="2000" b="1" dirty="0">
              <a:solidFill>
                <a:schemeClr val="tx1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4166431" y="7051964"/>
            <a:ext cx="0" cy="13161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7" name="Groupe 96"/>
          <p:cNvGrpSpPr/>
          <p:nvPr/>
        </p:nvGrpSpPr>
        <p:grpSpPr>
          <a:xfrm>
            <a:off x="2935738" y="7002972"/>
            <a:ext cx="2491518" cy="1174509"/>
            <a:chOff x="6774873" y="6661123"/>
            <a:chExt cx="1925782" cy="1028852"/>
          </a:xfrm>
        </p:grpSpPr>
        <p:sp>
          <p:nvSpPr>
            <p:cNvPr id="98" name="Ellipse 97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9" name="Shape 111"/>
            <p:cNvSpPr/>
            <p:nvPr/>
          </p:nvSpPr>
          <p:spPr>
            <a:xfrm>
              <a:off x="6885466" y="6661123"/>
              <a:ext cx="1757732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Generalized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multi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vacua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qp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 </a:t>
              </a:r>
            </a:p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</a:t>
              </a:r>
            </a:p>
          </p:txBody>
        </p:sp>
      </p:grpSp>
      <p:pic>
        <p:nvPicPr>
          <p:cNvPr id="57" name="Imag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8969" y="3901465"/>
            <a:ext cx="1961002" cy="369065"/>
          </a:xfrm>
          <a:prstGeom prst="rect">
            <a:avLst/>
          </a:prstGeom>
        </p:spPr>
      </p:pic>
      <p:grpSp>
        <p:nvGrpSpPr>
          <p:cNvPr id="68" name="Groupe 67"/>
          <p:cNvGrpSpPr/>
          <p:nvPr/>
        </p:nvGrpSpPr>
        <p:grpSpPr>
          <a:xfrm>
            <a:off x="3377085" y="4830705"/>
            <a:ext cx="1317393" cy="909416"/>
            <a:chOff x="5583382" y="3424683"/>
            <a:chExt cx="1925782" cy="954436"/>
          </a:xfrm>
        </p:grpSpPr>
        <p:sp>
          <p:nvSpPr>
            <p:cNvPr id="69" name="Ellipse 68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0" name="Shape 111"/>
            <p:cNvSpPr/>
            <p:nvPr/>
          </p:nvSpPr>
          <p:spPr>
            <a:xfrm>
              <a:off x="5680120" y="3806096"/>
              <a:ext cx="1732306" cy="26159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rgbClr val="FF0000"/>
                  </a:solidFill>
                </a:rPr>
                <a:t>PGCM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35292" y="4772352"/>
            <a:ext cx="1925782" cy="954436"/>
            <a:chOff x="335292" y="4772352"/>
            <a:chExt cx="1925782" cy="954436"/>
          </a:xfrm>
        </p:grpSpPr>
        <p:sp>
          <p:nvSpPr>
            <p:cNvPr id="77" name="Ellipse 76"/>
            <p:cNvSpPr/>
            <p:nvPr/>
          </p:nvSpPr>
          <p:spPr>
            <a:xfrm>
              <a:off x="335292" y="4772352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8" name="Shape 111"/>
            <p:cNvSpPr/>
            <p:nvPr/>
          </p:nvSpPr>
          <p:spPr>
            <a:xfrm>
              <a:off x="432030" y="4870711"/>
              <a:ext cx="1732306" cy="61555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Static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IR</a:t>
              </a:r>
            </a:p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rgbClr val="FF0000"/>
                  </a:solidFill>
                </a:rPr>
                <a:t>correlations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34" name="Rectangle"/>
          <p:cNvSpPr/>
          <p:nvPr/>
        </p:nvSpPr>
        <p:spPr>
          <a:xfrm>
            <a:off x="84973" y="3747332"/>
            <a:ext cx="2852191" cy="5549068"/>
          </a:xfrm>
          <a:prstGeom prst="rect">
            <a:avLst/>
          </a:prstGeom>
          <a:solidFill>
            <a:srgbClr val="FF0886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42" name="Shape 76"/>
          <p:cNvSpPr/>
          <p:nvPr/>
        </p:nvSpPr>
        <p:spPr>
          <a:xfrm>
            <a:off x="8545409" y="9274367"/>
            <a:ext cx="427205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 et al., EPJA 58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62; 63; 64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" name="Flèche courbée vers la gauche 1"/>
          <p:cNvSpPr/>
          <p:nvPr/>
        </p:nvSpPr>
        <p:spPr>
          <a:xfrm rot="20221265">
            <a:off x="2562239" y="2055243"/>
            <a:ext cx="578514" cy="1648714"/>
          </a:xfrm>
          <a:prstGeom prst="curvedLeftArrow">
            <a:avLst/>
          </a:prstGeom>
          <a:solidFill>
            <a:srgbClr val="FF9900"/>
          </a:solidFill>
          <a:ln w="1270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Google Shape;591;p25"/>
          <p:cNvSpPr txBox="1"/>
          <p:nvPr/>
        </p:nvSpPr>
        <p:spPr>
          <a:xfrm>
            <a:off x="2935737" y="1464755"/>
            <a:ext cx="9477935" cy="615513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 err="1" smtClean="0"/>
              <a:t>Pre-processing</a:t>
            </a:r>
            <a:r>
              <a:rPr lang="fr-FR" sz="2400" dirty="0" smtClean="0"/>
              <a:t> of H via MR-IMSRG transformation w/t PGCM state</a:t>
            </a:r>
            <a:endParaRPr sz="2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1074" y="2652311"/>
            <a:ext cx="2535158" cy="446188"/>
          </a:xfrm>
          <a:prstGeom prst="rect">
            <a:avLst/>
          </a:prstGeom>
        </p:spPr>
      </p:pic>
      <p:sp>
        <p:nvSpPr>
          <p:cNvPr id="79" name="Google Shape;1165;p43"/>
          <p:cNvSpPr txBox="1"/>
          <p:nvPr/>
        </p:nvSpPr>
        <p:spPr>
          <a:xfrm>
            <a:off x="5582760" y="6946319"/>
            <a:ext cx="7412800" cy="229289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/>
              <a:t>MR-IMSRG </a:t>
            </a:r>
            <a:r>
              <a:rPr lang="fr-FR" sz="1900" b="1" dirty="0" err="1" smtClean="0"/>
              <a:t>pre-processing</a:t>
            </a:r>
            <a:r>
              <a:rPr lang="fr-FR" sz="1900" b="1" dirty="0" smtClean="0"/>
              <a:t> PT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/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Lowers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drastically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sHF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reference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point (~45MeV)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err="1" smtClean="0"/>
              <a:t>Slightly</a:t>
            </a:r>
            <a:r>
              <a:rPr lang="fr-FR" sz="1900" dirty="0" smtClean="0"/>
              <a:t> </a:t>
            </a:r>
            <a:r>
              <a:rPr lang="fr-FR" sz="1900" dirty="0" err="1" smtClean="0"/>
              <a:t>enhances</a:t>
            </a:r>
            <a:r>
              <a:rPr lang="fr-FR" sz="1900" dirty="0" smtClean="0"/>
              <a:t> </a:t>
            </a:r>
            <a:r>
              <a:rPr lang="fr-FR" sz="1900" dirty="0" err="1" smtClean="0"/>
              <a:t>static</a:t>
            </a:r>
            <a:r>
              <a:rPr lang="fr-FR" sz="1900" dirty="0" smtClean="0"/>
              <a:t> </a:t>
            </a:r>
            <a:r>
              <a:rPr lang="fr-FR" sz="1900" dirty="0" err="1" smtClean="0"/>
              <a:t>correlations</a:t>
            </a:r>
            <a:r>
              <a:rPr lang="fr-FR" sz="1900" dirty="0" smtClean="0"/>
              <a:t> (15-&gt;18MeV)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b="1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everaly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lowers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dynamical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PT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correlations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(42-&gt;2MeV)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emaining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dynamical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however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non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negligible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(~1.5%)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preads out PGCM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spectrum</a:t>
            </a:r>
            <a:endParaRPr lang="fr-FR" sz="1900" dirty="0" smtClean="0">
              <a:latin typeface="+mj-lt"/>
              <a:cs typeface="Times New Roman" panose="02020603050405020304" pitchFamily="18" charset="0"/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PT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effect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on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spectra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consistently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increased</a:t>
            </a:r>
            <a:endParaRPr lang="fr-FR" sz="1900" b="1" dirty="0" smtClean="0"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37" y="2112327"/>
            <a:ext cx="3709473" cy="47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06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6344518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546826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10080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Conclusions 1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53" name="Google Shape;1165;p43"/>
          <p:cNvSpPr txBox="1"/>
          <p:nvPr/>
        </p:nvSpPr>
        <p:spPr>
          <a:xfrm>
            <a:off x="58423" y="2248594"/>
            <a:ext cx="12904812" cy="609393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b="1" dirty="0" smtClean="0"/>
              <a:t>Formulation and </a:t>
            </a:r>
            <a:r>
              <a:rPr lang="fr-FR" sz="1900" b="1" dirty="0" err="1" smtClean="0"/>
              <a:t>implementation</a:t>
            </a:r>
            <a:r>
              <a:rPr lang="fr-FR" sz="1900" b="1" dirty="0" smtClean="0"/>
              <a:t> of an </a:t>
            </a:r>
            <a:r>
              <a:rPr lang="fr-FR" sz="1900" b="1" dirty="0" err="1" smtClean="0"/>
              <a:t>extended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portefolio</a:t>
            </a:r>
            <a:r>
              <a:rPr lang="fr-FR" sz="1900" b="1" dirty="0" smtClean="0"/>
              <a:t> of </a:t>
            </a:r>
            <a:r>
              <a:rPr lang="fr-FR" sz="1900" b="1" dirty="0" err="1" smtClean="0"/>
              <a:t>generalized</a:t>
            </a:r>
            <a:r>
              <a:rPr lang="fr-FR" sz="1900" b="1" dirty="0" smtClean="0"/>
              <a:t> expansion </a:t>
            </a:r>
            <a:r>
              <a:rPr lang="fr-FR" sz="1900" b="1" dirty="0" err="1" smtClean="0"/>
              <a:t>many</a:t>
            </a:r>
            <a:r>
              <a:rPr lang="fr-FR" sz="1900" b="1" dirty="0" smtClean="0"/>
              <a:t>-body </a:t>
            </a:r>
            <a:r>
              <a:rPr lang="fr-FR" sz="1900" b="1" dirty="0" err="1" smtClean="0"/>
              <a:t>methods</a:t>
            </a:r>
            <a:endParaRPr lang="fr-FR" sz="1900" b="1" dirty="0" smtClean="0"/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dirty="0" smtClean="0"/>
              <a:t>-</a:t>
            </a:r>
            <a:r>
              <a:rPr lang="fr-FR" sz="1900" dirty="0" err="1" smtClean="0"/>
              <a:t>Larger</a:t>
            </a:r>
            <a:r>
              <a:rPr lang="fr-FR" sz="1900" dirty="0" smtClean="0"/>
              <a:t> and </a:t>
            </a:r>
            <a:r>
              <a:rPr lang="fr-FR" sz="1900" dirty="0" err="1" smtClean="0"/>
              <a:t>larger</a:t>
            </a:r>
            <a:r>
              <a:rPr lang="fr-FR" sz="1900" dirty="0" smtClean="0"/>
              <a:t> </a:t>
            </a:r>
            <a:r>
              <a:rPr lang="fr-FR" sz="1900" dirty="0" err="1" smtClean="0"/>
              <a:t>span</a:t>
            </a:r>
            <a:r>
              <a:rPr lang="fr-FR" sz="1900" dirty="0" smtClean="0"/>
              <a:t> </a:t>
            </a:r>
            <a:r>
              <a:rPr lang="fr-FR" sz="1900" dirty="0" err="1" smtClean="0"/>
              <a:t>towards</a:t>
            </a:r>
            <a:r>
              <a:rPr lang="fr-FR" sz="1900" dirty="0" smtClean="0"/>
              <a:t> </a:t>
            </a:r>
            <a:r>
              <a:rPr lang="fr-FR" sz="1900" dirty="0" err="1" smtClean="0"/>
              <a:t>doubly</a:t>
            </a:r>
            <a:r>
              <a:rPr lang="fr-FR" sz="1900" dirty="0" smtClean="0"/>
              <a:t> open-</a:t>
            </a:r>
            <a:r>
              <a:rPr lang="fr-FR" sz="1900" dirty="0" err="1" smtClean="0"/>
              <a:t>shell</a:t>
            </a:r>
            <a:r>
              <a:rPr lang="fr-FR" sz="1900" dirty="0" smtClean="0"/>
              <a:t>, i.e. all, </a:t>
            </a:r>
            <a:r>
              <a:rPr lang="fr-FR" sz="1900" dirty="0" err="1" smtClean="0"/>
              <a:t>nuclei</a:t>
            </a:r>
            <a:endParaRPr lang="fr-FR" sz="1900" dirty="0" smtClean="0"/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/>
              <a:t>-</a:t>
            </a:r>
            <a:r>
              <a:rPr lang="fr-FR" sz="1900" dirty="0" err="1" smtClean="0"/>
              <a:t>Unperturbed</a:t>
            </a:r>
            <a:r>
              <a:rPr lang="fr-FR" sz="1900" dirty="0" smtClean="0"/>
              <a:t> state </a:t>
            </a:r>
            <a:r>
              <a:rPr lang="fr-FR" sz="1900" dirty="0" err="1" smtClean="0"/>
              <a:t>can</a:t>
            </a:r>
            <a:r>
              <a:rPr lang="fr-FR" sz="1900" dirty="0" smtClean="0"/>
              <a:t> </a:t>
            </a:r>
            <a:r>
              <a:rPr lang="fr-FR" sz="1900" dirty="0" err="1" smtClean="0"/>
              <a:t>efficiently</a:t>
            </a:r>
            <a:r>
              <a:rPr lang="fr-FR" sz="1900" dirty="0" smtClean="0"/>
              <a:t> </a:t>
            </a:r>
            <a:r>
              <a:rPr lang="fr-FR" sz="1900" dirty="0" err="1" smtClean="0"/>
              <a:t>handle</a:t>
            </a:r>
            <a:r>
              <a:rPr lang="fr-FR" sz="1900" dirty="0" smtClean="0"/>
              <a:t> </a:t>
            </a:r>
            <a:r>
              <a:rPr lang="fr-FR" sz="1900" dirty="0" err="1" smtClean="0"/>
              <a:t>strong</a:t>
            </a:r>
            <a:r>
              <a:rPr lang="fr-FR" sz="1900" dirty="0" smtClean="0"/>
              <a:t> </a:t>
            </a:r>
            <a:r>
              <a:rPr lang="fr-FR" sz="1900" dirty="0" err="1" smtClean="0"/>
              <a:t>static</a:t>
            </a:r>
            <a:r>
              <a:rPr lang="fr-FR" sz="1900" dirty="0" smtClean="0"/>
              <a:t> </a:t>
            </a:r>
            <a:r>
              <a:rPr lang="fr-FR" sz="1900" dirty="0" err="1" smtClean="0"/>
              <a:t>correlations</a:t>
            </a:r>
            <a:r>
              <a:rPr lang="fr-FR" sz="1900" dirty="0" smtClean="0"/>
              <a:t> </a:t>
            </a: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/>
              <a:t>	via </a:t>
            </a:r>
            <a:r>
              <a:rPr lang="fr-FR" sz="1900" dirty="0" err="1" smtClean="0"/>
              <a:t>symmetry</a:t>
            </a:r>
            <a:r>
              <a:rPr lang="fr-FR" sz="1900" dirty="0" smtClean="0"/>
              <a:t> </a:t>
            </a:r>
            <a:r>
              <a:rPr lang="fr-FR" sz="1900" dirty="0" err="1" smtClean="0"/>
              <a:t>breaking</a:t>
            </a:r>
            <a:r>
              <a:rPr lang="fr-FR" sz="1900" dirty="0" smtClean="0"/>
              <a:t> (+ </a:t>
            </a:r>
            <a:r>
              <a:rPr lang="fr-FR" sz="1900" dirty="0" err="1" smtClean="0"/>
              <a:t>restoration</a:t>
            </a:r>
            <a:r>
              <a:rPr lang="fr-FR" sz="1900" dirty="0" smtClean="0"/>
              <a:t> + coll. fluctuations)</a:t>
            </a:r>
            <a:endParaRPr lang="fr-FR" sz="1900" dirty="0"/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/>
              <a:t>		</a:t>
            </a:r>
            <a:r>
              <a:rPr lang="fr-FR" sz="1900" dirty="0" err="1"/>
              <a:t>w</a:t>
            </a:r>
            <a:r>
              <a:rPr lang="fr-FR" sz="1900" dirty="0" err="1" smtClean="0"/>
              <a:t>ith</a:t>
            </a:r>
            <a:r>
              <a:rPr lang="fr-FR" sz="1900" dirty="0" smtClean="0"/>
              <a:t> </a:t>
            </a:r>
            <a:r>
              <a:rPr lang="fr-FR" sz="1900" dirty="0" err="1" smtClean="0"/>
              <a:t>low</a:t>
            </a:r>
            <a:r>
              <a:rPr lang="fr-FR" sz="1900" dirty="0" smtClean="0"/>
              <a:t> polynomial </a:t>
            </a:r>
            <a:r>
              <a:rPr lang="fr-FR" sz="1900" dirty="0" err="1" smtClean="0"/>
              <a:t>scaling</a:t>
            </a:r>
            <a:r>
              <a:rPr lang="fr-FR" sz="1900" dirty="0" smtClean="0"/>
              <a:t> (n</a:t>
            </a:r>
            <a:r>
              <a:rPr lang="fr-FR" sz="1900" baseline="30000" dirty="0" smtClean="0"/>
              <a:t>4</a:t>
            </a:r>
            <a:r>
              <a:rPr lang="fr-FR" sz="1900" dirty="0" smtClean="0"/>
              <a:t>)</a:t>
            </a: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/>
              <a:t>-</a:t>
            </a:r>
            <a:r>
              <a:rPr lang="fr-FR" sz="1900" dirty="0"/>
              <a:t>H</a:t>
            </a:r>
            <a:r>
              <a:rPr lang="fr-FR" sz="1900" dirty="0" smtClean="0"/>
              <a:t>igh </a:t>
            </a:r>
            <a:r>
              <a:rPr lang="fr-FR" sz="1900" dirty="0" err="1" smtClean="0"/>
              <a:t>accuracy</a:t>
            </a:r>
            <a:r>
              <a:rPr lang="fr-FR" sz="1900" dirty="0" smtClean="0"/>
              <a:t> </a:t>
            </a:r>
            <a:r>
              <a:rPr lang="fr-FR" sz="1900" dirty="0" err="1" smtClean="0"/>
              <a:t>still</a:t>
            </a:r>
            <a:r>
              <a:rPr lang="fr-FR" sz="1900" dirty="0" smtClean="0"/>
              <a:t> </a:t>
            </a:r>
            <a:r>
              <a:rPr lang="fr-FR" sz="1900" dirty="0" err="1" smtClean="0"/>
              <a:t>requires</a:t>
            </a:r>
            <a:r>
              <a:rPr lang="fr-FR" sz="1900" dirty="0" smtClean="0"/>
              <a:t> high-</a:t>
            </a:r>
            <a:r>
              <a:rPr lang="fr-FR" sz="1900" dirty="0" err="1" smtClean="0"/>
              <a:t>order</a:t>
            </a:r>
            <a:r>
              <a:rPr lang="fr-FR" sz="1900" dirty="0"/>
              <a:t> </a:t>
            </a:r>
            <a:r>
              <a:rPr lang="fr-FR" sz="1900" dirty="0" err="1" smtClean="0"/>
              <a:t>perturbative</a:t>
            </a:r>
            <a:r>
              <a:rPr lang="fr-FR" sz="1900" dirty="0" smtClean="0"/>
              <a:t>/non-</a:t>
            </a:r>
            <a:r>
              <a:rPr lang="fr-FR" sz="1900" dirty="0" err="1" smtClean="0"/>
              <a:t>perturbative</a:t>
            </a:r>
            <a:r>
              <a:rPr lang="fr-FR" sz="1900" dirty="0" smtClean="0"/>
              <a:t> </a:t>
            </a:r>
            <a:r>
              <a:rPr lang="fr-FR" sz="1900" dirty="0" err="1" smtClean="0"/>
              <a:t>truncations</a:t>
            </a:r>
            <a:r>
              <a:rPr lang="fr-FR" sz="1900" dirty="0" smtClean="0"/>
              <a:t> on top</a:t>
            </a:r>
          </a:p>
          <a:p>
            <a:pPr marL="18415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Advantages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MR-IMSRG non-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perturbative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pre-processing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of H</a:t>
            </a:r>
          </a:p>
          <a:p>
            <a:pPr marL="18415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b="1" dirty="0" err="1" smtClean="0"/>
              <a:t>Latest</a:t>
            </a:r>
            <a:r>
              <a:rPr lang="fr-FR" sz="1900" b="1" dirty="0" smtClean="0"/>
              <a:t> efforts </a:t>
            </a:r>
            <a:r>
              <a:rPr lang="fr-FR" sz="1900" b="1" dirty="0" err="1" smtClean="0"/>
              <a:t>towards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low-lying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rotational</a:t>
            </a:r>
            <a:r>
              <a:rPr lang="fr-FR" sz="1900" b="1" dirty="0" smtClean="0"/>
              <a:t> and </a:t>
            </a:r>
            <a:r>
              <a:rPr lang="fr-FR" sz="1900" b="1" dirty="0" err="1" smtClean="0"/>
              <a:t>vibrational</a:t>
            </a:r>
            <a:r>
              <a:rPr lang="fr-FR" sz="1900" b="1" dirty="0" smtClean="0"/>
              <a:t> excitations </a:t>
            </a:r>
          </a:p>
          <a:p>
            <a:pPr marL="18415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b="1" dirty="0" err="1" smtClean="0"/>
              <a:t>Further</a:t>
            </a:r>
            <a:r>
              <a:rPr lang="fr-FR" sz="1900" b="1" dirty="0" smtClean="0"/>
              <a:t> extensions to </a:t>
            </a:r>
            <a:r>
              <a:rPr lang="fr-FR" sz="1900" b="1" dirty="0" err="1" smtClean="0"/>
              <a:t>consistently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describe</a:t>
            </a:r>
            <a:r>
              <a:rPr lang="fr-FR" sz="1900" b="1" dirty="0" smtClean="0"/>
              <a:t> collective and non-collective excitations at the </a:t>
            </a:r>
            <a:r>
              <a:rPr lang="fr-FR" sz="1900" b="1" dirty="0" err="1" smtClean="0"/>
              <a:t>same</a:t>
            </a:r>
            <a:r>
              <a:rPr lang="fr-FR" sz="1900" b="1" dirty="0" smtClean="0"/>
              <a:t> time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endParaRPr lang="fr-FR" sz="1900" b="1" dirty="0" smtClean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/>
              <a:t>Note: </a:t>
            </a:r>
            <a:r>
              <a:rPr lang="fr-FR" sz="1900" b="1" dirty="0" err="1" smtClean="0"/>
              <a:t>having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several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methods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based</a:t>
            </a:r>
            <a:r>
              <a:rPr lang="fr-FR" sz="1900" b="1" dirty="0" smtClean="0"/>
              <a:t> on </a:t>
            </a:r>
            <a:r>
              <a:rPr lang="fr-FR" sz="1900" b="1" dirty="0" err="1" smtClean="0"/>
              <a:t>same</a:t>
            </a:r>
            <a:r>
              <a:rPr lang="fr-FR" sz="1900" b="1" dirty="0" smtClean="0"/>
              <a:t> rational but </a:t>
            </a:r>
            <a:r>
              <a:rPr lang="fr-FR" sz="1900" b="1" dirty="0" err="1" smtClean="0"/>
              <a:t>different</a:t>
            </a:r>
            <a:r>
              <a:rPr lang="fr-FR" sz="1900" b="1" dirty="0" smtClean="0"/>
              <a:t> expansion </a:t>
            </a:r>
            <a:r>
              <a:rPr lang="fr-FR" sz="1900" b="1" dirty="0" err="1" smtClean="0"/>
              <a:t>schemes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is</a:t>
            </a:r>
            <a:r>
              <a:rPr lang="fr-FR" sz="1900" b="1" dirty="0" smtClean="0"/>
              <a:t> crucial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	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►cross-validation and respective limitations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►</a:t>
            </a:r>
            <a:r>
              <a:rPr lang="fr-FR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fr-FR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►</a:t>
            </a:r>
            <a:r>
              <a:rPr lang="fr-FR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understanding&amp;interpretation</a:t>
            </a:r>
            <a:endParaRPr sz="1900" dirty="0"/>
          </a:p>
        </p:txBody>
      </p:sp>
      <p:sp>
        <p:nvSpPr>
          <p:cNvPr id="61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039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Conclusions 2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53" name="Google Shape;1165;p43"/>
          <p:cNvSpPr txBox="1"/>
          <p:nvPr/>
        </p:nvSpPr>
        <p:spPr>
          <a:xfrm>
            <a:off x="161126" y="1611287"/>
            <a:ext cx="6428363" cy="3170058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/>
              <a:t>New « </a:t>
            </a:r>
            <a:r>
              <a:rPr lang="fr-FR" sz="1900" b="1" dirty="0" err="1" smtClean="0"/>
              <a:t>universal</a:t>
            </a:r>
            <a:r>
              <a:rPr lang="fr-FR" sz="1900" b="1" dirty="0" smtClean="0"/>
              <a:t> » PGCM-PT </a:t>
            </a:r>
            <a:r>
              <a:rPr lang="fr-FR" sz="1900" b="1" dirty="0" err="1" smtClean="0"/>
              <a:t>many</a:t>
            </a:r>
            <a:r>
              <a:rPr lang="fr-FR" sz="1900" b="1" dirty="0" smtClean="0"/>
              <a:t>-body </a:t>
            </a:r>
            <a:r>
              <a:rPr lang="fr-FR" sz="1900" b="1" dirty="0" err="1" smtClean="0"/>
              <a:t>method</a:t>
            </a:r>
            <a:endParaRPr lang="fr-FR" sz="1900" b="1" dirty="0" smtClean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MR </a:t>
            </a:r>
            <a:r>
              <a:rPr lang="fr-FR" sz="1900" b="1" dirty="0" err="1" smtClean="0"/>
              <a:t>unperturbed</a:t>
            </a:r>
            <a:r>
              <a:rPr lang="fr-FR" sz="1900" b="1" dirty="0" smtClean="0"/>
              <a:t> PGCM state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	</a:t>
            </a:r>
            <a:r>
              <a:rPr lang="fr-FR" sz="1900" dirty="0" smtClean="0"/>
              <a:t>-</a:t>
            </a:r>
            <a:r>
              <a:rPr lang="fr-FR" sz="1900" dirty="0" err="1" smtClean="0"/>
              <a:t>Low</a:t>
            </a:r>
            <a:r>
              <a:rPr lang="fr-FR" sz="1900" dirty="0" smtClean="0"/>
              <a:t> </a:t>
            </a:r>
            <a:r>
              <a:rPr lang="fr-FR" sz="1900" dirty="0" err="1" smtClean="0"/>
              <a:t>cost</a:t>
            </a:r>
            <a:endParaRPr lang="fr-FR" sz="1900" dirty="0" smtClean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/>
              <a:t>	-</a:t>
            </a:r>
            <a:r>
              <a:rPr lang="fr-FR" sz="1900" dirty="0" err="1" smtClean="0"/>
              <a:t>Efficiently</a:t>
            </a:r>
            <a:r>
              <a:rPr lang="fr-FR" sz="1900" dirty="0" smtClean="0"/>
              <a:t> captures </a:t>
            </a:r>
            <a:r>
              <a:rPr lang="fr-FR" sz="1900" dirty="0" err="1" smtClean="0"/>
              <a:t>strong</a:t>
            </a:r>
            <a:r>
              <a:rPr lang="fr-FR" sz="1900" dirty="0" smtClean="0"/>
              <a:t> </a:t>
            </a:r>
            <a:r>
              <a:rPr lang="fr-FR" sz="1900" dirty="0" err="1" smtClean="0"/>
              <a:t>static</a:t>
            </a:r>
            <a:r>
              <a:rPr lang="fr-FR" sz="1900" dirty="0" smtClean="0"/>
              <a:t> </a:t>
            </a:r>
            <a:r>
              <a:rPr lang="fr-FR" sz="1900" dirty="0" err="1" smtClean="0"/>
              <a:t>correlations</a:t>
            </a:r>
            <a:endParaRPr lang="fr-FR" sz="1900" dirty="0" smtClean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	</a:t>
            </a:r>
            <a:r>
              <a:rPr lang="fr-FR" sz="1900" dirty="0" smtClean="0"/>
              <a:t>	-</a:t>
            </a:r>
            <a:r>
              <a:rPr lang="fr-FR" sz="1900" dirty="0" err="1" smtClean="0"/>
              <a:t>Allows</a:t>
            </a:r>
            <a:r>
              <a:rPr lang="fr-FR" sz="1900" dirty="0" smtClean="0"/>
              <a:t> </a:t>
            </a:r>
            <a:r>
              <a:rPr lang="fr-FR" sz="1900" dirty="0" err="1" smtClean="0"/>
              <a:t>access</a:t>
            </a:r>
            <a:r>
              <a:rPr lang="fr-FR" sz="1900" dirty="0" smtClean="0"/>
              <a:t> to (collective) excitations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State-</a:t>
            </a:r>
            <a:r>
              <a:rPr lang="fr-FR" sz="1900" b="1" dirty="0" err="1" smtClean="0"/>
              <a:t>specific</a:t>
            </a:r>
            <a:r>
              <a:rPr lang="fr-FR" sz="1900" b="1" dirty="0" smtClean="0"/>
              <a:t> MR </a:t>
            </a:r>
            <a:r>
              <a:rPr lang="fr-FR" sz="1900" b="1" dirty="0" err="1" smtClean="0"/>
              <a:t>perturbative</a:t>
            </a:r>
            <a:r>
              <a:rPr lang="fr-FR" sz="1900" b="1" dirty="0" smtClean="0"/>
              <a:t> expansion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Proof-of-</a:t>
            </a:r>
            <a:r>
              <a:rPr lang="fr-FR" sz="1900" b="1" dirty="0" err="1" smtClean="0"/>
              <a:t>principle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calculations</a:t>
            </a:r>
            <a:endParaRPr sz="1900" b="1" dirty="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r-FR" sz="1900" dirty="0" err="1" smtClean="0"/>
              <a:t>Numerics</a:t>
            </a:r>
            <a:r>
              <a:rPr lang="fr-FR" sz="1900" dirty="0" smtClean="0"/>
              <a:t> ok: </a:t>
            </a:r>
            <a:r>
              <a:rPr lang="fr-FR" sz="1900" dirty="0" err="1" smtClean="0"/>
              <a:t>pre-conditioning</a:t>
            </a:r>
            <a:r>
              <a:rPr lang="fr-FR" sz="1900" dirty="0" smtClean="0"/>
              <a:t>, </a:t>
            </a:r>
            <a:r>
              <a:rPr lang="fr-FR" sz="1900" dirty="0" err="1" smtClean="0"/>
              <a:t>complex</a:t>
            </a:r>
            <a:r>
              <a:rPr lang="fr-FR" sz="1900" dirty="0" smtClean="0"/>
              <a:t> shifts</a:t>
            </a:r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r-FR" sz="1900" dirty="0" err="1" smtClean="0"/>
              <a:t>Absolute</a:t>
            </a:r>
            <a:r>
              <a:rPr lang="fr-FR" sz="1900" dirty="0" smtClean="0"/>
              <a:t> </a:t>
            </a:r>
            <a:r>
              <a:rPr lang="fr-FR" sz="1900" dirty="0" err="1" smtClean="0"/>
              <a:t>energies</a:t>
            </a:r>
            <a:r>
              <a:rPr lang="fr-FR" sz="1900" dirty="0" smtClean="0"/>
              <a:t> = 1-2 </a:t>
            </a:r>
            <a:r>
              <a:rPr lang="fr-FR" sz="1900" dirty="0"/>
              <a:t>% </a:t>
            </a:r>
            <a:r>
              <a:rPr lang="fr-FR" sz="1900" dirty="0" err="1"/>
              <a:t>accuracy</a:t>
            </a:r>
            <a:r>
              <a:rPr lang="fr-FR" sz="1900" dirty="0"/>
              <a:t> </a:t>
            </a:r>
            <a:endParaRPr lang="fr-FR" sz="1900" dirty="0" smtClean="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r-FR" sz="1900" dirty="0" err="1" smtClean="0"/>
              <a:t>Spectra</a:t>
            </a:r>
            <a:r>
              <a:rPr lang="fr-FR" sz="1900" dirty="0" smtClean="0"/>
              <a:t> = 20 </a:t>
            </a:r>
            <a:r>
              <a:rPr lang="fr-FR" sz="1900" dirty="0"/>
              <a:t>% </a:t>
            </a:r>
            <a:r>
              <a:rPr lang="fr-FR" sz="1900" dirty="0" err="1" smtClean="0"/>
              <a:t>accuracy</a:t>
            </a:r>
            <a:endParaRPr sz="1900" dirty="0"/>
          </a:p>
        </p:txBody>
      </p:sp>
      <p:sp>
        <p:nvSpPr>
          <p:cNvPr id="54" name="Google Shape;1212;p45"/>
          <p:cNvSpPr txBox="1"/>
          <p:nvPr/>
        </p:nvSpPr>
        <p:spPr>
          <a:xfrm>
            <a:off x="7157008" y="2394387"/>
            <a:ext cx="5717164" cy="1415732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/>
              <a:t>MR-IMSRG </a:t>
            </a:r>
            <a:r>
              <a:rPr lang="fr-FR" sz="1900" dirty="0" smtClean="0"/>
              <a:t>non-</a:t>
            </a:r>
            <a:r>
              <a:rPr lang="fr-FR" sz="1900" dirty="0" err="1" smtClean="0"/>
              <a:t>perturbative</a:t>
            </a:r>
            <a:r>
              <a:rPr lang="fr-FR" sz="1900" dirty="0" smtClean="0"/>
              <a:t> </a:t>
            </a:r>
            <a:r>
              <a:rPr lang="fr-FR" sz="1900" dirty="0" err="1" smtClean="0"/>
              <a:t>preprocessing</a:t>
            </a:r>
            <a:r>
              <a:rPr lang="fr-FR" sz="1900" dirty="0" smtClean="0"/>
              <a:t> of H</a:t>
            </a:r>
            <a:endParaRPr lang="fr-FR" sz="1900" b="1" dirty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-</a:t>
            </a:r>
            <a:r>
              <a:rPr lang="fr-FR" sz="1900" dirty="0" err="1" smtClean="0"/>
              <a:t>Makes</a:t>
            </a:r>
            <a:r>
              <a:rPr lang="fr-FR" sz="1900" dirty="0" smtClean="0"/>
              <a:t> H </a:t>
            </a:r>
            <a:r>
              <a:rPr lang="fr-FR" sz="1900" b="1" dirty="0"/>
              <a:t>more </a:t>
            </a:r>
            <a:r>
              <a:rPr lang="fr-FR" sz="1900" b="1" dirty="0" err="1" smtClean="0"/>
              <a:t>perturbative</a:t>
            </a:r>
            <a:endParaRPr lang="fr-FR" sz="1900" b="1" dirty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-</a:t>
            </a:r>
            <a:r>
              <a:rPr lang="fr-FR" sz="1900" dirty="0" err="1" smtClean="0"/>
              <a:t>Largely</a:t>
            </a:r>
            <a:r>
              <a:rPr lang="fr-FR" sz="1900" dirty="0" smtClean="0"/>
              <a:t> </a:t>
            </a:r>
            <a:r>
              <a:rPr lang="fr-FR" sz="1900" dirty="0" err="1" smtClean="0"/>
              <a:t>resums</a:t>
            </a:r>
            <a:r>
              <a:rPr lang="fr-FR" sz="1900" dirty="0" smtClean="0"/>
              <a:t> </a:t>
            </a:r>
            <a:r>
              <a:rPr lang="fr-FR" sz="1900" dirty="0" err="1" smtClean="0"/>
              <a:t>dynamical</a:t>
            </a:r>
            <a:r>
              <a:rPr lang="fr-FR" sz="1900" dirty="0" smtClean="0"/>
              <a:t> </a:t>
            </a:r>
            <a:r>
              <a:rPr lang="fr-FR" sz="1900" dirty="0" err="1" smtClean="0"/>
              <a:t>correlations</a:t>
            </a:r>
            <a:endParaRPr lang="fr-FR" sz="1900" b="1" dirty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-</a:t>
            </a:r>
            <a:r>
              <a:rPr lang="fr-FR" sz="1900" dirty="0" err="1" smtClean="0"/>
              <a:t>Remaining</a:t>
            </a:r>
            <a:r>
              <a:rPr lang="fr-FR" sz="1900" dirty="0" smtClean="0"/>
              <a:t> PT </a:t>
            </a:r>
            <a:r>
              <a:rPr lang="fr-FR" sz="1900" dirty="0" err="1" smtClean="0"/>
              <a:t>converged</a:t>
            </a:r>
            <a:r>
              <a:rPr lang="fr-FR" sz="1900" dirty="0" smtClean="0"/>
              <a:t> in </a:t>
            </a:r>
            <a:r>
              <a:rPr lang="fr-FR" sz="1900" dirty="0" err="1"/>
              <a:t>smaller</a:t>
            </a:r>
            <a:r>
              <a:rPr lang="fr-FR" sz="1900" dirty="0"/>
              <a:t> </a:t>
            </a:r>
            <a:r>
              <a:rPr lang="fr-FR" sz="1900" dirty="0" smtClean="0"/>
              <a:t>basis?</a:t>
            </a:r>
            <a:endParaRPr sz="1900" dirty="0"/>
          </a:p>
        </p:txBody>
      </p:sp>
      <p:sp>
        <p:nvSpPr>
          <p:cNvPr id="61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Google Shape;1212;p45"/>
          <p:cNvSpPr txBox="1"/>
          <p:nvPr/>
        </p:nvSpPr>
        <p:spPr>
          <a:xfrm>
            <a:off x="204668" y="5328206"/>
            <a:ext cx="12632779" cy="201589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err="1" smtClean="0"/>
              <a:t>Three</a:t>
            </a:r>
            <a:r>
              <a:rPr lang="fr-FR" sz="1900" dirty="0" smtClean="0"/>
              <a:t> </a:t>
            </a:r>
            <a:r>
              <a:rPr lang="fr-FR" sz="1900" dirty="0"/>
              <a:t>levers for an </a:t>
            </a:r>
            <a:r>
              <a:rPr lang="fr-FR" sz="1900" dirty="0" err="1"/>
              <a:t>accurate</a:t>
            </a:r>
            <a:r>
              <a:rPr lang="fr-FR" sz="1900" dirty="0"/>
              <a:t> / versatile / </a:t>
            </a:r>
            <a:r>
              <a:rPr lang="fr-FR" sz="1900" dirty="0" smtClean="0"/>
              <a:t>optimal / consistent </a:t>
            </a:r>
            <a:r>
              <a:rPr lang="fr-FR" sz="1900" dirty="0" err="1"/>
              <a:t>nuclear</a:t>
            </a:r>
            <a:r>
              <a:rPr lang="fr-FR" sz="1900" dirty="0"/>
              <a:t> structure description</a:t>
            </a:r>
            <a:endParaRPr sz="1900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fr-FR" sz="1900" b="1" dirty="0" err="1"/>
              <a:t>Preprocessing</a:t>
            </a:r>
            <a:r>
              <a:rPr lang="fr-FR" sz="1900" b="1" dirty="0"/>
              <a:t> of </a:t>
            </a:r>
            <a:r>
              <a:rPr lang="fr-FR" sz="1900" b="1" dirty="0" err="1"/>
              <a:t>Hamiltonian</a:t>
            </a:r>
            <a:r>
              <a:rPr lang="fr-FR" sz="1900" dirty="0"/>
              <a:t> via </a:t>
            </a:r>
            <a:r>
              <a:rPr lang="fr-FR" sz="1900" dirty="0" err="1"/>
              <a:t>e.g</a:t>
            </a:r>
            <a:r>
              <a:rPr lang="fr-FR" sz="1900" dirty="0"/>
              <a:t>. </a:t>
            </a:r>
            <a:r>
              <a:rPr lang="fr-FR" sz="1900" dirty="0" smtClean="0"/>
              <a:t>MR-IMSRG: </a:t>
            </a:r>
            <a:r>
              <a:rPr lang="fr-FR" sz="1900" b="1" dirty="0" err="1" smtClean="0"/>
              <a:t>further</a:t>
            </a:r>
            <a:r>
              <a:rPr lang="fr-FR" sz="1900" dirty="0" smtClean="0"/>
              <a:t> </a:t>
            </a:r>
            <a:r>
              <a:rPr lang="fr-FR" sz="1900" b="1" dirty="0" err="1" smtClean="0"/>
              <a:t>improve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decoupling</a:t>
            </a:r>
            <a:r>
              <a:rPr lang="fr-FR" sz="1900" b="1" dirty="0" smtClean="0"/>
              <a:t>?</a:t>
            </a:r>
            <a:endParaRPr sz="1900" b="1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fr-FR" sz="1900" dirty="0"/>
              <a:t>PGCM to </a:t>
            </a:r>
            <a:r>
              <a:rPr lang="fr-FR" sz="1900" b="1" dirty="0"/>
              <a:t>capture </a:t>
            </a:r>
            <a:r>
              <a:rPr lang="fr-FR" sz="1900" b="1" dirty="0" err="1"/>
              <a:t>static</a:t>
            </a:r>
            <a:r>
              <a:rPr lang="fr-FR" sz="1900" b="1" dirty="0"/>
              <a:t> </a:t>
            </a:r>
            <a:r>
              <a:rPr lang="fr-FR" sz="1900" b="1" dirty="0" err="1"/>
              <a:t>correlations</a:t>
            </a:r>
            <a:r>
              <a:rPr lang="fr-FR" sz="1900" dirty="0"/>
              <a:t> at </a:t>
            </a:r>
            <a:r>
              <a:rPr lang="fr-FR" sz="1900" dirty="0" err="1"/>
              <a:t>low</a:t>
            </a:r>
            <a:r>
              <a:rPr lang="fr-FR" sz="1900" dirty="0"/>
              <a:t> </a:t>
            </a:r>
            <a:r>
              <a:rPr lang="fr-FR" sz="1900" dirty="0" err="1"/>
              <a:t>computational</a:t>
            </a:r>
            <a:r>
              <a:rPr lang="fr-FR" sz="1900" dirty="0"/>
              <a:t> </a:t>
            </a:r>
            <a:r>
              <a:rPr lang="fr-FR" sz="1900" dirty="0" err="1" smtClean="0"/>
              <a:t>cost</a:t>
            </a:r>
            <a:r>
              <a:rPr lang="fr-FR" sz="1900" dirty="0" smtClean="0"/>
              <a:t>: </a:t>
            </a:r>
            <a:r>
              <a:rPr lang="fr-FR" sz="1900" b="1" dirty="0" err="1" smtClean="0"/>
              <a:t>further</a:t>
            </a:r>
            <a:r>
              <a:rPr lang="fr-FR" sz="1900" dirty="0" smtClean="0"/>
              <a:t> </a:t>
            </a:r>
            <a:r>
              <a:rPr lang="fr-FR" sz="1900" b="1" dirty="0" err="1" smtClean="0"/>
              <a:t>enrich</a:t>
            </a:r>
            <a:r>
              <a:rPr lang="fr-FR" sz="1900" b="1" dirty="0" smtClean="0"/>
              <a:t> to </a:t>
            </a:r>
            <a:r>
              <a:rPr lang="fr-FR" sz="1900" b="1" dirty="0" err="1" smtClean="0"/>
              <a:t>improve</a:t>
            </a:r>
            <a:r>
              <a:rPr lang="fr-FR" sz="1900" b="1" dirty="0" smtClean="0"/>
              <a:t> a) and c)?</a:t>
            </a:r>
            <a:endParaRPr sz="1900" b="1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fr-FR" sz="1900" dirty="0"/>
              <a:t>PGCM-PT(2) to </a:t>
            </a:r>
            <a:r>
              <a:rPr lang="fr-FR" sz="1900" dirty="0" err="1"/>
              <a:t>bring</a:t>
            </a:r>
            <a:r>
              <a:rPr lang="fr-FR" sz="1900" dirty="0"/>
              <a:t> </a:t>
            </a:r>
            <a:r>
              <a:rPr lang="fr-FR" sz="1900" b="1" dirty="0" err="1"/>
              <a:t>remaining</a:t>
            </a:r>
            <a:r>
              <a:rPr lang="fr-FR" sz="1900" b="1" dirty="0"/>
              <a:t> </a:t>
            </a:r>
            <a:r>
              <a:rPr lang="fr-FR" sz="1900" b="1" dirty="0" err="1"/>
              <a:t>dynamical</a:t>
            </a:r>
            <a:r>
              <a:rPr lang="fr-FR" sz="1900" b="1" dirty="0"/>
              <a:t> </a:t>
            </a:r>
            <a:r>
              <a:rPr lang="fr-FR" sz="1900" b="1" dirty="0" err="1" smtClean="0"/>
              <a:t>correlations</a:t>
            </a:r>
            <a:r>
              <a:rPr lang="fr-FR" sz="1900" b="1" dirty="0" smtClean="0"/>
              <a:t>: </a:t>
            </a:r>
            <a:r>
              <a:rPr lang="fr-FR" sz="1900" b="1" dirty="0" err="1" smtClean="0"/>
              <a:t>converged</a:t>
            </a:r>
            <a:r>
              <a:rPr lang="fr-FR" sz="1900" b="1" dirty="0" smtClean="0"/>
              <a:t> in </a:t>
            </a:r>
            <a:r>
              <a:rPr lang="fr-FR" sz="1900" b="1" dirty="0" err="1" smtClean="0"/>
              <a:t>smaller</a:t>
            </a:r>
            <a:r>
              <a:rPr lang="fr-FR" sz="1900" b="1" dirty="0" smtClean="0"/>
              <a:t> basis </a:t>
            </a:r>
            <a:r>
              <a:rPr lang="fr-FR" sz="1900" b="1" dirty="0" err="1" smtClean="0"/>
              <a:t>thanks</a:t>
            </a:r>
            <a:r>
              <a:rPr lang="fr-FR" sz="1900" b="1" dirty="0" smtClean="0"/>
              <a:t> to a)?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Optimal compromise </a:t>
            </a:r>
            <a:r>
              <a:rPr lang="fr-FR" sz="2000" b="1" dirty="0" err="1"/>
              <a:t>still</a:t>
            </a:r>
            <a:r>
              <a:rPr lang="fr-FR" sz="2000" b="1" dirty="0"/>
              <a:t> to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investigated</a:t>
            </a:r>
            <a:endParaRPr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0" y="7904678"/>
            <a:ext cx="12670097" cy="1462744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6589489" y="2931986"/>
            <a:ext cx="537028" cy="528659"/>
          </a:xfrm>
          <a:prstGeom prst="mathPlus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4005941" y="7919192"/>
            <a:ext cx="1146629" cy="426522"/>
          </a:xfrm>
          <a:prstGeom prst="flowChartAlternateProcess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4971142" y="8331199"/>
            <a:ext cx="645888" cy="530989"/>
          </a:xfrm>
          <a:prstGeom prst="flowChartAlternateProcess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6233884" y="7919192"/>
            <a:ext cx="1937659" cy="412006"/>
          </a:xfrm>
          <a:prstGeom prst="flowChartAlternateProcess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7601852" y="8331198"/>
            <a:ext cx="714833" cy="530990"/>
          </a:xfrm>
          <a:prstGeom prst="flowChartAlternateProcess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8788397" y="7933706"/>
            <a:ext cx="2315032" cy="397492"/>
          </a:xfrm>
          <a:prstGeom prst="flowChartAlternateProcess">
            <a:avLst/>
          </a:prstGeom>
          <a:noFill/>
          <a:ln w="5715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9753598" y="8331199"/>
            <a:ext cx="645888" cy="530989"/>
          </a:xfrm>
          <a:prstGeom prst="flowChartAlternateProcess">
            <a:avLst/>
          </a:prstGeom>
          <a:noFill/>
          <a:ln w="5715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7138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/>
        </p:nvSpPr>
        <p:spPr>
          <a:xfrm>
            <a:off x="252993" y="7963585"/>
            <a:ext cx="12576316" cy="1659501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Rectangle"/>
          <p:cNvSpPr/>
          <p:nvPr/>
        </p:nvSpPr>
        <p:spPr>
          <a:xfrm>
            <a:off x="220519" y="1625520"/>
            <a:ext cx="12608790" cy="3289552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80" name="1. Use separation of scales to define d.o.f &amp; expansion parameter"/>
          <p:cNvSpPr txBox="1"/>
          <p:nvPr/>
        </p:nvSpPr>
        <p:spPr>
          <a:xfrm>
            <a:off x="252993" y="1682184"/>
            <a:ext cx="8325427" cy="54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dirty="0" err="1" smtClean="0"/>
              <a:t>Symmetry-breaking</a:t>
            </a:r>
            <a:r>
              <a:rPr lang="fr-FR" b="1" dirty="0" smtClean="0"/>
              <a:t> single-</a:t>
            </a:r>
            <a:r>
              <a:rPr lang="fr-FR" b="1" dirty="0" err="1" smtClean="0"/>
              <a:t>reference</a:t>
            </a:r>
            <a:r>
              <a:rPr lang="fr-FR" b="1" dirty="0" smtClean="0"/>
              <a:t> expansion </a:t>
            </a:r>
            <a:r>
              <a:rPr lang="fr-FR" b="1" dirty="0" err="1" smtClean="0"/>
              <a:t>methods</a:t>
            </a:r>
            <a:endParaRPr lang="fr-FR" b="1" dirty="0" smtClean="0"/>
          </a:p>
        </p:txBody>
      </p:sp>
      <p:sp>
        <p:nvSpPr>
          <p:cNvPr id="81" name="Rectangle"/>
          <p:cNvSpPr/>
          <p:nvPr/>
        </p:nvSpPr>
        <p:spPr>
          <a:xfrm>
            <a:off x="220519" y="5175591"/>
            <a:ext cx="12608790" cy="2509165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sp>
        <p:nvSpPr>
          <p:cNvPr id="82" name="1. Use separation of scales to define d.o.f &amp; expansion parameter"/>
          <p:cNvSpPr txBox="1"/>
          <p:nvPr/>
        </p:nvSpPr>
        <p:spPr>
          <a:xfrm>
            <a:off x="227591" y="5264338"/>
            <a:ext cx="12777209" cy="54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dirty="0" err="1" smtClean="0"/>
              <a:t>Symmetry-breaking</a:t>
            </a:r>
            <a:r>
              <a:rPr lang="fr-FR" b="1" dirty="0" smtClean="0"/>
              <a:t> and </a:t>
            </a:r>
            <a:r>
              <a:rPr lang="fr-FR" b="1" dirty="0" err="1" smtClean="0"/>
              <a:t>restored</a:t>
            </a:r>
            <a:r>
              <a:rPr lang="fr-FR" b="1" dirty="0" smtClean="0"/>
              <a:t> single-</a:t>
            </a:r>
            <a:r>
              <a:rPr lang="fr-FR" b="1" dirty="0" err="1" smtClean="0"/>
              <a:t>reference</a:t>
            </a:r>
            <a:r>
              <a:rPr lang="fr-FR" b="1" dirty="0" smtClean="0"/>
              <a:t> expansion </a:t>
            </a:r>
            <a:r>
              <a:rPr lang="fr-FR" b="1" dirty="0" err="1" smtClean="0"/>
              <a:t>methods</a:t>
            </a:r>
            <a:endParaRPr lang="fr-FR" b="1" dirty="0" smtClean="0"/>
          </a:p>
        </p:txBody>
      </p:sp>
      <p:sp>
        <p:nvSpPr>
          <p:cNvPr id="8" name="Shape 76"/>
          <p:cNvSpPr/>
          <p:nvPr/>
        </p:nvSpPr>
        <p:spPr>
          <a:xfrm>
            <a:off x="252994" y="8608511"/>
            <a:ext cx="1277720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PGCM-PT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J.-P. Ebran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V.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Somà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EPJA 58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62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	[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J.-P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. Ebran, B. Bally, T.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Mongelli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R. Rodriguez, R. Roth,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V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Somà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EPJA 58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63]</a:t>
            </a:r>
          </a:p>
          <a:p>
            <a:pPr lvl="0" algn="l">
              <a:defRPr sz="1800"/>
            </a:pP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		[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M. Frosini, T. Duguet,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J.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. Ebran, B. Bally, H. Hergert, T. R. Rodriguez, R. Roth, J.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M.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Yao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, V.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Som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à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EPJ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58 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(2022)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6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4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]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endParaRPr lang="fr-FR" sz="16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Shape 114"/>
          <p:cNvSpPr/>
          <p:nvPr/>
        </p:nvSpPr>
        <p:spPr>
          <a:xfrm>
            <a:off x="596900" y="249381"/>
            <a:ext cx="12115800" cy="79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5656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33CC"/>
                </a:solidFill>
              </a:rPr>
              <a:t>Selected</a:t>
            </a:r>
            <a:r>
              <a:rPr lang="fr-FR" sz="3600" dirty="0" smtClean="0">
                <a:solidFill>
                  <a:srgbClr val="0033CC"/>
                </a:solidFill>
              </a:rPr>
              <a:t> </a:t>
            </a:r>
            <a:r>
              <a:rPr lang="fr-FR" sz="3600" dirty="0" err="1" smtClean="0">
                <a:solidFill>
                  <a:srgbClr val="0033CC"/>
                </a:solidFill>
              </a:rPr>
              <a:t>references</a:t>
            </a:r>
            <a:endParaRPr sz="3600" dirty="0">
              <a:solidFill>
                <a:srgbClr val="0033CC"/>
              </a:solidFill>
            </a:endParaRPr>
          </a:p>
        </p:txBody>
      </p:sp>
      <p:sp>
        <p:nvSpPr>
          <p:cNvPr id="11" name="1. Use separation of scales to define d.o.f &amp; expansion parameter"/>
          <p:cNvSpPr txBox="1"/>
          <p:nvPr/>
        </p:nvSpPr>
        <p:spPr>
          <a:xfrm>
            <a:off x="252994" y="7945275"/>
            <a:ext cx="127772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dirty="0" err="1" smtClean="0"/>
              <a:t>Symmetry-conserving</a:t>
            </a:r>
            <a:r>
              <a:rPr lang="fr-FR" b="1" dirty="0" smtClean="0"/>
              <a:t> multi-</a:t>
            </a:r>
            <a:r>
              <a:rPr lang="fr-FR" b="1" dirty="0" err="1" smtClean="0"/>
              <a:t>reference</a:t>
            </a:r>
            <a:r>
              <a:rPr lang="fr-FR" b="1" dirty="0" smtClean="0"/>
              <a:t> expansion </a:t>
            </a:r>
            <a:r>
              <a:rPr lang="fr-FR" b="1" dirty="0" err="1" smtClean="0"/>
              <a:t>method</a:t>
            </a:r>
            <a:r>
              <a:rPr lang="fr-FR" b="1" dirty="0" smtClean="0"/>
              <a:t> </a:t>
            </a:r>
            <a:endParaRPr lang="fr-FR" b="1" dirty="0" smtClean="0"/>
          </a:p>
        </p:txBody>
      </p:sp>
      <p:sp>
        <p:nvSpPr>
          <p:cNvPr id="15" name="Shape 76"/>
          <p:cNvSpPr/>
          <p:nvPr/>
        </p:nvSpPr>
        <p:spPr>
          <a:xfrm>
            <a:off x="252993" y="2217274"/>
            <a:ext cx="1195185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GSCGF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[V. Somà,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T.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C.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Barbieri, 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PRC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8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4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201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1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) 06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4317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	[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V. 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à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A. Cipollone, C. Barbieri, P. 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Navratil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PRC 89 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(2014) 061301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</a:p>
          <a:p>
            <a:pPr lvl="0" algn="l">
              <a:defRPr sz="1800"/>
            </a:pP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	[C. Barbieri, T.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V.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à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PRC 105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044330]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</p:txBody>
      </p:sp>
      <p:sp>
        <p:nvSpPr>
          <p:cNvPr id="16" name="Shape 76"/>
          <p:cNvSpPr/>
          <p:nvPr/>
        </p:nvSpPr>
        <p:spPr>
          <a:xfrm>
            <a:off x="252993" y="3155292"/>
            <a:ext cx="11951854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BMBPT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[A. Tichai, P. Arthuis, T. Duguet, H. Hergert, V. 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à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R. Roth]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[P. Arthuis, T.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A.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Tichai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R.-D.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Lasseri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J.-P. Ebran,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CPC 240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(2019)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202]</a:t>
            </a:r>
          </a:p>
        </p:txBody>
      </p:sp>
      <p:sp>
        <p:nvSpPr>
          <p:cNvPr id="17" name="Shape 76"/>
          <p:cNvSpPr/>
          <p:nvPr/>
        </p:nvSpPr>
        <p:spPr>
          <a:xfrm>
            <a:off x="252993" y="3906996"/>
            <a:ext cx="1195185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BCC	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nb-NO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A. Signoracci, T. Duguet, G. Hagen, G. R. Jansen, </a:t>
            </a:r>
            <a:r>
              <a:rPr lang="nb-NO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PRC 91 </a:t>
            </a:r>
            <a:r>
              <a:rPr lang="nb-NO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(2015) 064320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	[T. M. Henderson, G. E.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Scuseria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J.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Dukelsky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A.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Signoracci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PRC89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(2014) 054305]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	[A.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Tichai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P. Demol, T.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in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preparation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 (2022)]</a:t>
            </a:r>
          </a:p>
        </p:txBody>
      </p:sp>
      <p:sp>
        <p:nvSpPr>
          <p:cNvPr id="18" name="Shape 76"/>
          <p:cNvSpPr/>
          <p:nvPr/>
        </p:nvSpPr>
        <p:spPr>
          <a:xfrm>
            <a:off x="252993" y="5913005"/>
            <a:ext cx="1195185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PBMBPT	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T. Duguet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JPG 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42 </a:t>
            </a:r>
            <a:r>
              <a:rPr lang="it-IT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</a:t>
            </a:r>
            <a:r>
              <a:rPr lang="it-IT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2015) 025107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</p:txBody>
      </p:sp>
      <p:sp>
        <p:nvSpPr>
          <p:cNvPr id="19" name="Shape 76"/>
          <p:cNvSpPr/>
          <p:nvPr/>
        </p:nvSpPr>
        <p:spPr>
          <a:xfrm>
            <a:off x="252992" y="6430170"/>
            <a:ext cx="1275180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PBCC	</a:t>
            </a:r>
            <a:r>
              <a:rPr lang="pl-PL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[T. Duguet, A. Signoracci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JPG 44 </a:t>
            </a:r>
            <a:r>
              <a:rPr lang="en-US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(2016) 015103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[Y. Qiu, T. M. Henderson, J. Zhao, and G. E.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Scuseria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JCP 147 (2017)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064111]</a:t>
            </a:r>
          </a:p>
          <a:p>
            <a:pPr lvl="0" algn="l">
              <a:defRPr sz="1800"/>
            </a:pP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	[Y. Qiu, T. M. Henderson, T.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G. E.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Scuseria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PRC 99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(2019) 044301]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		[G. Hagen, S. J.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Novario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Z. H. Sun, T.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Papenbrock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G. R. Jansen, J. G.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Lietz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A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Tichai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PRC 105 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064311]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28337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590C"/>
                </a:solidFill>
              </a:rPr>
              <a:t>Collaborators</a:t>
            </a:r>
            <a:r>
              <a:rPr lang="fr-FR" sz="3600" dirty="0" smtClean="0">
                <a:solidFill>
                  <a:srgbClr val="00590C"/>
                </a:solidFill>
              </a:rPr>
              <a:t> on ab </a:t>
            </a:r>
            <a:r>
              <a:rPr lang="fr-FR" sz="3600" dirty="0" err="1" smtClean="0">
                <a:solidFill>
                  <a:srgbClr val="00590C"/>
                </a:solidFill>
              </a:rPr>
              <a:t>initio</a:t>
            </a:r>
            <a:r>
              <a:rPr lang="fr-FR" sz="3600" dirty="0" smtClean="0">
                <a:solidFill>
                  <a:srgbClr val="00590C"/>
                </a:solidFill>
              </a:rPr>
              <a:t> </a:t>
            </a:r>
            <a:r>
              <a:rPr lang="fr-FR" sz="3600" dirty="0" err="1" smtClean="0">
                <a:solidFill>
                  <a:srgbClr val="00590C"/>
                </a:solidFill>
              </a:rPr>
              <a:t>many</a:t>
            </a:r>
            <a:r>
              <a:rPr lang="fr-FR" sz="3600" dirty="0" smtClean="0">
                <a:solidFill>
                  <a:srgbClr val="00590C"/>
                </a:solidFill>
              </a:rPr>
              <a:t>-body </a:t>
            </a:r>
            <a:r>
              <a:rPr lang="fr-FR" sz="3600" dirty="0" err="1" smtClean="0">
                <a:solidFill>
                  <a:srgbClr val="00590C"/>
                </a:solidFill>
              </a:rPr>
              <a:t>methods</a:t>
            </a:r>
            <a:r>
              <a:rPr lang="fr-FR" sz="3600" dirty="0" smtClean="0">
                <a:solidFill>
                  <a:srgbClr val="00590C"/>
                </a:solidFill>
              </a:rPr>
              <a:t>/</a:t>
            </a:r>
            <a:r>
              <a:rPr lang="fr-FR" sz="3600" dirty="0" err="1" smtClean="0">
                <a:solidFill>
                  <a:srgbClr val="00590C"/>
                </a:solidFill>
              </a:rPr>
              <a:t>calculations</a:t>
            </a:r>
            <a:endParaRPr sz="3600" dirty="0">
              <a:solidFill>
                <a:srgbClr val="00590C"/>
              </a:solidFill>
            </a:endParaRPr>
          </a:p>
        </p:txBody>
      </p:sp>
      <p:pic>
        <p:nvPicPr>
          <p:cNvPr id="23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9457" y="2206178"/>
            <a:ext cx="1824186" cy="161542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629"/>
          <p:cNvSpPr/>
          <p:nvPr/>
        </p:nvSpPr>
        <p:spPr>
          <a:xfrm>
            <a:off x="4221636" y="1857934"/>
            <a:ext cx="1512707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J.-P. Ebran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M.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Frosini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A.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Porro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A. Roux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A.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Scalesi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V.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Somà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G.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Stellin</a:t>
            </a:r>
            <a:endParaRPr lang="fr-FR"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" name="Shape 629"/>
          <p:cNvSpPr/>
          <p:nvPr/>
        </p:nvSpPr>
        <p:spPr>
          <a:xfrm>
            <a:off x="4221637" y="6897130"/>
            <a:ext cx="15127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C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. Barbieri</a:t>
            </a:r>
          </a:p>
        </p:txBody>
      </p:sp>
      <p:sp>
        <p:nvSpPr>
          <p:cNvPr id="29" name="Shape 629"/>
          <p:cNvSpPr/>
          <p:nvPr/>
        </p:nvSpPr>
        <p:spPr>
          <a:xfrm>
            <a:off x="9878168" y="5229735"/>
            <a:ext cx="15127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P.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Navratil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" name="Shape 629"/>
          <p:cNvSpPr/>
          <p:nvPr/>
        </p:nvSpPr>
        <p:spPr>
          <a:xfrm>
            <a:off x="4221636" y="8605876"/>
            <a:ext cx="2124583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G. Hagen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T.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Papenbrock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" name="Shape 629"/>
          <p:cNvSpPr/>
          <p:nvPr/>
        </p:nvSpPr>
        <p:spPr>
          <a:xfrm>
            <a:off x="9926414" y="6564568"/>
            <a:ext cx="138533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A.Tichai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P. Arthuis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R. Roth</a:t>
            </a:r>
            <a:endParaRPr lang="fr-FR"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56" y="6550843"/>
            <a:ext cx="2346722" cy="9709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30" y="6733313"/>
            <a:ext cx="2253714" cy="6690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47" y="5067561"/>
            <a:ext cx="2042028" cy="6346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2" y="8267513"/>
            <a:ext cx="2434251" cy="5862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6" y="8889082"/>
            <a:ext cx="2336487" cy="563009"/>
          </a:xfrm>
          <a:prstGeom prst="rect">
            <a:avLst/>
          </a:prstGeom>
        </p:spPr>
      </p:pic>
      <p:sp>
        <p:nvSpPr>
          <p:cNvPr id="17" name="Shape 629"/>
          <p:cNvSpPr/>
          <p:nvPr/>
        </p:nvSpPr>
        <p:spPr>
          <a:xfrm>
            <a:off x="4221636" y="5108555"/>
            <a:ext cx="2124583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P. Demol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A. Willems</a:t>
            </a:r>
          </a:p>
        </p:txBody>
      </p:sp>
      <p:sp>
        <p:nvSpPr>
          <p:cNvPr id="18" name="Shape 629"/>
          <p:cNvSpPr/>
          <p:nvPr/>
        </p:nvSpPr>
        <p:spPr>
          <a:xfrm>
            <a:off x="9878168" y="2675337"/>
            <a:ext cx="21245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H.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Hergert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40" y="1962435"/>
            <a:ext cx="1447242" cy="18126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52" y="4984551"/>
            <a:ext cx="2563091" cy="9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81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02900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466999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6344518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5468262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46939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316755" y="3811924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Shape 77"/>
          <p:cNvSpPr/>
          <p:nvPr/>
        </p:nvSpPr>
        <p:spPr>
          <a:xfrm>
            <a:off x="1139655" y="4494672"/>
            <a:ext cx="1020162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>
                <a:solidFill>
                  <a:srgbClr val="0033CC"/>
                </a:solidFill>
              </a:rPr>
              <a:t>○ </a:t>
            </a:r>
            <a:r>
              <a:rPr lang="fr-FR" sz="2200" dirty="0" err="1" smtClean="0">
                <a:solidFill>
                  <a:srgbClr val="0033CC"/>
                </a:solidFill>
              </a:rPr>
              <a:t>Categories</a:t>
            </a:r>
            <a:r>
              <a:rPr lang="fr-FR" sz="2200" dirty="0" smtClean="0">
                <a:solidFill>
                  <a:srgbClr val="0033CC"/>
                </a:solidFill>
              </a:rPr>
              <a:t> of </a:t>
            </a:r>
            <a:r>
              <a:rPr lang="fr-FR" sz="2200" dirty="0" err="1" smtClean="0">
                <a:solidFill>
                  <a:srgbClr val="0033CC"/>
                </a:solidFill>
              </a:rPr>
              <a:t>nuclei</a:t>
            </a:r>
            <a:r>
              <a:rPr lang="fr-FR" sz="2200" dirty="0" smtClean="0">
                <a:solidFill>
                  <a:srgbClr val="0033CC"/>
                </a:solidFill>
              </a:rPr>
              <a:t> and basic </a:t>
            </a:r>
            <a:r>
              <a:rPr lang="fr-FR" sz="2200" dirty="0" err="1" smtClean="0">
                <a:solidFill>
                  <a:srgbClr val="0033CC"/>
                </a:solidFill>
              </a:rPr>
              <a:t>consequence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from</a:t>
            </a:r>
            <a:r>
              <a:rPr lang="fr-FR" sz="2200" dirty="0" smtClean="0">
                <a:solidFill>
                  <a:srgbClr val="0033CC"/>
                </a:solidFill>
              </a:rPr>
              <a:t> the </a:t>
            </a:r>
            <a:r>
              <a:rPr lang="fr-FR" sz="2200" dirty="0" err="1" smtClean="0">
                <a:solidFill>
                  <a:srgbClr val="0033CC"/>
                </a:solidFill>
              </a:rPr>
              <a:t>theoretical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standpoint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12" name="Shape 81"/>
          <p:cNvSpPr/>
          <p:nvPr/>
        </p:nvSpPr>
        <p:spPr>
          <a:xfrm>
            <a:off x="306121" y="5321159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Expansion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306120" y="699568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Conclusions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306121" y="6119429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Pre-processing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Hamiltonian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87780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711540" y="7645161"/>
            <a:ext cx="11500139" cy="823208"/>
            <a:chOff x="3887145" y="9419120"/>
            <a:chExt cx="11500139" cy="823208"/>
          </a:xfrm>
        </p:grpSpPr>
        <p:sp>
          <p:nvSpPr>
            <p:cNvPr id="75" name="Shape 111"/>
            <p:cNvSpPr/>
            <p:nvPr/>
          </p:nvSpPr>
          <p:spPr>
            <a:xfrm>
              <a:off x="4009976" y="9455081"/>
              <a:ext cx="11377308" cy="7386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2400" b="1" dirty="0" err="1" smtClean="0">
                  <a:solidFill>
                    <a:schemeClr val="tx1"/>
                  </a:solidFill>
                </a:rPr>
                <a:t>Closed-shell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 = 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weak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 « 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dynamical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 » 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correlations</a:t>
              </a:r>
              <a:endParaRPr lang="fr-FR" sz="2400" b="1" dirty="0" smtClean="0">
                <a:solidFill>
                  <a:schemeClr val="tx1"/>
                </a:solidFill>
              </a:endParaRPr>
            </a:p>
            <a:p>
              <a:pPr lvl="0">
                <a:defRPr sz="1800"/>
              </a:pPr>
              <a:r>
                <a:rPr lang="fr-FR" sz="2400" b="1" dirty="0" smtClean="0">
                  <a:solidFill>
                    <a:schemeClr val="tx1"/>
                  </a:solidFill>
                </a:rPr>
                <a:t>Open-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shell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 = 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weak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 « 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dynamical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 » 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correlations</a:t>
              </a:r>
              <a:r>
                <a:rPr lang="fr-FR" sz="2400" b="1" dirty="0">
                  <a:solidFill>
                    <a:schemeClr val="tx1"/>
                  </a:solidFill>
                </a:rPr>
                <a:t> 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+</a:t>
              </a:r>
              <a:r>
                <a:rPr lang="fr-FR" sz="2400" b="1" dirty="0">
                  <a:solidFill>
                    <a:schemeClr val="tx1"/>
                  </a:solidFill>
                </a:rPr>
                <a:t> 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strong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 « 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static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 » </a:t>
              </a:r>
              <a:r>
                <a:rPr lang="fr-FR" sz="2400" b="1" dirty="0" err="1" smtClean="0">
                  <a:solidFill>
                    <a:schemeClr val="tx1"/>
                  </a:solidFill>
                </a:rPr>
                <a:t>correlations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6" name="Rectangle"/>
            <p:cNvSpPr/>
            <p:nvPr/>
          </p:nvSpPr>
          <p:spPr>
            <a:xfrm>
              <a:off x="3887145" y="9419120"/>
              <a:ext cx="11366710" cy="823208"/>
            </a:xfrm>
            <a:prstGeom prst="rect">
              <a:avLst/>
            </a:prstGeom>
            <a:solidFill>
              <a:srgbClr val="009900">
                <a:alpha val="10000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" y="7080626"/>
            <a:ext cx="9473129" cy="2437801"/>
          </a:xfrm>
          <a:prstGeom prst="rect">
            <a:avLst/>
          </a:prstGeom>
        </p:spPr>
      </p:pic>
      <p:pic>
        <p:nvPicPr>
          <p:cNvPr id="58" name="chart_A12.pdf" descr="chart_A1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1309" y="1658448"/>
            <a:ext cx="7326034" cy="523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5656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33CC"/>
                </a:solidFill>
              </a:rPr>
              <a:t>Categories</a:t>
            </a:r>
            <a:r>
              <a:rPr lang="fr-FR" sz="3600" dirty="0" smtClean="0">
                <a:solidFill>
                  <a:srgbClr val="0033CC"/>
                </a:solidFill>
              </a:rPr>
              <a:t> of </a:t>
            </a:r>
            <a:r>
              <a:rPr lang="fr-FR" sz="3600" dirty="0" err="1" smtClean="0">
                <a:solidFill>
                  <a:srgbClr val="0033CC"/>
                </a:solidFill>
              </a:rPr>
              <a:t>nuclei</a:t>
            </a:r>
            <a:r>
              <a:rPr lang="fr-FR" sz="3600" dirty="0" smtClean="0">
                <a:solidFill>
                  <a:srgbClr val="0033CC"/>
                </a:solidFill>
              </a:rPr>
              <a:t> vs </a:t>
            </a:r>
            <a:r>
              <a:rPr lang="fr-FR" sz="3600" dirty="0" err="1" smtClean="0">
                <a:solidFill>
                  <a:srgbClr val="0033CC"/>
                </a:solidFill>
              </a:rPr>
              <a:t>correlations</a:t>
            </a:r>
            <a:r>
              <a:rPr lang="fr-FR" sz="3600" dirty="0" smtClean="0">
                <a:solidFill>
                  <a:srgbClr val="0033CC"/>
                </a:solidFill>
              </a:rPr>
              <a:t> vs expansion </a:t>
            </a:r>
            <a:r>
              <a:rPr lang="fr-FR" sz="3600" dirty="0" err="1" smtClean="0">
                <a:solidFill>
                  <a:srgbClr val="0033CC"/>
                </a:solidFill>
              </a:rPr>
              <a:t>method</a:t>
            </a:r>
            <a:endParaRPr sz="3600" dirty="0">
              <a:solidFill>
                <a:srgbClr val="0033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233" y="2032348"/>
            <a:ext cx="2466697" cy="4173782"/>
          </a:xfrm>
          <a:prstGeom prst="rect">
            <a:avLst/>
          </a:prstGeom>
        </p:spPr>
      </p:pic>
      <p:sp>
        <p:nvSpPr>
          <p:cNvPr id="14" name="Shape 111"/>
          <p:cNvSpPr/>
          <p:nvPr/>
        </p:nvSpPr>
        <p:spPr>
          <a:xfrm>
            <a:off x="6733312" y="1489171"/>
            <a:ext cx="627610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>
                <a:solidFill>
                  <a:schemeClr val="tx1"/>
                </a:solidFill>
              </a:rPr>
              <a:t>N</a:t>
            </a:r>
            <a:r>
              <a:rPr lang="fr-FR" sz="2200" b="1" dirty="0" err="1" smtClean="0">
                <a:solidFill>
                  <a:schemeClr val="tx1"/>
                </a:solidFill>
              </a:rPr>
              <a:t>uclear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shells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from</a:t>
            </a:r>
            <a:r>
              <a:rPr lang="fr-FR" sz="2200" b="1" dirty="0" smtClean="0">
                <a:solidFill>
                  <a:schemeClr val="tx1"/>
                </a:solidFill>
              </a:rPr>
              <a:t> SC ([H,J</a:t>
            </a:r>
            <a:r>
              <a:rPr lang="fr-FR" sz="2200" b="1" baseline="30000" dirty="0" smtClean="0">
                <a:solidFill>
                  <a:schemeClr val="tx1"/>
                </a:solidFill>
              </a:rPr>
              <a:t>2</a:t>
            </a:r>
            <a:r>
              <a:rPr lang="fr-FR" sz="2200" b="1" dirty="0" smtClean="0">
                <a:solidFill>
                  <a:schemeClr val="tx1"/>
                </a:solidFill>
              </a:rPr>
              <a:t>]=0) Hartree-</a:t>
            </a:r>
            <a:r>
              <a:rPr lang="fr-FR" sz="2200" b="1" dirty="0" err="1" smtClean="0">
                <a:solidFill>
                  <a:schemeClr val="tx1"/>
                </a:solidFill>
              </a:rPr>
              <a:t>Fock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15" name="Shape 111"/>
          <p:cNvSpPr/>
          <p:nvPr/>
        </p:nvSpPr>
        <p:spPr>
          <a:xfrm>
            <a:off x="938359" y="6060249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6" name="Shape 111"/>
          <p:cNvSpPr/>
          <p:nvPr/>
        </p:nvSpPr>
        <p:spPr>
          <a:xfrm>
            <a:off x="1291101" y="6060249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8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7" name="Shape 111"/>
          <p:cNvSpPr/>
          <p:nvPr/>
        </p:nvSpPr>
        <p:spPr>
          <a:xfrm>
            <a:off x="1977266" y="5722317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20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8" name="Shape 111"/>
          <p:cNvSpPr/>
          <p:nvPr/>
        </p:nvSpPr>
        <p:spPr>
          <a:xfrm>
            <a:off x="2443396" y="5611500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28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9" name="Shape 111"/>
          <p:cNvSpPr/>
          <p:nvPr/>
        </p:nvSpPr>
        <p:spPr>
          <a:xfrm>
            <a:off x="3804919" y="4690819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50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20" name="Shape 111"/>
          <p:cNvSpPr/>
          <p:nvPr/>
        </p:nvSpPr>
        <p:spPr>
          <a:xfrm>
            <a:off x="5398395" y="3461231"/>
            <a:ext cx="2844714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200" b="1" dirty="0" smtClean="0">
                <a:solidFill>
                  <a:schemeClr val="tx1"/>
                </a:solidFill>
              </a:rPr>
              <a:t>« </a:t>
            </a:r>
            <a:r>
              <a:rPr lang="fr-FR" sz="2200" b="1" dirty="0" err="1" smtClean="0">
                <a:solidFill>
                  <a:schemeClr val="tx1"/>
                </a:solidFill>
              </a:rPr>
              <a:t>Magic</a:t>
            </a:r>
            <a:r>
              <a:rPr lang="fr-FR" sz="2200" b="1" dirty="0" smtClean="0">
                <a:solidFill>
                  <a:schemeClr val="tx1"/>
                </a:solidFill>
              </a:rPr>
              <a:t> » </a:t>
            </a:r>
            <a:r>
              <a:rPr lang="fr-FR" sz="2200" b="1" dirty="0" err="1" smtClean="0">
                <a:solidFill>
                  <a:schemeClr val="tx1"/>
                </a:solidFill>
              </a:rPr>
              <a:t>numbers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b="1" dirty="0" smtClean="0">
                <a:solidFill>
                  <a:schemeClr val="tx1"/>
                </a:solidFill>
              </a:rPr>
              <a:t>= </a:t>
            </a:r>
          </a:p>
          <a:p>
            <a:pPr lvl="0" algn="ctr">
              <a:defRPr sz="1800"/>
            </a:pPr>
            <a:r>
              <a:rPr lang="fr-FR" sz="2200" b="1" dirty="0" err="1" smtClean="0">
                <a:solidFill>
                  <a:schemeClr val="tx1"/>
                </a:solidFill>
              </a:rPr>
              <a:t>Closed</a:t>
            </a:r>
            <a:r>
              <a:rPr lang="fr-FR" sz="2200" b="1" dirty="0" smtClean="0">
                <a:solidFill>
                  <a:schemeClr val="tx1"/>
                </a:solidFill>
              </a:rPr>
              <a:t> major </a:t>
            </a:r>
            <a:r>
              <a:rPr lang="fr-FR" sz="2200" b="1" dirty="0" err="1" smtClean="0">
                <a:solidFill>
                  <a:schemeClr val="tx1"/>
                </a:solidFill>
              </a:rPr>
              <a:t>shells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200" b="1" dirty="0" smtClean="0">
                <a:solidFill>
                  <a:srgbClr val="FF0000"/>
                </a:solidFill>
              </a:rPr>
              <a:t>Protons</a:t>
            </a:r>
          </a:p>
          <a:p>
            <a:pPr lvl="0" algn="ctr">
              <a:defRPr sz="1800"/>
            </a:pPr>
            <a:r>
              <a:rPr lang="fr-FR" sz="2200" b="1" dirty="0" smtClean="0">
                <a:solidFill>
                  <a:srgbClr val="0033CC"/>
                </a:solidFill>
              </a:rPr>
              <a:t>Neutrons</a:t>
            </a:r>
          </a:p>
        </p:txBody>
      </p:sp>
      <p:sp>
        <p:nvSpPr>
          <p:cNvPr id="21" name="Shape 111"/>
          <p:cNvSpPr/>
          <p:nvPr/>
        </p:nvSpPr>
        <p:spPr>
          <a:xfrm>
            <a:off x="940671" y="4737501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2" name="Shape 111"/>
          <p:cNvSpPr/>
          <p:nvPr/>
        </p:nvSpPr>
        <p:spPr>
          <a:xfrm>
            <a:off x="1304854" y="3836105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8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3" name="Shape 111"/>
          <p:cNvSpPr/>
          <p:nvPr/>
        </p:nvSpPr>
        <p:spPr>
          <a:xfrm>
            <a:off x="1969809" y="3084981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20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4" name="Shape 111"/>
          <p:cNvSpPr/>
          <p:nvPr/>
        </p:nvSpPr>
        <p:spPr>
          <a:xfrm>
            <a:off x="2458028" y="2763512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28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5" name="Shape 111"/>
          <p:cNvSpPr/>
          <p:nvPr/>
        </p:nvSpPr>
        <p:spPr>
          <a:xfrm>
            <a:off x="3795816" y="1592492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50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18992" y="5327153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8" name="Shape 111"/>
          <p:cNvSpPr/>
          <p:nvPr/>
        </p:nvSpPr>
        <p:spPr>
          <a:xfrm>
            <a:off x="1081436" y="5005728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16</a:t>
            </a:r>
            <a:r>
              <a:rPr lang="fr-FR" sz="2000" b="1" dirty="0" smtClean="0">
                <a:solidFill>
                  <a:schemeClr val="tx1"/>
                </a:solidFill>
              </a:rPr>
              <a:t>O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047755" y="4450979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564762" y="443370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2543194" y="385912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267769" y="3854996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887145" y="2228220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5" name="Shape 111"/>
          <p:cNvSpPr/>
          <p:nvPr/>
        </p:nvSpPr>
        <p:spPr>
          <a:xfrm>
            <a:off x="1861775" y="4109249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40</a:t>
            </a:r>
            <a:r>
              <a:rPr lang="fr-FR" sz="2000" b="1" dirty="0" smtClean="0">
                <a:solidFill>
                  <a:schemeClr val="tx1"/>
                </a:solidFill>
              </a:rPr>
              <a:t>Ca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6" name="Shape 111"/>
          <p:cNvSpPr/>
          <p:nvPr/>
        </p:nvSpPr>
        <p:spPr>
          <a:xfrm>
            <a:off x="2305016" y="4601390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48</a:t>
            </a:r>
            <a:r>
              <a:rPr lang="fr-FR" sz="2000" b="1" dirty="0" smtClean="0">
                <a:solidFill>
                  <a:schemeClr val="tx1"/>
                </a:solidFill>
              </a:rPr>
              <a:t>Ca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7" name="Shape 111"/>
          <p:cNvSpPr/>
          <p:nvPr/>
        </p:nvSpPr>
        <p:spPr>
          <a:xfrm>
            <a:off x="2339759" y="3509083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56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8" name="Shape 111"/>
          <p:cNvSpPr/>
          <p:nvPr/>
        </p:nvSpPr>
        <p:spPr>
          <a:xfrm>
            <a:off x="3044875" y="3521576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68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5834988" y="2214056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941673" y="574683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Shape 111"/>
          <p:cNvSpPr/>
          <p:nvPr/>
        </p:nvSpPr>
        <p:spPr>
          <a:xfrm>
            <a:off x="711540" y="5425022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>
                <a:solidFill>
                  <a:schemeClr val="tx1"/>
                </a:solidFill>
              </a:rPr>
              <a:t>4</a:t>
            </a:r>
            <a:r>
              <a:rPr lang="fr-FR" sz="2000" b="1" dirty="0" smtClean="0">
                <a:solidFill>
                  <a:schemeClr val="tx1"/>
                </a:solidFill>
              </a:rPr>
              <a:t>He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43" name="Shape 111"/>
          <p:cNvSpPr/>
          <p:nvPr/>
        </p:nvSpPr>
        <p:spPr>
          <a:xfrm>
            <a:off x="5574424" y="1918097"/>
            <a:ext cx="7270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132</a:t>
            </a:r>
            <a:r>
              <a:rPr lang="fr-FR" sz="2000" b="1" dirty="0" smtClean="0">
                <a:solidFill>
                  <a:schemeClr val="tx1"/>
                </a:solidFill>
              </a:rPr>
              <a:t>Sn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2132622" y="2575232"/>
            <a:ext cx="364308" cy="3544334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Shape 111"/>
          <p:cNvSpPr/>
          <p:nvPr/>
        </p:nvSpPr>
        <p:spPr>
          <a:xfrm>
            <a:off x="3707811" y="2385603"/>
            <a:ext cx="7270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100</a:t>
            </a:r>
            <a:r>
              <a:rPr lang="fr-FR" sz="2000" b="1" dirty="0" smtClean="0">
                <a:solidFill>
                  <a:schemeClr val="tx1"/>
                </a:solidFill>
              </a:rPr>
              <a:t>Sn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887145" y="3861239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9" name="Shape 111"/>
          <p:cNvSpPr/>
          <p:nvPr/>
        </p:nvSpPr>
        <p:spPr>
          <a:xfrm>
            <a:off x="3707811" y="3538211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>
                <a:solidFill>
                  <a:schemeClr val="tx1"/>
                </a:solidFill>
              </a:rPr>
              <a:t>7</a:t>
            </a:r>
            <a:r>
              <a:rPr lang="fr-FR" sz="2000" b="1" baseline="30000" dirty="0" smtClean="0">
                <a:solidFill>
                  <a:schemeClr val="tx1"/>
                </a:solidFill>
              </a:rPr>
              <a:t>8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2050096" y="5327153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Shape 111"/>
          <p:cNvSpPr/>
          <p:nvPr/>
        </p:nvSpPr>
        <p:spPr>
          <a:xfrm>
            <a:off x="1861775" y="5021820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28</a:t>
            </a:r>
            <a:r>
              <a:rPr lang="fr-FR" sz="2000" b="1" dirty="0" smtClean="0">
                <a:solidFill>
                  <a:schemeClr val="tx1"/>
                </a:solidFill>
              </a:rPr>
              <a:t>O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59" name="Shape 111"/>
          <p:cNvSpPr/>
          <p:nvPr/>
        </p:nvSpPr>
        <p:spPr>
          <a:xfrm>
            <a:off x="10314942" y="6399118"/>
            <a:ext cx="208152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rgbClr val="FF0000"/>
                </a:solidFill>
              </a:rPr>
              <a:t>1 set for protons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 lvl="0">
              <a:defRPr sz="1800"/>
            </a:pPr>
            <a:r>
              <a:rPr lang="fr-FR" b="1" dirty="0" smtClean="0">
                <a:solidFill>
                  <a:srgbClr val="0033CC"/>
                </a:solidFill>
              </a:rPr>
              <a:t>1 set for neutrons</a:t>
            </a:r>
            <a:endParaRPr sz="2200" b="1" dirty="0">
              <a:solidFill>
                <a:srgbClr val="0033CC"/>
              </a:solidFill>
            </a:endParaRPr>
          </a:p>
        </p:txBody>
      </p:sp>
      <p:sp>
        <p:nvSpPr>
          <p:cNvPr id="69" name="Shape 111"/>
          <p:cNvSpPr/>
          <p:nvPr/>
        </p:nvSpPr>
        <p:spPr>
          <a:xfrm>
            <a:off x="6755900" y="2734317"/>
            <a:ext cx="33988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j=</a:t>
            </a:r>
            <a:r>
              <a:rPr lang="fr-FR" sz="2000" b="1" dirty="0" err="1" smtClean="0">
                <a:solidFill>
                  <a:schemeClr val="tx1"/>
                </a:solidFill>
              </a:rPr>
              <a:t>l+s</a:t>
            </a:r>
            <a:r>
              <a:rPr lang="fr-FR" sz="2000" b="1" dirty="0" smtClean="0">
                <a:solidFill>
                  <a:schemeClr val="tx1"/>
                </a:solidFill>
              </a:rPr>
              <a:t> → 2j+1 </a:t>
            </a:r>
            <a:r>
              <a:rPr lang="fr-FR" sz="2000" b="1" dirty="0" err="1" smtClean="0">
                <a:solidFill>
                  <a:schemeClr val="tx1"/>
                </a:solidFill>
              </a:rPr>
              <a:t>degeneracy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6963720" y="7826135"/>
            <a:ext cx="767116" cy="360145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7753801" y="8186280"/>
            <a:ext cx="143292" cy="644998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3" name="Shape 111"/>
          <p:cNvSpPr/>
          <p:nvPr/>
        </p:nvSpPr>
        <p:spPr>
          <a:xfrm>
            <a:off x="8078753" y="8309753"/>
            <a:ext cx="1122632" cy="3693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chemeClr val="tx1"/>
                </a:solidFill>
              </a:rPr>
              <a:t>99.2%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78" name="Shape 111"/>
          <p:cNvSpPr/>
          <p:nvPr/>
        </p:nvSpPr>
        <p:spPr>
          <a:xfrm>
            <a:off x="3176351" y="5394245"/>
            <a:ext cx="654427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200" b="1" dirty="0" err="1" smtClean="0">
                <a:solidFill>
                  <a:schemeClr val="tx1"/>
                </a:solidFill>
              </a:rPr>
              <a:t>Doubly</a:t>
            </a:r>
            <a:r>
              <a:rPr lang="fr-FR" sz="2200" b="1" dirty="0" smtClean="0">
                <a:solidFill>
                  <a:schemeClr val="tx1"/>
                </a:solidFill>
              </a:rPr>
              <a:t> « </a:t>
            </a:r>
            <a:r>
              <a:rPr lang="fr-FR" sz="2200" b="1" dirty="0" err="1" smtClean="0">
                <a:solidFill>
                  <a:schemeClr val="tx1"/>
                </a:solidFill>
              </a:rPr>
              <a:t>Magic</a:t>
            </a:r>
            <a:r>
              <a:rPr lang="fr-FR" sz="2200" b="1" dirty="0" smtClean="0">
                <a:solidFill>
                  <a:schemeClr val="tx1"/>
                </a:solidFill>
              </a:rPr>
              <a:t> » nucleus </a:t>
            </a:r>
            <a:r>
              <a:rPr lang="fr-FR" b="1" dirty="0" smtClean="0">
                <a:solidFill>
                  <a:schemeClr val="tx1"/>
                </a:solidFill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</a:rPr>
              <a:t>« double noble </a:t>
            </a:r>
            <a:r>
              <a:rPr lang="fr-FR" sz="2200" b="1" dirty="0" err="1" smtClean="0">
                <a:solidFill>
                  <a:schemeClr val="tx1"/>
                </a:solidFill>
              </a:rPr>
              <a:t>gas</a:t>
            </a:r>
            <a:r>
              <a:rPr lang="fr-FR" sz="2200" b="1" dirty="0" smtClean="0">
                <a:solidFill>
                  <a:schemeClr val="tx1"/>
                </a:solidFill>
              </a:rPr>
              <a:t> »</a:t>
            </a:r>
            <a:endParaRPr lang="fr-FR" sz="2200" b="1" dirty="0" smtClean="0">
              <a:solidFill>
                <a:srgbClr val="0033CC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868237" y="7823979"/>
            <a:ext cx="2502082" cy="359621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0030233" y="1903336"/>
            <a:ext cx="928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cteur droit avec flèche 10"/>
          <p:cNvCxnSpPr>
            <a:endCxn id="69" idx="0"/>
          </p:cNvCxnSpPr>
          <p:nvPr/>
        </p:nvCxnSpPr>
        <p:spPr>
          <a:xfrm flipH="1">
            <a:off x="8455328" y="1903336"/>
            <a:ext cx="2009037" cy="83098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Shape 111"/>
          <p:cNvSpPr/>
          <p:nvPr/>
        </p:nvSpPr>
        <p:spPr>
          <a:xfrm>
            <a:off x="778441" y="6752829"/>
            <a:ext cx="730031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Counting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even-even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nuclei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belonging</a:t>
            </a:r>
            <a:r>
              <a:rPr lang="fr-FR" sz="2000" b="1" dirty="0" smtClean="0">
                <a:solidFill>
                  <a:schemeClr val="tx1"/>
                </a:solidFill>
              </a:rPr>
              <a:t> to </a:t>
            </a:r>
            <a:r>
              <a:rPr lang="fr-FR" sz="2000" b="1" dirty="0" err="1" smtClean="0">
                <a:solidFill>
                  <a:schemeClr val="tx1"/>
                </a:solidFill>
              </a:rPr>
              <a:t>each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category</a:t>
            </a:r>
            <a:endParaRPr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1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3" grpId="0" animBg="1"/>
      <p:bldP spid="39" grpId="0" animBg="1"/>
      <p:bldP spid="48" grpId="0" animBg="1"/>
      <p:bldP spid="49" grpId="0" animBg="1"/>
      <p:bldP spid="51" grpId="0" animBg="1"/>
      <p:bldP spid="52" grpId="0" animBg="1"/>
      <p:bldP spid="59" grpId="0" animBg="1"/>
      <p:bldP spid="69" grpId="0" animBg="1"/>
      <p:bldP spid="72" grpId="0" animBg="1"/>
      <p:bldP spid="5" grpId="0" animBg="1"/>
      <p:bldP spid="73" grpId="0" animBg="1"/>
      <p:bldP spid="78" grpId="0" animBg="1"/>
      <p:bldP spid="53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" y="7109693"/>
            <a:ext cx="9672260" cy="2441679"/>
          </a:xfrm>
          <a:prstGeom prst="rect">
            <a:avLst/>
          </a:prstGeom>
        </p:spPr>
      </p:pic>
      <p:sp>
        <p:nvSpPr>
          <p:cNvPr id="60" name="Rectangle"/>
          <p:cNvSpPr/>
          <p:nvPr/>
        </p:nvSpPr>
        <p:spPr>
          <a:xfrm>
            <a:off x="10113360" y="7326215"/>
            <a:ext cx="2530067" cy="1568810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/>
          </a:p>
        </p:txBody>
      </p:sp>
      <p:pic>
        <p:nvPicPr>
          <p:cNvPr id="58" name="chart_A12.pdf" descr="chart_A1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1309" y="1658448"/>
            <a:ext cx="7326034" cy="523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5656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33CC"/>
                </a:solidFill>
              </a:rPr>
              <a:t>Categories</a:t>
            </a:r>
            <a:r>
              <a:rPr lang="fr-FR" sz="3600" dirty="0" smtClean="0">
                <a:solidFill>
                  <a:srgbClr val="0033CC"/>
                </a:solidFill>
              </a:rPr>
              <a:t> of </a:t>
            </a:r>
            <a:r>
              <a:rPr lang="fr-FR" sz="3600" dirty="0" err="1" smtClean="0">
                <a:solidFill>
                  <a:srgbClr val="0033CC"/>
                </a:solidFill>
              </a:rPr>
              <a:t>nuclei</a:t>
            </a:r>
            <a:r>
              <a:rPr lang="fr-FR" sz="3600" dirty="0" smtClean="0">
                <a:solidFill>
                  <a:srgbClr val="0033CC"/>
                </a:solidFill>
              </a:rPr>
              <a:t> vs </a:t>
            </a:r>
            <a:r>
              <a:rPr lang="fr-FR" sz="3600" dirty="0" err="1" smtClean="0">
                <a:solidFill>
                  <a:srgbClr val="0033CC"/>
                </a:solidFill>
              </a:rPr>
              <a:t>correlations</a:t>
            </a:r>
            <a:r>
              <a:rPr lang="fr-FR" sz="3600" dirty="0" smtClean="0">
                <a:solidFill>
                  <a:srgbClr val="0033CC"/>
                </a:solidFill>
              </a:rPr>
              <a:t> vs expansion </a:t>
            </a:r>
            <a:r>
              <a:rPr lang="fr-FR" sz="3600" dirty="0" err="1" smtClean="0">
                <a:solidFill>
                  <a:srgbClr val="0033CC"/>
                </a:solidFill>
              </a:rPr>
              <a:t>method</a:t>
            </a:r>
            <a:endParaRPr sz="3600" dirty="0">
              <a:solidFill>
                <a:srgbClr val="0033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233" y="2032348"/>
            <a:ext cx="2466697" cy="4173782"/>
          </a:xfrm>
          <a:prstGeom prst="rect">
            <a:avLst/>
          </a:prstGeom>
        </p:spPr>
      </p:pic>
      <p:sp>
        <p:nvSpPr>
          <p:cNvPr id="15" name="Shape 111"/>
          <p:cNvSpPr/>
          <p:nvPr/>
        </p:nvSpPr>
        <p:spPr>
          <a:xfrm>
            <a:off x="938359" y="6060249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6" name="Shape 111"/>
          <p:cNvSpPr/>
          <p:nvPr/>
        </p:nvSpPr>
        <p:spPr>
          <a:xfrm>
            <a:off x="1291101" y="6060249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8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7" name="Shape 111"/>
          <p:cNvSpPr/>
          <p:nvPr/>
        </p:nvSpPr>
        <p:spPr>
          <a:xfrm>
            <a:off x="1977266" y="5722317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20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8" name="Shape 111"/>
          <p:cNvSpPr/>
          <p:nvPr/>
        </p:nvSpPr>
        <p:spPr>
          <a:xfrm>
            <a:off x="2443396" y="5611500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28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9" name="Shape 111"/>
          <p:cNvSpPr/>
          <p:nvPr/>
        </p:nvSpPr>
        <p:spPr>
          <a:xfrm>
            <a:off x="3804919" y="4690819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50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20" name="Shape 111"/>
          <p:cNvSpPr/>
          <p:nvPr/>
        </p:nvSpPr>
        <p:spPr>
          <a:xfrm>
            <a:off x="5398395" y="3461231"/>
            <a:ext cx="2844714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200" b="1" dirty="0" smtClean="0">
                <a:solidFill>
                  <a:schemeClr val="tx1"/>
                </a:solidFill>
              </a:rPr>
              <a:t>« </a:t>
            </a:r>
            <a:r>
              <a:rPr lang="fr-FR" sz="2200" b="1" dirty="0" err="1" smtClean="0">
                <a:solidFill>
                  <a:schemeClr val="tx1"/>
                </a:solidFill>
              </a:rPr>
              <a:t>Magic</a:t>
            </a:r>
            <a:r>
              <a:rPr lang="fr-FR" sz="2200" b="1" dirty="0" smtClean="0">
                <a:solidFill>
                  <a:schemeClr val="tx1"/>
                </a:solidFill>
              </a:rPr>
              <a:t> » </a:t>
            </a:r>
            <a:r>
              <a:rPr lang="fr-FR" sz="2200" b="1" dirty="0" err="1" smtClean="0">
                <a:solidFill>
                  <a:schemeClr val="tx1"/>
                </a:solidFill>
              </a:rPr>
              <a:t>numbers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b="1" dirty="0" smtClean="0">
                <a:solidFill>
                  <a:schemeClr val="tx1"/>
                </a:solidFill>
              </a:rPr>
              <a:t>= </a:t>
            </a:r>
          </a:p>
          <a:p>
            <a:pPr lvl="0" algn="ctr">
              <a:defRPr sz="1800"/>
            </a:pPr>
            <a:r>
              <a:rPr lang="fr-FR" sz="2200" b="1" dirty="0" err="1" smtClean="0">
                <a:solidFill>
                  <a:schemeClr val="tx1"/>
                </a:solidFill>
              </a:rPr>
              <a:t>Closed</a:t>
            </a:r>
            <a:r>
              <a:rPr lang="fr-FR" sz="2200" b="1" dirty="0" smtClean="0">
                <a:solidFill>
                  <a:schemeClr val="tx1"/>
                </a:solidFill>
              </a:rPr>
              <a:t> major </a:t>
            </a:r>
            <a:r>
              <a:rPr lang="fr-FR" sz="2200" b="1" dirty="0" err="1" smtClean="0">
                <a:solidFill>
                  <a:schemeClr val="tx1"/>
                </a:solidFill>
              </a:rPr>
              <a:t>shells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200" b="1" dirty="0" smtClean="0">
                <a:solidFill>
                  <a:srgbClr val="FF0000"/>
                </a:solidFill>
              </a:rPr>
              <a:t>Protons</a:t>
            </a:r>
          </a:p>
          <a:p>
            <a:pPr lvl="0" algn="ctr">
              <a:defRPr sz="1800"/>
            </a:pPr>
            <a:r>
              <a:rPr lang="fr-FR" sz="2200" b="1" dirty="0" smtClean="0">
                <a:solidFill>
                  <a:srgbClr val="0033CC"/>
                </a:solidFill>
              </a:rPr>
              <a:t>Neutrons</a:t>
            </a:r>
          </a:p>
        </p:txBody>
      </p:sp>
      <p:sp>
        <p:nvSpPr>
          <p:cNvPr id="21" name="Shape 111"/>
          <p:cNvSpPr/>
          <p:nvPr/>
        </p:nvSpPr>
        <p:spPr>
          <a:xfrm>
            <a:off x="940671" y="4737501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2" name="Shape 111"/>
          <p:cNvSpPr/>
          <p:nvPr/>
        </p:nvSpPr>
        <p:spPr>
          <a:xfrm>
            <a:off x="1304854" y="3836105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8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3" name="Shape 111"/>
          <p:cNvSpPr/>
          <p:nvPr/>
        </p:nvSpPr>
        <p:spPr>
          <a:xfrm>
            <a:off x="1969809" y="3084981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20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4" name="Shape 111"/>
          <p:cNvSpPr/>
          <p:nvPr/>
        </p:nvSpPr>
        <p:spPr>
          <a:xfrm>
            <a:off x="2458028" y="2763512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28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5" name="Shape 111"/>
          <p:cNvSpPr/>
          <p:nvPr/>
        </p:nvSpPr>
        <p:spPr>
          <a:xfrm>
            <a:off x="3795816" y="1592492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50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18992" y="5327153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8" name="Shape 111"/>
          <p:cNvSpPr/>
          <p:nvPr/>
        </p:nvSpPr>
        <p:spPr>
          <a:xfrm>
            <a:off x="1081436" y="5005728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16</a:t>
            </a:r>
            <a:r>
              <a:rPr lang="fr-FR" sz="2000" b="1" dirty="0" smtClean="0">
                <a:solidFill>
                  <a:schemeClr val="tx1"/>
                </a:solidFill>
              </a:rPr>
              <a:t>O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047755" y="4450979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564762" y="443370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2543194" y="385912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267769" y="3854996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887145" y="2228220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5" name="Shape 111"/>
          <p:cNvSpPr/>
          <p:nvPr/>
        </p:nvSpPr>
        <p:spPr>
          <a:xfrm>
            <a:off x="1861775" y="4109249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40</a:t>
            </a:r>
            <a:r>
              <a:rPr lang="fr-FR" sz="2000" b="1" dirty="0" smtClean="0">
                <a:solidFill>
                  <a:schemeClr val="tx1"/>
                </a:solidFill>
              </a:rPr>
              <a:t>Ca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6" name="Shape 111"/>
          <p:cNvSpPr/>
          <p:nvPr/>
        </p:nvSpPr>
        <p:spPr>
          <a:xfrm>
            <a:off x="2305016" y="4601390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48</a:t>
            </a:r>
            <a:r>
              <a:rPr lang="fr-FR" sz="2000" b="1" dirty="0" smtClean="0">
                <a:solidFill>
                  <a:schemeClr val="tx1"/>
                </a:solidFill>
              </a:rPr>
              <a:t>Ca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7" name="Shape 111"/>
          <p:cNvSpPr/>
          <p:nvPr/>
        </p:nvSpPr>
        <p:spPr>
          <a:xfrm>
            <a:off x="2339759" y="3509083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56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8" name="Shape 111"/>
          <p:cNvSpPr/>
          <p:nvPr/>
        </p:nvSpPr>
        <p:spPr>
          <a:xfrm>
            <a:off x="3044875" y="3521576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68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5834988" y="2214056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941673" y="574683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Shape 111"/>
          <p:cNvSpPr/>
          <p:nvPr/>
        </p:nvSpPr>
        <p:spPr>
          <a:xfrm>
            <a:off x="711540" y="5425022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>
                <a:solidFill>
                  <a:schemeClr val="tx1"/>
                </a:solidFill>
              </a:rPr>
              <a:t>4</a:t>
            </a:r>
            <a:r>
              <a:rPr lang="fr-FR" sz="2000" b="1" dirty="0" smtClean="0">
                <a:solidFill>
                  <a:schemeClr val="tx1"/>
                </a:solidFill>
              </a:rPr>
              <a:t>He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43" name="Shape 111"/>
          <p:cNvSpPr/>
          <p:nvPr/>
        </p:nvSpPr>
        <p:spPr>
          <a:xfrm>
            <a:off x="5574424" y="1918097"/>
            <a:ext cx="7270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132</a:t>
            </a:r>
            <a:r>
              <a:rPr lang="fr-FR" sz="2000" b="1" dirty="0" smtClean="0">
                <a:solidFill>
                  <a:schemeClr val="tx1"/>
                </a:solidFill>
              </a:rPr>
              <a:t>Sn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2132622" y="2575232"/>
            <a:ext cx="364308" cy="3544334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Shape 111"/>
          <p:cNvSpPr/>
          <p:nvPr/>
        </p:nvSpPr>
        <p:spPr>
          <a:xfrm>
            <a:off x="3707811" y="2385603"/>
            <a:ext cx="7270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100</a:t>
            </a:r>
            <a:r>
              <a:rPr lang="fr-FR" sz="2000" b="1" dirty="0" smtClean="0">
                <a:solidFill>
                  <a:schemeClr val="tx1"/>
                </a:solidFill>
              </a:rPr>
              <a:t>Sn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887145" y="3861239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9" name="Shape 111"/>
          <p:cNvSpPr/>
          <p:nvPr/>
        </p:nvSpPr>
        <p:spPr>
          <a:xfrm>
            <a:off x="3707811" y="3538211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>
                <a:solidFill>
                  <a:schemeClr val="tx1"/>
                </a:solidFill>
              </a:rPr>
              <a:t>7</a:t>
            </a:r>
            <a:r>
              <a:rPr lang="fr-FR" sz="2000" b="1" baseline="30000" dirty="0" smtClean="0">
                <a:solidFill>
                  <a:schemeClr val="tx1"/>
                </a:solidFill>
              </a:rPr>
              <a:t>8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2050096" y="5327153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Shape 111"/>
          <p:cNvSpPr/>
          <p:nvPr/>
        </p:nvSpPr>
        <p:spPr>
          <a:xfrm>
            <a:off x="1861775" y="5021820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28</a:t>
            </a:r>
            <a:r>
              <a:rPr lang="fr-FR" sz="2000" b="1" dirty="0" smtClean="0">
                <a:solidFill>
                  <a:schemeClr val="tx1"/>
                </a:solidFill>
              </a:rPr>
              <a:t>O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59" name="Shape 111"/>
          <p:cNvSpPr/>
          <p:nvPr/>
        </p:nvSpPr>
        <p:spPr>
          <a:xfrm>
            <a:off x="10314942" y="6399118"/>
            <a:ext cx="208152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rgbClr val="FF0000"/>
                </a:solidFill>
              </a:rPr>
              <a:t>1 set for protons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 lvl="0">
              <a:defRPr sz="1800"/>
            </a:pPr>
            <a:r>
              <a:rPr lang="fr-FR" b="1" dirty="0" smtClean="0">
                <a:solidFill>
                  <a:srgbClr val="0033CC"/>
                </a:solidFill>
              </a:rPr>
              <a:t>1 set for neutrons</a:t>
            </a:r>
            <a:endParaRPr sz="2200" b="1" dirty="0">
              <a:solidFill>
                <a:srgbClr val="0033CC"/>
              </a:solidFill>
            </a:endParaRPr>
          </a:p>
        </p:txBody>
      </p:sp>
      <p:sp>
        <p:nvSpPr>
          <p:cNvPr id="78" name="Shape 111"/>
          <p:cNvSpPr/>
          <p:nvPr/>
        </p:nvSpPr>
        <p:spPr>
          <a:xfrm>
            <a:off x="3176351" y="5394245"/>
            <a:ext cx="654427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200" b="1" dirty="0" err="1" smtClean="0">
                <a:solidFill>
                  <a:schemeClr val="tx1"/>
                </a:solidFill>
              </a:rPr>
              <a:t>Doubly</a:t>
            </a:r>
            <a:r>
              <a:rPr lang="fr-FR" sz="2200" b="1" dirty="0" smtClean="0">
                <a:solidFill>
                  <a:schemeClr val="tx1"/>
                </a:solidFill>
              </a:rPr>
              <a:t> « </a:t>
            </a:r>
            <a:r>
              <a:rPr lang="fr-FR" sz="2200" b="1" dirty="0" err="1" smtClean="0">
                <a:solidFill>
                  <a:schemeClr val="tx1"/>
                </a:solidFill>
              </a:rPr>
              <a:t>Magic</a:t>
            </a:r>
            <a:r>
              <a:rPr lang="fr-FR" sz="2200" b="1" dirty="0" smtClean="0">
                <a:solidFill>
                  <a:schemeClr val="tx1"/>
                </a:solidFill>
              </a:rPr>
              <a:t> » nucleus </a:t>
            </a:r>
            <a:r>
              <a:rPr lang="fr-FR" b="1" dirty="0" smtClean="0">
                <a:solidFill>
                  <a:schemeClr val="tx1"/>
                </a:solidFill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</a:rPr>
              <a:t>« double noble </a:t>
            </a:r>
            <a:r>
              <a:rPr lang="fr-FR" sz="2200" b="1" dirty="0" err="1" smtClean="0">
                <a:solidFill>
                  <a:schemeClr val="tx1"/>
                </a:solidFill>
              </a:rPr>
              <a:t>gas</a:t>
            </a:r>
            <a:r>
              <a:rPr lang="fr-FR" sz="2200" b="1" dirty="0" smtClean="0">
                <a:solidFill>
                  <a:schemeClr val="tx1"/>
                </a:solidFill>
              </a:rPr>
              <a:t> »</a:t>
            </a:r>
            <a:endParaRPr lang="fr-FR" sz="2200" b="1" dirty="0" smtClean="0">
              <a:solidFill>
                <a:srgbClr val="0033CC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7351648" y="7826135"/>
            <a:ext cx="767116" cy="360145"/>
          </a:xfrm>
          <a:prstGeom prst="roundRect">
            <a:avLst/>
          </a:prstGeom>
          <a:noFill/>
          <a:ln w="3810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4" name="Accolade fermante 53"/>
          <p:cNvSpPr/>
          <p:nvPr/>
        </p:nvSpPr>
        <p:spPr>
          <a:xfrm>
            <a:off x="8183289" y="8186280"/>
            <a:ext cx="143292" cy="644998"/>
          </a:xfrm>
          <a:prstGeom prst="rightBrace">
            <a:avLst/>
          </a:prstGeom>
          <a:noFill/>
          <a:ln w="3810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5" name="Shape 111"/>
          <p:cNvSpPr/>
          <p:nvPr/>
        </p:nvSpPr>
        <p:spPr>
          <a:xfrm>
            <a:off x="8508241" y="8309753"/>
            <a:ext cx="1122632" cy="3693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b="1" dirty="0" smtClean="0">
                <a:solidFill>
                  <a:srgbClr val="0033CC"/>
                </a:solidFill>
              </a:rPr>
              <a:t>91.3%</a:t>
            </a:r>
            <a:endParaRPr sz="2800" b="1" dirty="0">
              <a:solidFill>
                <a:srgbClr val="0033CC"/>
              </a:solidFill>
            </a:endParaRPr>
          </a:p>
        </p:txBody>
      </p:sp>
      <p:sp>
        <p:nvSpPr>
          <p:cNvPr id="57" name="Shape 111"/>
          <p:cNvSpPr/>
          <p:nvPr/>
        </p:nvSpPr>
        <p:spPr>
          <a:xfrm>
            <a:off x="10158186" y="7365735"/>
            <a:ext cx="249812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400" b="1" dirty="0" err="1" smtClean="0">
                <a:solidFill>
                  <a:schemeClr val="tx1"/>
                </a:solidFill>
              </a:rPr>
              <a:t>Mostly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400" b="1" i="1" dirty="0" smtClean="0">
                <a:solidFill>
                  <a:schemeClr val="tx1"/>
                </a:solidFill>
              </a:rPr>
              <a:t>open-</a:t>
            </a:r>
            <a:r>
              <a:rPr lang="fr-FR" sz="2400" b="1" i="1" dirty="0" err="1" smtClean="0">
                <a:solidFill>
                  <a:schemeClr val="tx1"/>
                </a:solidFill>
              </a:rPr>
              <a:t>shell</a:t>
            </a:r>
            <a:endParaRPr lang="fr-FR" sz="2400" b="1" i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400" b="1" i="1" dirty="0" err="1" smtClean="0">
                <a:solidFill>
                  <a:schemeClr val="tx1"/>
                </a:solidFill>
              </a:rPr>
              <a:t>even-even</a:t>
            </a:r>
            <a:endParaRPr lang="fr-FR" sz="2400" b="1" i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400" b="1" dirty="0" err="1">
                <a:solidFill>
                  <a:schemeClr val="tx1"/>
                </a:solidFill>
              </a:rPr>
              <a:t>g</a:t>
            </a:r>
            <a:r>
              <a:rPr lang="fr-FR" sz="2400" b="1" dirty="0" err="1" smtClean="0">
                <a:solidFill>
                  <a:schemeClr val="tx1"/>
                </a:solidFill>
              </a:rPr>
              <a:t>round</a:t>
            </a:r>
            <a:r>
              <a:rPr lang="fr-FR" sz="2400" b="1" dirty="0" smtClean="0">
                <a:solidFill>
                  <a:schemeClr val="tx1"/>
                </a:solidFill>
              </a:rPr>
              <a:t>-states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1" name="Shape 111"/>
          <p:cNvSpPr/>
          <p:nvPr/>
        </p:nvSpPr>
        <p:spPr>
          <a:xfrm>
            <a:off x="9644725" y="8914875"/>
            <a:ext cx="335578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chemeClr val="tx1"/>
                </a:solidFill>
              </a:rPr>
              <a:t>Via </a:t>
            </a:r>
            <a:r>
              <a:rPr lang="fr-FR" b="1" dirty="0" err="1" smtClean="0">
                <a:solidFill>
                  <a:schemeClr val="tx1"/>
                </a:solidFill>
              </a:rPr>
              <a:t>particle-attached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methods</a:t>
            </a:r>
            <a:endParaRPr sz="2200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305" y="7451627"/>
            <a:ext cx="3300433" cy="1339528"/>
          </a:xfrm>
          <a:prstGeom prst="rect">
            <a:avLst/>
          </a:prstGeom>
        </p:spPr>
      </p:pic>
      <p:sp>
        <p:nvSpPr>
          <p:cNvPr id="62" name="Shape 111"/>
          <p:cNvSpPr/>
          <p:nvPr/>
        </p:nvSpPr>
        <p:spPr>
          <a:xfrm>
            <a:off x="459785" y="6743602"/>
            <a:ext cx="38192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More pertinent </a:t>
            </a:r>
            <a:r>
              <a:rPr lang="fr-FR" sz="2000" b="1" dirty="0" err="1" smtClean="0">
                <a:solidFill>
                  <a:schemeClr val="tx1"/>
                </a:solidFill>
              </a:rPr>
              <a:t>categorization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56" name="Shape 111"/>
          <p:cNvSpPr/>
          <p:nvPr/>
        </p:nvSpPr>
        <p:spPr>
          <a:xfrm>
            <a:off x="6755900" y="2734317"/>
            <a:ext cx="33988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j=</a:t>
            </a:r>
            <a:r>
              <a:rPr lang="fr-FR" sz="2000" b="1" dirty="0" err="1" smtClean="0">
                <a:solidFill>
                  <a:schemeClr val="tx1"/>
                </a:solidFill>
              </a:rPr>
              <a:t>l+s</a:t>
            </a:r>
            <a:r>
              <a:rPr lang="fr-FR" sz="2000" b="1" dirty="0" smtClean="0">
                <a:solidFill>
                  <a:schemeClr val="tx1"/>
                </a:solidFill>
              </a:rPr>
              <a:t> → 2j+1 </a:t>
            </a:r>
            <a:r>
              <a:rPr lang="fr-FR" sz="2000" b="1" dirty="0" err="1" smtClean="0">
                <a:solidFill>
                  <a:schemeClr val="tx1"/>
                </a:solidFill>
              </a:rPr>
              <a:t>degeneracy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63" name="Shape 111"/>
          <p:cNvSpPr/>
          <p:nvPr/>
        </p:nvSpPr>
        <p:spPr>
          <a:xfrm>
            <a:off x="6733312" y="1489171"/>
            <a:ext cx="627610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>
                <a:solidFill>
                  <a:schemeClr val="tx1"/>
                </a:solidFill>
              </a:rPr>
              <a:t>N</a:t>
            </a:r>
            <a:r>
              <a:rPr lang="fr-FR" sz="2200" b="1" dirty="0" err="1" smtClean="0">
                <a:solidFill>
                  <a:schemeClr val="tx1"/>
                </a:solidFill>
              </a:rPr>
              <a:t>uclear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shells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from</a:t>
            </a:r>
            <a:r>
              <a:rPr lang="fr-FR" sz="2200" b="1" dirty="0" smtClean="0">
                <a:solidFill>
                  <a:schemeClr val="tx1"/>
                </a:solidFill>
              </a:rPr>
              <a:t> SC ([H,J</a:t>
            </a:r>
            <a:r>
              <a:rPr lang="fr-FR" sz="2200" b="1" baseline="30000" dirty="0" smtClean="0">
                <a:solidFill>
                  <a:schemeClr val="tx1"/>
                </a:solidFill>
              </a:rPr>
              <a:t>2</a:t>
            </a:r>
            <a:r>
              <a:rPr lang="fr-FR" sz="2200" b="1" dirty="0" smtClean="0">
                <a:solidFill>
                  <a:schemeClr val="tx1"/>
                </a:solidFill>
              </a:rPr>
              <a:t>]=0) Hartree-</a:t>
            </a:r>
            <a:r>
              <a:rPr lang="fr-FR" sz="2200" b="1" dirty="0" err="1" smtClean="0">
                <a:solidFill>
                  <a:schemeClr val="tx1"/>
                </a:solidFill>
              </a:rPr>
              <a:t>Fock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5834988" y="2214056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0030233" y="1903336"/>
            <a:ext cx="928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Connecteur droit avec flèche 65"/>
          <p:cNvCxnSpPr/>
          <p:nvPr/>
        </p:nvCxnSpPr>
        <p:spPr>
          <a:xfrm flipH="1">
            <a:off x="8455328" y="1903336"/>
            <a:ext cx="2009037" cy="83098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3959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7" grpId="0" animBg="1"/>
      <p:bldP spid="57" grpId="1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hart_A12.pdf" descr="chart_A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309" y="1658448"/>
            <a:ext cx="7326034" cy="523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5656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33CC"/>
                </a:solidFill>
              </a:rPr>
              <a:t>Categories</a:t>
            </a:r>
            <a:r>
              <a:rPr lang="fr-FR" sz="3600" dirty="0" smtClean="0">
                <a:solidFill>
                  <a:srgbClr val="0033CC"/>
                </a:solidFill>
              </a:rPr>
              <a:t> of </a:t>
            </a:r>
            <a:r>
              <a:rPr lang="fr-FR" sz="3600" dirty="0" err="1" smtClean="0">
                <a:solidFill>
                  <a:srgbClr val="0033CC"/>
                </a:solidFill>
              </a:rPr>
              <a:t>nuclei</a:t>
            </a:r>
            <a:r>
              <a:rPr lang="fr-FR" sz="3600" dirty="0" smtClean="0">
                <a:solidFill>
                  <a:srgbClr val="0033CC"/>
                </a:solidFill>
              </a:rPr>
              <a:t> vs </a:t>
            </a:r>
            <a:r>
              <a:rPr lang="fr-FR" sz="3600" dirty="0" err="1" smtClean="0">
                <a:solidFill>
                  <a:srgbClr val="0033CC"/>
                </a:solidFill>
              </a:rPr>
              <a:t>correlations</a:t>
            </a:r>
            <a:r>
              <a:rPr lang="fr-FR" sz="3600" dirty="0" smtClean="0">
                <a:solidFill>
                  <a:srgbClr val="0033CC"/>
                </a:solidFill>
              </a:rPr>
              <a:t> vs expansion </a:t>
            </a:r>
            <a:r>
              <a:rPr lang="fr-FR" sz="3600" dirty="0" err="1" smtClean="0">
                <a:solidFill>
                  <a:srgbClr val="0033CC"/>
                </a:solidFill>
              </a:rPr>
              <a:t>method</a:t>
            </a:r>
            <a:endParaRPr sz="3600" dirty="0">
              <a:solidFill>
                <a:srgbClr val="0033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33" y="2032348"/>
            <a:ext cx="2466697" cy="4173782"/>
          </a:xfrm>
          <a:prstGeom prst="rect">
            <a:avLst/>
          </a:prstGeom>
        </p:spPr>
      </p:pic>
      <p:sp>
        <p:nvSpPr>
          <p:cNvPr id="15" name="Shape 111"/>
          <p:cNvSpPr/>
          <p:nvPr/>
        </p:nvSpPr>
        <p:spPr>
          <a:xfrm>
            <a:off x="938359" y="6060249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6" name="Shape 111"/>
          <p:cNvSpPr/>
          <p:nvPr/>
        </p:nvSpPr>
        <p:spPr>
          <a:xfrm>
            <a:off x="1291101" y="6060249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8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7" name="Shape 111"/>
          <p:cNvSpPr/>
          <p:nvPr/>
        </p:nvSpPr>
        <p:spPr>
          <a:xfrm>
            <a:off x="1977266" y="5722317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20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8" name="Shape 111"/>
          <p:cNvSpPr/>
          <p:nvPr/>
        </p:nvSpPr>
        <p:spPr>
          <a:xfrm>
            <a:off x="2443396" y="5611500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28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9" name="Shape 111"/>
          <p:cNvSpPr/>
          <p:nvPr/>
        </p:nvSpPr>
        <p:spPr>
          <a:xfrm>
            <a:off x="3804919" y="4690819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50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20" name="Shape 111"/>
          <p:cNvSpPr/>
          <p:nvPr/>
        </p:nvSpPr>
        <p:spPr>
          <a:xfrm>
            <a:off x="5398395" y="3461231"/>
            <a:ext cx="2844714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200" b="1" dirty="0" smtClean="0">
                <a:solidFill>
                  <a:schemeClr val="tx1"/>
                </a:solidFill>
              </a:rPr>
              <a:t>« </a:t>
            </a:r>
            <a:r>
              <a:rPr lang="fr-FR" sz="2200" b="1" dirty="0" err="1" smtClean="0">
                <a:solidFill>
                  <a:schemeClr val="tx1"/>
                </a:solidFill>
              </a:rPr>
              <a:t>Magic</a:t>
            </a:r>
            <a:r>
              <a:rPr lang="fr-FR" sz="2200" b="1" dirty="0" smtClean="0">
                <a:solidFill>
                  <a:schemeClr val="tx1"/>
                </a:solidFill>
              </a:rPr>
              <a:t> » </a:t>
            </a:r>
            <a:r>
              <a:rPr lang="fr-FR" sz="2200" b="1" dirty="0" err="1" smtClean="0">
                <a:solidFill>
                  <a:schemeClr val="tx1"/>
                </a:solidFill>
              </a:rPr>
              <a:t>numbers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b="1" dirty="0" smtClean="0">
                <a:solidFill>
                  <a:schemeClr val="tx1"/>
                </a:solidFill>
              </a:rPr>
              <a:t>= </a:t>
            </a:r>
          </a:p>
          <a:p>
            <a:pPr lvl="0" algn="ctr">
              <a:defRPr sz="1800"/>
            </a:pPr>
            <a:r>
              <a:rPr lang="fr-FR" sz="2200" b="1" dirty="0" err="1" smtClean="0">
                <a:solidFill>
                  <a:schemeClr val="tx1"/>
                </a:solidFill>
              </a:rPr>
              <a:t>Closed</a:t>
            </a:r>
            <a:r>
              <a:rPr lang="fr-FR" sz="2200" b="1" dirty="0" smtClean="0">
                <a:solidFill>
                  <a:schemeClr val="tx1"/>
                </a:solidFill>
              </a:rPr>
              <a:t> major </a:t>
            </a:r>
            <a:r>
              <a:rPr lang="fr-FR" sz="2200" b="1" dirty="0" err="1" smtClean="0">
                <a:solidFill>
                  <a:schemeClr val="tx1"/>
                </a:solidFill>
              </a:rPr>
              <a:t>shells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200" b="1" dirty="0" smtClean="0">
                <a:solidFill>
                  <a:srgbClr val="FF0000"/>
                </a:solidFill>
              </a:rPr>
              <a:t>Protons</a:t>
            </a:r>
          </a:p>
          <a:p>
            <a:pPr lvl="0" algn="ctr">
              <a:defRPr sz="1800"/>
            </a:pPr>
            <a:r>
              <a:rPr lang="fr-FR" sz="2200" b="1" dirty="0" smtClean="0">
                <a:solidFill>
                  <a:srgbClr val="0033CC"/>
                </a:solidFill>
              </a:rPr>
              <a:t>Neutrons</a:t>
            </a:r>
          </a:p>
        </p:txBody>
      </p:sp>
      <p:sp>
        <p:nvSpPr>
          <p:cNvPr id="21" name="Shape 111"/>
          <p:cNvSpPr/>
          <p:nvPr/>
        </p:nvSpPr>
        <p:spPr>
          <a:xfrm>
            <a:off x="940671" y="4737501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2" name="Shape 111"/>
          <p:cNvSpPr/>
          <p:nvPr/>
        </p:nvSpPr>
        <p:spPr>
          <a:xfrm>
            <a:off x="1304854" y="3836105"/>
            <a:ext cx="30056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8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3" name="Shape 111"/>
          <p:cNvSpPr/>
          <p:nvPr/>
        </p:nvSpPr>
        <p:spPr>
          <a:xfrm>
            <a:off x="1969809" y="3084981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20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4" name="Shape 111"/>
          <p:cNvSpPr/>
          <p:nvPr/>
        </p:nvSpPr>
        <p:spPr>
          <a:xfrm>
            <a:off x="2458028" y="2763512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28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25" name="Shape 111"/>
          <p:cNvSpPr/>
          <p:nvPr/>
        </p:nvSpPr>
        <p:spPr>
          <a:xfrm>
            <a:off x="3795816" y="1592492"/>
            <a:ext cx="391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50</a:t>
            </a:r>
            <a:endParaRPr sz="2200" dirty="0">
              <a:solidFill>
                <a:srgbClr val="0033CC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18992" y="5327153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8" name="Shape 111"/>
          <p:cNvSpPr/>
          <p:nvPr/>
        </p:nvSpPr>
        <p:spPr>
          <a:xfrm>
            <a:off x="1081436" y="5005728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16</a:t>
            </a:r>
            <a:r>
              <a:rPr lang="fr-FR" sz="2000" b="1" dirty="0" smtClean="0">
                <a:solidFill>
                  <a:schemeClr val="tx1"/>
                </a:solidFill>
              </a:rPr>
              <a:t>O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047755" y="4450979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564762" y="443370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2543194" y="385912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267769" y="3854996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887145" y="2228220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5" name="Shape 111"/>
          <p:cNvSpPr/>
          <p:nvPr/>
        </p:nvSpPr>
        <p:spPr>
          <a:xfrm>
            <a:off x="1861775" y="4109249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40</a:t>
            </a:r>
            <a:r>
              <a:rPr lang="fr-FR" sz="2000" b="1" dirty="0" smtClean="0">
                <a:solidFill>
                  <a:schemeClr val="tx1"/>
                </a:solidFill>
              </a:rPr>
              <a:t>Ca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6" name="Shape 111"/>
          <p:cNvSpPr/>
          <p:nvPr/>
        </p:nvSpPr>
        <p:spPr>
          <a:xfrm>
            <a:off x="2305016" y="4601390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48</a:t>
            </a:r>
            <a:r>
              <a:rPr lang="fr-FR" sz="2000" b="1" dirty="0" smtClean="0">
                <a:solidFill>
                  <a:schemeClr val="tx1"/>
                </a:solidFill>
              </a:rPr>
              <a:t>Ca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7" name="Shape 111"/>
          <p:cNvSpPr/>
          <p:nvPr/>
        </p:nvSpPr>
        <p:spPr>
          <a:xfrm>
            <a:off x="2339759" y="3509083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56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8" name="Shape 111"/>
          <p:cNvSpPr/>
          <p:nvPr/>
        </p:nvSpPr>
        <p:spPr>
          <a:xfrm>
            <a:off x="3044875" y="3521576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68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5834988" y="2214056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941673" y="5746838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Shape 111"/>
          <p:cNvSpPr/>
          <p:nvPr/>
        </p:nvSpPr>
        <p:spPr>
          <a:xfrm>
            <a:off x="711540" y="5425022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>
                <a:solidFill>
                  <a:schemeClr val="tx1"/>
                </a:solidFill>
              </a:rPr>
              <a:t>4</a:t>
            </a:r>
            <a:r>
              <a:rPr lang="fr-FR" sz="2000" b="1" dirty="0" smtClean="0">
                <a:solidFill>
                  <a:schemeClr val="tx1"/>
                </a:solidFill>
              </a:rPr>
              <a:t>He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43" name="Shape 111"/>
          <p:cNvSpPr/>
          <p:nvPr/>
        </p:nvSpPr>
        <p:spPr>
          <a:xfrm>
            <a:off x="5574424" y="1918097"/>
            <a:ext cx="7270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132</a:t>
            </a:r>
            <a:r>
              <a:rPr lang="fr-FR" sz="2000" b="1" dirty="0" smtClean="0">
                <a:solidFill>
                  <a:schemeClr val="tx1"/>
                </a:solidFill>
              </a:rPr>
              <a:t>Sn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2132622" y="2575232"/>
            <a:ext cx="364308" cy="3544334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Shape 111"/>
          <p:cNvSpPr/>
          <p:nvPr/>
        </p:nvSpPr>
        <p:spPr>
          <a:xfrm>
            <a:off x="3707811" y="2385603"/>
            <a:ext cx="7270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100</a:t>
            </a:r>
            <a:r>
              <a:rPr lang="fr-FR" sz="2000" b="1" dirty="0" smtClean="0">
                <a:solidFill>
                  <a:schemeClr val="tx1"/>
                </a:solidFill>
              </a:rPr>
              <a:t>Sn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887145" y="3861239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9" name="Shape 111"/>
          <p:cNvSpPr/>
          <p:nvPr/>
        </p:nvSpPr>
        <p:spPr>
          <a:xfrm>
            <a:off x="3707811" y="3538211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>
                <a:solidFill>
                  <a:schemeClr val="tx1"/>
                </a:solidFill>
              </a:rPr>
              <a:t>7</a:t>
            </a:r>
            <a:r>
              <a:rPr lang="fr-FR" sz="2000" b="1" baseline="30000" dirty="0" smtClean="0">
                <a:solidFill>
                  <a:schemeClr val="tx1"/>
                </a:solidFill>
              </a:rPr>
              <a:t>8</a:t>
            </a:r>
            <a:r>
              <a:rPr lang="fr-FR" sz="2000" b="1" dirty="0" smtClean="0">
                <a:solidFill>
                  <a:schemeClr val="tx1"/>
                </a:solidFill>
              </a:rPr>
              <a:t>Ni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2050096" y="5327153"/>
            <a:ext cx="122830" cy="956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Shape 111"/>
          <p:cNvSpPr/>
          <p:nvPr/>
        </p:nvSpPr>
        <p:spPr>
          <a:xfrm>
            <a:off x="1861775" y="5021820"/>
            <a:ext cx="5296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baseline="30000" dirty="0" smtClean="0">
                <a:solidFill>
                  <a:schemeClr val="tx1"/>
                </a:solidFill>
              </a:rPr>
              <a:t>28</a:t>
            </a:r>
            <a:r>
              <a:rPr lang="fr-FR" sz="2000" b="1" dirty="0" smtClean="0">
                <a:solidFill>
                  <a:schemeClr val="tx1"/>
                </a:solidFill>
              </a:rPr>
              <a:t>O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59" name="Shape 111"/>
          <p:cNvSpPr/>
          <p:nvPr/>
        </p:nvSpPr>
        <p:spPr>
          <a:xfrm>
            <a:off x="10314942" y="6399118"/>
            <a:ext cx="208152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rgbClr val="FF0000"/>
                </a:solidFill>
              </a:rPr>
              <a:t>1 set for protons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 lvl="0">
              <a:defRPr sz="1800"/>
            </a:pPr>
            <a:r>
              <a:rPr lang="fr-FR" b="1" dirty="0" smtClean="0">
                <a:solidFill>
                  <a:srgbClr val="0033CC"/>
                </a:solidFill>
              </a:rPr>
              <a:t>1 set for neutrons</a:t>
            </a:r>
            <a:endParaRPr sz="2200" b="1" dirty="0">
              <a:solidFill>
                <a:srgbClr val="0033CC"/>
              </a:solidFill>
            </a:endParaRPr>
          </a:p>
        </p:txBody>
      </p:sp>
      <p:sp>
        <p:nvSpPr>
          <p:cNvPr id="69" name="Shape 111"/>
          <p:cNvSpPr/>
          <p:nvPr/>
        </p:nvSpPr>
        <p:spPr>
          <a:xfrm>
            <a:off x="6926785" y="2794289"/>
            <a:ext cx="33988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j=</a:t>
            </a:r>
            <a:r>
              <a:rPr lang="fr-FR" sz="2000" b="1" dirty="0" err="1" smtClean="0">
                <a:solidFill>
                  <a:schemeClr val="tx1"/>
                </a:solidFill>
              </a:rPr>
              <a:t>l+s</a:t>
            </a:r>
            <a:r>
              <a:rPr lang="fr-FR" sz="2000" b="1" dirty="0" smtClean="0">
                <a:solidFill>
                  <a:schemeClr val="tx1"/>
                </a:solidFill>
              </a:rPr>
              <a:t> → 2j+1 </a:t>
            </a:r>
            <a:r>
              <a:rPr lang="fr-FR" sz="2000" b="1" dirty="0" err="1" smtClean="0">
                <a:solidFill>
                  <a:schemeClr val="tx1"/>
                </a:solidFill>
              </a:rPr>
              <a:t>degeneracy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78" name="Shape 111"/>
          <p:cNvSpPr/>
          <p:nvPr/>
        </p:nvSpPr>
        <p:spPr>
          <a:xfrm>
            <a:off x="3176351" y="5394245"/>
            <a:ext cx="654427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200" b="1" dirty="0" err="1" smtClean="0">
                <a:solidFill>
                  <a:schemeClr val="tx1"/>
                </a:solidFill>
              </a:rPr>
              <a:t>Doubly</a:t>
            </a:r>
            <a:r>
              <a:rPr lang="fr-FR" sz="2200" b="1" dirty="0" smtClean="0">
                <a:solidFill>
                  <a:schemeClr val="tx1"/>
                </a:solidFill>
              </a:rPr>
              <a:t> « </a:t>
            </a:r>
            <a:r>
              <a:rPr lang="fr-FR" sz="2200" b="1" dirty="0" err="1" smtClean="0">
                <a:solidFill>
                  <a:schemeClr val="tx1"/>
                </a:solidFill>
              </a:rPr>
              <a:t>Magic</a:t>
            </a:r>
            <a:r>
              <a:rPr lang="fr-FR" sz="2200" b="1" dirty="0" smtClean="0">
                <a:solidFill>
                  <a:schemeClr val="tx1"/>
                </a:solidFill>
              </a:rPr>
              <a:t> » nucleus </a:t>
            </a:r>
            <a:r>
              <a:rPr lang="fr-FR" b="1" dirty="0" smtClean="0">
                <a:solidFill>
                  <a:schemeClr val="tx1"/>
                </a:solidFill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</a:rPr>
              <a:t>« double noble </a:t>
            </a:r>
            <a:r>
              <a:rPr lang="fr-FR" sz="2200" b="1" dirty="0" err="1" smtClean="0">
                <a:solidFill>
                  <a:schemeClr val="tx1"/>
                </a:solidFill>
              </a:rPr>
              <a:t>gas</a:t>
            </a:r>
            <a:r>
              <a:rPr lang="fr-FR" sz="2200" b="1" dirty="0" smtClean="0">
                <a:solidFill>
                  <a:schemeClr val="tx1"/>
                </a:solidFill>
              </a:rPr>
              <a:t> »</a:t>
            </a:r>
            <a:endParaRPr lang="fr-FR" sz="2200" b="1" dirty="0" smtClean="0">
              <a:solidFill>
                <a:srgbClr val="0033CC"/>
              </a:solidFill>
            </a:endParaRPr>
          </a:p>
        </p:txBody>
      </p:sp>
      <p:sp>
        <p:nvSpPr>
          <p:cNvPr id="63" name="Rounded Rectangle"/>
          <p:cNvSpPr/>
          <p:nvPr/>
        </p:nvSpPr>
        <p:spPr>
          <a:xfrm>
            <a:off x="636895" y="7565146"/>
            <a:ext cx="12067724" cy="1426184"/>
          </a:xfrm>
          <a:prstGeom prst="roundRect">
            <a:avLst>
              <a:gd name="adj" fmla="val 23737"/>
            </a:avLst>
          </a:prstGeom>
          <a:gradFill>
            <a:gsLst>
              <a:gs pos="0">
                <a:srgbClr val="0052FF">
                  <a:alpha val="8094"/>
                </a:srgbClr>
              </a:gs>
              <a:gs pos="100000">
                <a:srgbClr val="FF40FF">
                  <a:alpha val="12298"/>
                </a:srgbClr>
              </a:gs>
            </a:gsLst>
            <a:lin ang="5400000"/>
          </a:gra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4" name="Shape 1506"/>
          <p:cNvSpPr/>
          <p:nvPr/>
        </p:nvSpPr>
        <p:spPr>
          <a:xfrm>
            <a:off x="746232" y="7626204"/>
            <a:ext cx="1195838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Any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« 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universal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 » (expansion)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method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must deal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with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static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and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dynamical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correlations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	</a:t>
            </a:r>
            <a:r>
              <a:rPr lang="fr-FR" sz="2400" dirty="0" err="1" smtClean="0">
                <a:solidFill>
                  <a:srgbClr val="0033CC"/>
                </a:solidFill>
              </a:rPr>
              <a:t>Consistently</a:t>
            </a:r>
            <a:r>
              <a:rPr lang="fr-FR" sz="2400" dirty="0" smtClean="0">
                <a:solidFill>
                  <a:srgbClr val="0033CC"/>
                </a:solidFill>
              </a:rPr>
              <a:t> (no double </a:t>
            </a:r>
            <a:r>
              <a:rPr lang="fr-FR" sz="2400" dirty="0" err="1" smtClean="0">
                <a:solidFill>
                  <a:srgbClr val="0033CC"/>
                </a:solidFill>
              </a:rPr>
              <a:t>counting</a:t>
            </a:r>
            <a:r>
              <a:rPr lang="fr-FR" sz="2400" dirty="0" smtClean="0">
                <a:solidFill>
                  <a:srgbClr val="0033CC"/>
                </a:solidFill>
              </a:rPr>
              <a:t>) </a:t>
            </a:r>
          </a:p>
          <a:p>
            <a:pPr lvl="0">
              <a:defRPr sz="1800"/>
            </a:pPr>
            <a:r>
              <a:rPr lang="fr-FR" sz="2400" dirty="0" smtClean="0">
                <a:solidFill>
                  <a:srgbClr val="0033CC"/>
                </a:solidFill>
              </a:rPr>
              <a:t>	</a:t>
            </a:r>
            <a:r>
              <a:rPr lang="fr-FR" sz="2400" dirty="0" err="1" smtClean="0">
                <a:solidFill>
                  <a:srgbClr val="0033CC"/>
                </a:solidFill>
              </a:rPr>
              <a:t>Efficiently</a:t>
            </a:r>
            <a:r>
              <a:rPr lang="fr-FR" sz="2400" dirty="0" smtClean="0">
                <a:solidFill>
                  <a:srgbClr val="0033CC"/>
                </a:solidFill>
              </a:rPr>
              <a:t> (at </a:t>
            </a:r>
            <a:r>
              <a:rPr lang="fr-FR" sz="2400" dirty="0" err="1" smtClean="0">
                <a:solidFill>
                  <a:srgbClr val="0033CC"/>
                </a:solidFill>
              </a:rPr>
              <a:t>reasonal</a:t>
            </a:r>
            <a:r>
              <a:rPr lang="fr-FR" sz="2400" dirty="0" smtClean="0">
                <a:solidFill>
                  <a:srgbClr val="0033CC"/>
                </a:solidFill>
              </a:rPr>
              <a:t> polynomial </a:t>
            </a:r>
            <a:r>
              <a:rPr lang="fr-FR" sz="2400" dirty="0" err="1" smtClean="0">
                <a:solidFill>
                  <a:srgbClr val="0033CC"/>
                </a:solidFill>
              </a:rPr>
              <a:t>cost</a:t>
            </a:r>
            <a:r>
              <a:rPr lang="fr-FR" sz="2400" dirty="0" smtClean="0">
                <a:solidFill>
                  <a:srgbClr val="0033CC"/>
                </a:solidFill>
              </a:rPr>
              <a:t>) 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44" name="Shape 111"/>
          <p:cNvSpPr/>
          <p:nvPr/>
        </p:nvSpPr>
        <p:spPr>
          <a:xfrm>
            <a:off x="6733312" y="1489171"/>
            <a:ext cx="627610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>
                <a:solidFill>
                  <a:schemeClr val="tx1"/>
                </a:solidFill>
              </a:rPr>
              <a:t>N</a:t>
            </a:r>
            <a:r>
              <a:rPr lang="fr-FR" sz="2200" b="1" dirty="0" err="1" smtClean="0">
                <a:solidFill>
                  <a:schemeClr val="tx1"/>
                </a:solidFill>
              </a:rPr>
              <a:t>uclear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shells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from</a:t>
            </a:r>
            <a:r>
              <a:rPr lang="fr-FR" sz="2200" b="1" dirty="0" smtClean="0">
                <a:solidFill>
                  <a:schemeClr val="tx1"/>
                </a:solidFill>
              </a:rPr>
              <a:t> SC ([H,J</a:t>
            </a:r>
            <a:r>
              <a:rPr lang="fr-FR" sz="2200" b="1" baseline="30000" dirty="0" smtClean="0">
                <a:solidFill>
                  <a:schemeClr val="tx1"/>
                </a:solidFill>
              </a:rPr>
              <a:t>2</a:t>
            </a:r>
            <a:r>
              <a:rPr lang="fr-FR" sz="2200" b="1" dirty="0" smtClean="0">
                <a:solidFill>
                  <a:schemeClr val="tx1"/>
                </a:solidFill>
              </a:rPr>
              <a:t>]=0) Hartree-</a:t>
            </a:r>
            <a:r>
              <a:rPr lang="fr-FR" sz="2200" b="1" dirty="0" err="1" smtClean="0">
                <a:solidFill>
                  <a:schemeClr val="tx1"/>
                </a:solidFill>
              </a:rPr>
              <a:t>Fock</a:t>
            </a:r>
            <a:endParaRPr sz="2200" b="1" dirty="0">
              <a:solidFill>
                <a:schemeClr val="tx1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10030233" y="1903336"/>
            <a:ext cx="928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8455328" y="1903336"/>
            <a:ext cx="2009037" cy="83098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13558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55382</TotalTime>
  <Words>2443</Words>
  <Application>Microsoft Office PowerPoint</Application>
  <PresentationFormat>Personnalisé</PresentationFormat>
  <Paragraphs>501</Paragraphs>
  <Slides>29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Helvetica</vt:lpstr>
      <vt:lpstr>Helvetica Neue</vt:lpstr>
      <vt:lpstr>Helvetica Neue Light</vt:lpstr>
      <vt:lpstr>Lucida Grande</vt:lpstr>
      <vt:lpstr>Palatino</vt:lpstr>
      <vt:lpstr>Symbol</vt:lpstr>
      <vt:lpstr>Times New Roman</vt:lpstr>
      <vt:lpstr>Wingdings</vt:lpstr>
      <vt:lpstr>ModernPortfolio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DUGUET Thomas</dc:creator>
  <cp:lastModifiedBy>DUGUET Thomas</cp:lastModifiedBy>
  <cp:revision>1665</cp:revision>
  <dcterms:modified xsi:type="dcterms:W3CDTF">2022-09-15T21:46:00Z</dcterms:modified>
</cp:coreProperties>
</file>