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presentation.main+xml" PartName="/ppt/presentation.xml"/>
  <Override ContentType="application/vnd.openxmlformats-officedocument.presentationml.presProps+xml" PartName="/ppt/presProps3.xml"/>
  <Override ContentType="application/vnd.openxmlformats-officedocument.theme+xml" PartName="/ppt/theme/theme1.xml"/>
  <Override ContentType="application/vnd.openxmlformats-officedocument.presentationml.viewProps+xml" PartName="/ppt/viewProps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10287000" cx="18288000"/>
  <p:notesSz cx="6858000" cy="9144000"/>
  <p:defaultTextStyle>
    <a:defPPr lvl="0">
      <a:defRPr lang="en-US"/>
    </a:defPPr>
    <a:lvl1pPr defTabSz="9144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9144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9144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9144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9144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9144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9144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9144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9144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3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3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3.xml"/><Relationship Id="rId3" Type="http://schemas.openxmlformats.org/officeDocument/2006/relationships/presProps" Target="presProps3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9" Type="http://schemas.openxmlformats.org/officeDocument/2006/relationships/slide" Target="slides/slide6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hyperlink" Target="https://ltanhpham.wixsite.com/portfolio" TargetMode="External"/></Relationships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0CC0DF"/>
            </a:gs>
            <a:gs pos="100000">
              <a:srgbClr val="FFDE59"/>
            </a:gs>
          </a:gsLst>
          <a:lin ang="0" scaled="0"/>
        </a:gra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1"/>
          <p:cNvGrpSpPr/>
          <p:nvPr/>
        </p:nvGrpSpPr>
        <p:grpSpPr>
          <a:xfrm>
            <a:off x="1028700" y="7164735"/>
            <a:ext cx="16026111" cy="2449559"/>
            <a:chOff x="0" y="-9525"/>
            <a:chExt cx="4220841" cy="645147"/>
          </a:xfrm>
        </p:grpSpPr>
        <p:sp>
          <p:nvSpPr>
            <p:cNvPr id="21" name="Google Shape;21;p1"/>
            <p:cNvSpPr/>
            <p:nvPr/>
          </p:nvSpPr>
          <p:spPr>
            <a:xfrm>
              <a:off x="0" y="0"/>
              <a:ext cx="4220841" cy="635622"/>
            </a:xfrm>
            <a:custGeom>
              <a:rect b="b" l="l" r="r" t="t"/>
              <a:pathLst>
                <a:path extrusionOk="0" h="635622" w="4220841">
                  <a:moveTo>
                    <a:pt x="24456" y="0"/>
                  </a:moveTo>
                  <a:lnTo>
                    <a:pt x="4196385" y="0"/>
                  </a:lnTo>
                  <a:cubicBezTo>
                    <a:pt x="4202871" y="0"/>
                    <a:pt x="4209092" y="2577"/>
                    <a:pt x="4213678" y="7163"/>
                  </a:cubicBezTo>
                  <a:cubicBezTo>
                    <a:pt x="4218265" y="11749"/>
                    <a:pt x="4220841" y="17970"/>
                    <a:pt x="4220841" y="24456"/>
                  </a:cubicBezTo>
                  <a:lnTo>
                    <a:pt x="4220841" y="611165"/>
                  </a:lnTo>
                  <a:cubicBezTo>
                    <a:pt x="4220841" y="617652"/>
                    <a:pt x="4218265" y="623872"/>
                    <a:pt x="4213678" y="628459"/>
                  </a:cubicBezTo>
                  <a:cubicBezTo>
                    <a:pt x="4209092" y="633045"/>
                    <a:pt x="4202871" y="635622"/>
                    <a:pt x="4196385" y="635622"/>
                  </a:cubicBezTo>
                  <a:lnTo>
                    <a:pt x="24456" y="635622"/>
                  </a:lnTo>
                  <a:cubicBezTo>
                    <a:pt x="17970" y="635622"/>
                    <a:pt x="11749" y="633045"/>
                    <a:pt x="7163" y="628459"/>
                  </a:cubicBezTo>
                  <a:cubicBezTo>
                    <a:pt x="2577" y="623872"/>
                    <a:pt x="0" y="617652"/>
                    <a:pt x="0" y="611165"/>
                  </a:cubicBezTo>
                  <a:lnTo>
                    <a:pt x="0" y="24456"/>
                  </a:lnTo>
                  <a:cubicBezTo>
                    <a:pt x="0" y="17970"/>
                    <a:pt x="2577" y="11749"/>
                    <a:pt x="7163" y="7163"/>
                  </a:cubicBezTo>
                  <a:cubicBezTo>
                    <a:pt x="11749" y="2577"/>
                    <a:pt x="17970" y="0"/>
                    <a:pt x="2445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1"/>
            <p:cNvSpPr txBox="1"/>
            <p:nvPr/>
          </p:nvSpPr>
          <p:spPr>
            <a:xfrm>
              <a:off x="0" y="-9525"/>
              <a:ext cx="4220700" cy="645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59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3" name="Google Shape;23;p1"/>
          <p:cNvSpPr txBox="1"/>
          <p:nvPr/>
        </p:nvSpPr>
        <p:spPr>
          <a:xfrm>
            <a:off x="1260350" y="801682"/>
            <a:ext cx="15562800" cy="6089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8800" u="none" cap="none" strike="noStrike">
                <a:solidFill>
                  <a:srgbClr val="FFFFFF"/>
                </a:solidFill>
              </a:rPr>
              <a:t>The Power of AI on language learning app </a:t>
            </a:r>
            <a:endParaRPr b="1" i="0" sz="8800" u="none" cap="none" strike="noStrike">
              <a:solidFill>
                <a:srgbClr val="FFFFFF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8800" u="none" cap="none" strike="noStrike">
                <a:solidFill>
                  <a:srgbClr val="FFFFFF"/>
                </a:solidFill>
              </a:rPr>
              <a:t>A case study of ELSA Speak</a:t>
            </a:r>
            <a:endParaRPr b="1"/>
          </a:p>
        </p:txBody>
      </p:sp>
      <p:sp>
        <p:nvSpPr>
          <p:cNvPr id="24" name="Google Shape;24;p1"/>
          <p:cNvSpPr/>
          <p:nvPr/>
        </p:nvSpPr>
        <p:spPr>
          <a:xfrm>
            <a:off x="1635032" y="7519523"/>
            <a:ext cx="5257858" cy="1776130"/>
          </a:xfrm>
          <a:custGeom>
            <a:rect b="b" l="l" r="r" t="t"/>
            <a:pathLst>
              <a:path extrusionOk="0" h="1776130" w="5257858">
                <a:moveTo>
                  <a:pt x="0" y="0"/>
                </a:moveTo>
                <a:lnTo>
                  <a:pt x="5257858" y="0"/>
                </a:lnTo>
                <a:lnTo>
                  <a:pt x="5257858" y="1776130"/>
                </a:lnTo>
                <a:lnTo>
                  <a:pt x="0" y="177613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5" name="Google Shape;25;p1"/>
          <p:cNvSpPr/>
          <p:nvPr/>
        </p:nvSpPr>
        <p:spPr>
          <a:xfrm>
            <a:off x="8138181" y="7200900"/>
            <a:ext cx="2413376" cy="2413376"/>
          </a:xfrm>
          <a:custGeom>
            <a:rect b="b" l="l" r="r" t="t"/>
            <a:pathLst>
              <a:path extrusionOk="0" h="2413376" w="2413376">
                <a:moveTo>
                  <a:pt x="0" y="0"/>
                </a:moveTo>
                <a:lnTo>
                  <a:pt x="2413376" y="0"/>
                </a:lnTo>
                <a:lnTo>
                  <a:pt x="2413376" y="2413376"/>
                </a:lnTo>
                <a:lnTo>
                  <a:pt x="0" y="241337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26" name="Google Shape;26;p1"/>
          <p:cNvGrpSpPr/>
          <p:nvPr/>
        </p:nvGrpSpPr>
        <p:grpSpPr>
          <a:xfrm>
            <a:off x="12204016" y="7623487"/>
            <a:ext cx="3802275" cy="1568193"/>
            <a:chOff x="0" y="-47625"/>
            <a:chExt cx="5069700" cy="2588205"/>
          </a:xfrm>
        </p:grpSpPr>
        <p:sp>
          <p:nvSpPr>
            <p:cNvPr id="27" name="Google Shape;27;p1"/>
            <p:cNvSpPr txBox="1"/>
            <p:nvPr/>
          </p:nvSpPr>
          <p:spPr>
            <a:xfrm>
              <a:off x="0" y="-47625"/>
              <a:ext cx="5069700" cy="88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4001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499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Thuc Anh Pham</a:t>
              </a:r>
              <a:endParaRPr/>
            </a:p>
          </p:txBody>
        </p:sp>
        <p:sp>
          <p:nvSpPr>
            <p:cNvPr id="28" name="Google Shape;28;p1"/>
            <p:cNvSpPr txBox="1"/>
            <p:nvPr/>
          </p:nvSpPr>
          <p:spPr>
            <a:xfrm>
              <a:off x="0" y="762180"/>
              <a:ext cx="5069700" cy="1778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4001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499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anhplt@unc.edu</a:t>
              </a:r>
              <a:endParaRPr/>
            </a:p>
            <a:p>
              <a:pPr indent="0" lvl="0" marL="0" marR="0" rtl="0" algn="l">
                <a:lnSpc>
                  <a:spcPct val="14001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99"/>
                <a:t>lt</a:t>
              </a:r>
              <a:r>
                <a:rPr b="0" i="0" lang="en-US" sz="2499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anhpham@gmail.com</a:t>
              </a: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42131"/>
        </a:solidFill>
      </p:bgPr>
    </p:bg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oogle Shape;30;p2"/>
          <p:cNvGrpSpPr/>
          <p:nvPr/>
        </p:nvGrpSpPr>
        <p:grpSpPr>
          <a:xfrm>
            <a:off x="1028700" y="2143048"/>
            <a:ext cx="3345260" cy="5969223"/>
            <a:chOff x="0" y="-9525"/>
            <a:chExt cx="1008307" cy="1799205"/>
          </a:xfrm>
        </p:grpSpPr>
        <p:sp>
          <p:nvSpPr>
            <p:cNvPr id="31" name="Google Shape;31;p2"/>
            <p:cNvSpPr/>
            <p:nvPr/>
          </p:nvSpPr>
          <p:spPr>
            <a:xfrm>
              <a:off x="0" y="0"/>
              <a:ext cx="1008307" cy="1789680"/>
            </a:xfrm>
            <a:custGeom>
              <a:rect b="b" l="l" r="r" t="t"/>
              <a:pathLst>
                <a:path extrusionOk="0" h="1789680" w="1008307">
                  <a:moveTo>
                    <a:pt x="0" y="0"/>
                  </a:moveTo>
                  <a:lnTo>
                    <a:pt x="805107" y="0"/>
                  </a:lnTo>
                  <a:lnTo>
                    <a:pt x="1008307" y="894840"/>
                  </a:lnTo>
                  <a:lnTo>
                    <a:pt x="805107" y="1789680"/>
                  </a:lnTo>
                  <a:lnTo>
                    <a:pt x="0" y="1789680"/>
                  </a:lnTo>
                  <a:lnTo>
                    <a:pt x="203200" y="8948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BDB5C"/>
            </a:solidFill>
            <a:ln>
              <a:noFill/>
            </a:ln>
          </p:spPr>
        </p:sp>
        <p:sp>
          <p:nvSpPr>
            <p:cNvPr id="32" name="Google Shape;32;p2"/>
            <p:cNvSpPr txBox="1"/>
            <p:nvPr/>
          </p:nvSpPr>
          <p:spPr>
            <a:xfrm>
              <a:off x="177800" y="-9525"/>
              <a:ext cx="754200" cy="1799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000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3199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2000s</a:t>
              </a:r>
              <a:endParaRPr/>
            </a:p>
            <a:p>
              <a:pPr indent="0" lvl="0" marL="0" marR="0" rtl="0" algn="ctr">
                <a:lnSpc>
                  <a:spcPct val="12000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3199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Desktop Dominace + Web-based Platforms</a:t>
              </a:r>
              <a:endParaRPr/>
            </a:p>
          </p:txBody>
        </p:sp>
      </p:grpSp>
      <p:sp>
        <p:nvSpPr>
          <p:cNvPr id="33" name="Google Shape;33;p2"/>
          <p:cNvSpPr txBox="1"/>
          <p:nvPr/>
        </p:nvSpPr>
        <p:spPr>
          <a:xfrm>
            <a:off x="1028700" y="138112"/>
            <a:ext cx="12066000" cy="196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8499" u="none" cap="none" strike="noStrike">
                <a:solidFill>
                  <a:srgbClr val="FFFFFF"/>
                </a:solidFill>
              </a:rPr>
              <a:t>From CALL to MALL</a:t>
            </a:r>
            <a:endParaRPr b="1"/>
          </a:p>
        </p:txBody>
      </p:sp>
      <p:grpSp>
        <p:nvGrpSpPr>
          <p:cNvPr id="34" name="Google Shape;34;p2"/>
          <p:cNvGrpSpPr/>
          <p:nvPr/>
        </p:nvGrpSpPr>
        <p:grpSpPr>
          <a:xfrm>
            <a:off x="4081309" y="2143048"/>
            <a:ext cx="3345260" cy="5969223"/>
            <a:chOff x="0" y="-9525"/>
            <a:chExt cx="1008307" cy="1799205"/>
          </a:xfrm>
        </p:grpSpPr>
        <p:sp>
          <p:nvSpPr>
            <p:cNvPr id="35" name="Google Shape;35;p2"/>
            <p:cNvSpPr/>
            <p:nvPr/>
          </p:nvSpPr>
          <p:spPr>
            <a:xfrm>
              <a:off x="0" y="0"/>
              <a:ext cx="1008307" cy="1789680"/>
            </a:xfrm>
            <a:custGeom>
              <a:rect b="b" l="l" r="r" t="t"/>
              <a:pathLst>
                <a:path extrusionOk="0" h="1789680" w="1008307">
                  <a:moveTo>
                    <a:pt x="0" y="0"/>
                  </a:moveTo>
                  <a:lnTo>
                    <a:pt x="805107" y="0"/>
                  </a:lnTo>
                  <a:lnTo>
                    <a:pt x="1008307" y="894840"/>
                  </a:lnTo>
                  <a:lnTo>
                    <a:pt x="805107" y="1789680"/>
                  </a:lnTo>
                  <a:lnTo>
                    <a:pt x="0" y="1789680"/>
                  </a:lnTo>
                  <a:lnTo>
                    <a:pt x="203200" y="8948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BD882"/>
            </a:solidFill>
            <a:ln>
              <a:noFill/>
            </a:ln>
          </p:spPr>
        </p:sp>
        <p:sp>
          <p:nvSpPr>
            <p:cNvPr id="36" name="Google Shape;36;p2"/>
            <p:cNvSpPr txBox="1"/>
            <p:nvPr/>
          </p:nvSpPr>
          <p:spPr>
            <a:xfrm>
              <a:off x="177800" y="-9525"/>
              <a:ext cx="754200" cy="1799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000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3199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Early 2010s</a:t>
              </a:r>
              <a:endParaRPr/>
            </a:p>
            <a:p>
              <a:pPr indent="0" lvl="0" marL="0" marR="0" rtl="0" algn="ctr">
                <a:lnSpc>
                  <a:spcPct val="12000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3199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Mobile Revolution + Gamification</a:t>
              </a:r>
              <a:endParaRPr/>
            </a:p>
          </p:txBody>
        </p:sp>
      </p:grpSp>
      <p:grpSp>
        <p:nvGrpSpPr>
          <p:cNvPr id="37" name="Google Shape;37;p2"/>
          <p:cNvGrpSpPr/>
          <p:nvPr/>
        </p:nvGrpSpPr>
        <p:grpSpPr>
          <a:xfrm>
            <a:off x="7046528" y="2143048"/>
            <a:ext cx="3962658" cy="5969223"/>
            <a:chOff x="0" y="-9525"/>
            <a:chExt cx="1194399" cy="1799205"/>
          </a:xfrm>
        </p:grpSpPr>
        <p:sp>
          <p:nvSpPr>
            <p:cNvPr id="38" name="Google Shape;38;p2"/>
            <p:cNvSpPr/>
            <p:nvPr/>
          </p:nvSpPr>
          <p:spPr>
            <a:xfrm>
              <a:off x="0" y="0"/>
              <a:ext cx="1194399" cy="1789680"/>
            </a:xfrm>
            <a:custGeom>
              <a:rect b="b" l="l" r="r" t="t"/>
              <a:pathLst>
                <a:path extrusionOk="0" h="1789680" w="1194399">
                  <a:moveTo>
                    <a:pt x="0" y="0"/>
                  </a:moveTo>
                  <a:lnTo>
                    <a:pt x="991199" y="0"/>
                  </a:lnTo>
                  <a:lnTo>
                    <a:pt x="1194399" y="894840"/>
                  </a:lnTo>
                  <a:lnTo>
                    <a:pt x="991199" y="1789680"/>
                  </a:lnTo>
                  <a:lnTo>
                    <a:pt x="0" y="1789680"/>
                  </a:lnTo>
                  <a:lnTo>
                    <a:pt x="203200" y="8948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96D8"/>
            </a:solidFill>
            <a:ln>
              <a:noFill/>
            </a:ln>
          </p:spPr>
        </p:sp>
        <p:sp>
          <p:nvSpPr>
            <p:cNvPr id="39" name="Google Shape;39;p2"/>
            <p:cNvSpPr txBox="1"/>
            <p:nvPr/>
          </p:nvSpPr>
          <p:spPr>
            <a:xfrm>
              <a:off x="177800" y="-9525"/>
              <a:ext cx="940500" cy="1799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000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3199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Mid 2010s</a:t>
              </a:r>
              <a:endParaRPr/>
            </a:p>
            <a:p>
              <a:pPr indent="0" lvl="0" marL="0" marR="0" rtl="0" algn="ctr">
                <a:lnSpc>
                  <a:spcPct val="12000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3199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Personalization+ Focus on Conversational Practice</a:t>
              </a:r>
              <a:endParaRPr/>
            </a:p>
          </p:txBody>
        </p:sp>
      </p:grpSp>
      <p:grpSp>
        <p:nvGrpSpPr>
          <p:cNvPr id="40" name="Google Shape;40;p2"/>
          <p:cNvGrpSpPr/>
          <p:nvPr/>
        </p:nvGrpSpPr>
        <p:grpSpPr>
          <a:xfrm>
            <a:off x="10638610" y="2143048"/>
            <a:ext cx="3694813" cy="5969223"/>
            <a:chOff x="0" y="-9525"/>
            <a:chExt cx="1113667" cy="1799205"/>
          </a:xfrm>
        </p:grpSpPr>
        <p:sp>
          <p:nvSpPr>
            <p:cNvPr id="41" name="Google Shape;41;p2"/>
            <p:cNvSpPr/>
            <p:nvPr/>
          </p:nvSpPr>
          <p:spPr>
            <a:xfrm>
              <a:off x="0" y="0"/>
              <a:ext cx="1113667" cy="1789680"/>
            </a:xfrm>
            <a:custGeom>
              <a:rect b="b" l="l" r="r" t="t"/>
              <a:pathLst>
                <a:path extrusionOk="0" h="1789680" w="1113667">
                  <a:moveTo>
                    <a:pt x="0" y="0"/>
                  </a:moveTo>
                  <a:lnTo>
                    <a:pt x="910467" y="0"/>
                  </a:lnTo>
                  <a:lnTo>
                    <a:pt x="1113667" y="894840"/>
                  </a:lnTo>
                  <a:lnTo>
                    <a:pt x="910467" y="1789680"/>
                  </a:lnTo>
                  <a:lnTo>
                    <a:pt x="0" y="1789680"/>
                  </a:lnTo>
                  <a:lnTo>
                    <a:pt x="203200" y="8948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9B2B7"/>
            </a:solidFill>
            <a:ln>
              <a:noFill/>
            </a:ln>
          </p:spPr>
        </p:sp>
        <p:sp>
          <p:nvSpPr>
            <p:cNvPr id="42" name="Google Shape;42;p2"/>
            <p:cNvSpPr txBox="1"/>
            <p:nvPr/>
          </p:nvSpPr>
          <p:spPr>
            <a:xfrm>
              <a:off x="177800" y="-9525"/>
              <a:ext cx="859800" cy="1799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000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3199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Late 2010s</a:t>
              </a:r>
              <a:endParaRPr/>
            </a:p>
            <a:p>
              <a:pPr indent="0" lvl="0" marL="0" marR="0" rtl="0" algn="ctr">
                <a:lnSpc>
                  <a:spcPct val="12000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3199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AI-Powered Chatbot and Pandemic Surge</a:t>
              </a:r>
              <a:endParaRPr/>
            </a:p>
          </p:txBody>
        </p:sp>
      </p:grpSp>
      <p:grpSp>
        <p:nvGrpSpPr>
          <p:cNvPr id="43" name="Google Shape;43;p2"/>
          <p:cNvGrpSpPr/>
          <p:nvPr/>
        </p:nvGrpSpPr>
        <p:grpSpPr>
          <a:xfrm>
            <a:off x="13965836" y="2143048"/>
            <a:ext cx="3392726" cy="5969223"/>
            <a:chOff x="0" y="-9525"/>
            <a:chExt cx="1022614" cy="1799205"/>
          </a:xfrm>
        </p:grpSpPr>
        <p:sp>
          <p:nvSpPr>
            <p:cNvPr id="44" name="Google Shape;44;p2"/>
            <p:cNvSpPr/>
            <p:nvPr/>
          </p:nvSpPr>
          <p:spPr>
            <a:xfrm>
              <a:off x="0" y="0"/>
              <a:ext cx="1022614" cy="1789680"/>
            </a:xfrm>
            <a:custGeom>
              <a:rect b="b" l="l" r="r" t="t"/>
              <a:pathLst>
                <a:path extrusionOk="0" h="1789680" w="1022614">
                  <a:moveTo>
                    <a:pt x="0" y="0"/>
                  </a:moveTo>
                  <a:lnTo>
                    <a:pt x="819414" y="0"/>
                  </a:lnTo>
                  <a:lnTo>
                    <a:pt x="1022614" y="894840"/>
                  </a:lnTo>
                  <a:lnTo>
                    <a:pt x="819414" y="1789680"/>
                  </a:lnTo>
                  <a:lnTo>
                    <a:pt x="0" y="1789680"/>
                  </a:lnTo>
                  <a:lnTo>
                    <a:pt x="203200" y="8948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F63"/>
            </a:solidFill>
            <a:ln>
              <a:noFill/>
            </a:ln>
          </p:spPr>
        </p:sp>
        <p:sp>
          <p:nvSpPr>
            <p:cNvPr id="45" name="Google Shape;45;p2"/>
            <p:cNvSpPr txBox="1"/>
            <p:nvPr/>
          </p:nvSpPr>
          <p:spPr>
            <a:xfrm>
              <a:off x="177800" y="-9525"/>
              <a:ext cx="768600" cy="1799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000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3199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2021 onwards</a:t>
              </a:r>
              <a:endParaRPr/>
            </a:p>
            <a:p>
              <a:pPr indent="0" lvl="0" marL="0" marR="0" rtl="0" algn="ctr">
                <a:lnSpc>
                  <a:spcPct val="12000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3199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Advanced AI Integration</a:t>
              </a:r>
              <a:endParaRPr/>
            </a:p>
          </p:txBody>
        </p:sp>
      </p:grp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42131"/>
        </a:solidFill>
      </p:bgPr>
    </p:bg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descr="a white circle" id="47" name="Google Shape;47;p3"/>
          <p:cNvSpPr/>
          <p:nvPr/>
        </p:nvSpPr>
        <p:spPr>
          <a:xfrm>
            <a:off x="1028700" y="1538136"/>
            <a:ext cx="6985000" cy="6985000"/>
          </a:xfrm>
          <a:custGeom>
            <a:rect b="b" l="l" r="r" t="t"/>
            <a:pathLst>
              <a:path extrusionOk="0" h="6350000" w="6350000">
                <a:moveTo>
                  <a:pt x="3175000" y="0"/>
                </a:moveTo>
                <a:cubicBezTo>
                  <a:pt x="1421496" y="0"/>
                  <a:pt x="0" y="1421496"/>
                  <a:pt x="0" y="3175000"/>
                </a:cubicBezTo>
                <a:cubicBezTo>
                  <a:pt x="0" y="4928504"/>
                  <a:pt x="1421496" y="6350000"/>
                  <a:pt x="3175000" y="6350000"/>
                </a:cubicBezTo>
                <a:cubicBezTo>
                  <a:pt x="4928504" y="6350000"/>
                  <a:pt x="6350000" y="4928504"/>
                  <a:pt x="6350000" y="3175000"/>
                </a:cubicBezTo>
                <a:cubicBezTo>
                  <a:pt x="6350000" y="1421496"/>
                  <a:pt x="4928504" y="0"/>
                  <a:pt x="317500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3"/>
          <p:cNvSpPr/>
          <p:nvPr/>
        </p:nvSpPr>
        <p:spPr>
          <a:xfrm>
            <a:off x="1354050" y="4026929"/>
            <a:ext cx="5944273" cy="2008004"/>
          </a:xfrm>
          <a:custGeom>
            <a:rect b="b" l="l" r="r" t="t"/>
            <a:pathLst>
              <a:path extrusionOk="0" h="2008004" w="5944273">
                <a:moveTo>
                  <a:pt x="0" y="0"/>
                </a:moveTo>
                <a:lnTo>
                  <a:pt x="5944273" y="0"/>
                </a:lnTo>
                <a:lnTo>
                  <a:pt x="5944273" y="2008004"/>
                </a:lnTo>
                <a:lnTo>
                  <a:pt x="0" y="200800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49" name="Google Shape;49;p3"/>
          <p:cNvSpPr txBox="1"/>
          <p:nvPr/>
        </p:nvSpPr>
        <p:spPr>
          <a:xfrm>
            <a:off x="8014302" y="2784302"/>
            <a:ext cx="9144000" cy="644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ENGLISH LEARNING SPEECH ASSISTANT</a:t>
            </a:r>
            <a:endParaRPr/>
          </a:p>
        </p:txBody>
      </p:sp>
      <p:sp>
        <p:nvSpPr>
          <p:cNvPr id="50" name="Google Shape;50;p3"/>
          <p:cNvSpPr txBox="1"/>
          <p:nvPr/>
        </p:nvSpPr>
        <p:spPr>
          <a:xfrm>
            <a:off x="8528650" y="3940943"/>
            <a:ext cx="8115300" cy="2405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999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508" u="none" cap="none" strike="noStrike">
                <a:solidFill>
                  <a:srgbClr val="FFFFFF"/>
                </a:solidFill>
              </a:rPr>
              <a:t>AI-powered English Speaking Coach</a:t>
            </a:r>
            <a:endParaRPr b="1"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p="http://schemas.openxmlformats.org/presentationml/2006/main" xmlns:a="http://schemas.openxmlformats.org/drawingml/2006/main">
  <p:cSld>
    <p:bg>
      <p:bgPr>
        <a:solidFill>
          <a:srgbClr val="04213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name="Table 2" id="2"/>
          <p:cNvGraphicFramePr>
            <a:graphicFrameLocks noGrp="true"/>
          </p:cNvGraphicFramePr>
          <p:nvPr/>
        </p:nvGraphicFramePr>
        <p:xfrm>
          <a:off x="446999" y="363680"/>
          <a:ext cx="11632748" cy="6295466"/>
        </p:xfrm>
        <a:graphic>
          <a:graphicData uri="http://schemas.openxmlformats.org/drawingml/2006/table">
            <a:tbl>
              <a:tblPr/>
              <a:tblGrid>
                <a:gridCol w="5861548"/>
                <a:gridCol w="5771200"/>
              </a:tblGrid>
              <a:tr h="3457421"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10499"/>
                        </a:lnSpc>
                        <a:defRPr/>
                      </a:pPr>
                      <a:r>
                        <a:rPr lang="en-US" sz="7499">
                          <a:solidFill>
                            <a:srgbClr val="FFFFFF"/>
                          </a:solidFill>
                          <a:latin typeface="League Spartan"/>
                          <a:ea typeface="League Spartan"/>
                          <a:cs typeface="League Spartan"/>
                          <a:sym typeface="League Spartan"/>
                        </a:rPr>
                        <a:t>TOWS matrix 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0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0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0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0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4759"/>
                        </a:lnSpc>
                        <a:defRPr/>
                      </a:pPr>
                      <a:r>
                        <a:rPr lang="en-US" sz="3399">
                          <a:solidFill>
                            <a:srgbClr val="042131"/>
                          </a:solidFill>
                          <a:latin typeface="TT Commons Pro Bold"/>
                          <a:ea typeface="TT Commons Pro Bold"/>
                          <a:cs typeface="TT Commons Pro Bold"/>
                          <a:sym typeface="TT Commons Pro Bold"/>
                        </a:rPr>
                        <a:t>Strength:</a:t>
                      </a:r>
                      <a:endParaRPr lang="en-US" sz="1100"/>
                    </a:p>
                    <a:p>
                      <a:pPr algn="ctr">
                        <a:lnSpc>
                          <a:spcPts val="4759"/>
                        </a:lnSpc>
                      </a:pPr>
                      <a:r>
                        <a:rPr lang="en-US" sz="3399">
                          <a:solidFill>
                            <a:srgbClr val="042131"/>
                          </a:solidFill>
                          <a:latin typeface="TT Commons Pro Bold"/>
                          <a:ea typeface="TT Commons Pro Bold"/>
                          <a:cs typeface="TT Commons Pro Bold"/>
                          <a:sym typeface="TT Commons Pro Bold"/>
                        </a:rPr>
                        <a:t>Extensive AI-based lesson database for paid users</a:t>
                      </a:r>
                    </a:p>
                  </a:txBody>
                  <a:tcPr marL="190500" marR="190500" marT="190500" marB="190500" anchor="ctr">
                    <a:lnL cmpd="sng" algn="ctr" cap="flat" w="0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0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0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0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FC4C6"/>
                    </a:solidFill>
                  </a:tcPr>
                </a:tc>
              </a:tr>
              <a:tr h="2838045"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4759"/>
                        </a:lnSpc>
                        <a:defRPr/>
                      </a:pPr>
                      <a:r>
                        <a:rPr lang="en-US" sz="3399">
                          <a:solidFill>
                            <a:srgbClr val="042131"/>
                          </a:solidFill>
                          <a:latin typeface="TT Commons Pro Bold"/>
                          <a:ea typeface="TT Commons Pro Bold"/>
                          <a:cs typeface="TT Commons Pro Bold"/>
                          <a:sym typeface="TT Commons Pro Bold"/>
                        </a:rPr>
                        <a:t>Opportunity: </a:t>
                      </a:r>
                      <a:endParaRPr lang="en-US" sz="1100"/>
                    </a:p>
                    <a:p>
                      <a:pPr algn="ctr">
                        <a:lnSpc>
                          <a:spcPts val="4759"/>
                        </a:lnSpc>
                      </a:pPr>
                      <a:r>
                        <a:rPr lang="en-US" sz="3399">
                          <a:solidFill>
                            <a:srgbClr val="042131"/>
                          </a:solidFill>
                          <a:latin typeface="TT Commons Pro Bold"/>
                          <a:ea typeface="TT Commons Pro Bold"/>
                          <a:cs typeface="TT Commons Pro Bold"/>
                          <a:sym typeface="TT Commons Pro Bold"/>
                        </a:rPr>
                        <a:t>Content Adaptation for Gen Z's preference</a:t>
                      </a:r>
                    </a:p>
                  </a:txBody>
                  <a:tcPr marL="190500" marR="190500" marT="190500" marB="190500" anchor="ctr">
                    <a:lnL cmpd="sng" algn="ctr" cap="flat" w="0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0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0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0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C0DF"/>
                    </a:solidFill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4899"/>
                        </a:lnSpc>
                        <a:defRPr/>
                      </a:pPr>
                      <a:r>
                        <a:rPr lang="en-US" sz="3499">
                          <a:solidFill>
                            <a:srgbClr val="042131"/>
                          </a:solidFill>
                          <a:latin typeface="TT Commons Pro"/>
                          <a:ea typeface="TT Commons Pro"/>
                          <a:cs typeface="TT Commons Pro"/>
                          <a:sym typeface="TT Commons Pro"/>
                        </a:rPr>
                        <a:t>Deepen content by incorporating popular media into lessons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0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0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0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0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1E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fast">
    <p:fade/>
  </p:transition>
</p:sld>
</file>

<file path=ppt/slides/slide6.xml><?xml version="1.0" encoding="utf-8"?>
<p:sld xmlns:p="http://schemas.openxmlformats.org/presentationml/2006/main" xmlns:a="http://schemas.openxmlformats.org/drawingml/2006/main">
  <p:cSld>
    <p:bg>
      <p:bgPr>
        <a:solidFill>
          <a:srgbClr val="04213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name="Table 2" id="2"/>
          <p:cNvGraphicFramePr>
            <a:graphicFrameLocks noGrp="true"/>
          </p:cNvGraphicFramePr>
          <p:nvPr/>
        </p:nvGraphicFramePr>
        <p:xfrm>
          <a:off x="446999" y="363680"/>
          <a:ext cx="11608350" cy="9559640"/>
        </p:xfrm>
        <a:graphic>
          <a:graphicData uri="http://schemas.openxmlformats.org/drawingml/2006/table">
            <a:tbl>
              <a:tblPr/>
              <a:tblGrid>
                <a:gridCol w="5875044"/>
                <a:gridCol w="5733306"/>
              </a:tblGrid>
              <a:tr h="3491973"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10499"/>
                        </a:lnSpc>
                        <a:defRPr/>
                      </a:pPr>
                      <a:r>
                        <a:rPr lang="en-US" sz="7499">
                          <a:solidFill>
                            <a:srgbClr val="FFFFFF"/>
                          </a:solidFill>
                          <a:latin typeface="League Spartan"/>
                          <a:ea typeface="League Spartan"/>
                          <a:cs typeface="League Spartan"/>
                          <a:sym typeface="League Spartan"/>
                        </a:rPr>
                        <a:t>TOWS matrix 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0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0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0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0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4759"/>
                        </a:lnSpc>
                        <a:defRPr/>
                      </a:pPr>
                      <a:r>
                        <a:rPr lang="en-US" sz="3399">
                          <a:solidFill>
                            <a:srgbClr val="042131"/>
                          </a:solidFill>
                          <a:latin typeface="TT Commons Pro Bold"/>
                          <a:ea typeface="TT Commons Pro Bold"/>
                          <a:cs typeface="TT Commons Pro Bold"/>
                          <a:sym typeface="TT Commons Pro Bold"/>
                        </a:rPr>
                        <a:t>Strength:</a:t>
                      </a:r>
                      <a:endParaRPr lang="en-US" sz="1100"/>
                    </a:p>
                    <a:p>
                      <a:pPr algn="ctr">
                        <a:lnSpc>
                          <a:spcPts val="4759"/>
                        </a:lnSpc>
                      </a:pPr>
                      <a:r>
                        <a:rPr lang="en-US" sz="3399">
                          <a:solidFill>
                            <a:srgbClr val="042131"/>
                          </a:solidFill>
                          <a:latin typeface="TT Commons Pro Bold"/>
                          <a:ea typeface="TT Commons Pro Bold"/>
                          <a:cs typeface="TT Commons Pro Bold"/>
                          <a:sym typeface="TT Commons Pro Bold"/>
                        </a:rPr>
                        <a:t>Extensive AI-based lesson database for paid users</a:t>
                      </a:r>
                    </a:p>
                  </a:txBody>
                  <a:tcPr marL="190500" marR="190500" marT="190500" marB="190500" anchor="ctr">
                    <a:lnL cmpd="sng" algn="ctr" cap="flat" w="0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0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0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0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FC4C6"/>
                    </a:solidFill>
                  </a:tcPr>
                </a:tc>
              </a:tr>
              <a:tr h="2866407"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4759"/>
                        </a:lnSpc>
                        <a:defRPr/>
                      </a:pPr>
                      <a:r>
                        <a:rPr lang="en-US" sz="3399">
                          <a:solidFill>
                            <a:srgbClr val="042131"/>
                          </a:solidFill>
                          <a:latin typeface="TT Commons Pro Bold"/>
                          <a:ea typeface="TT Commons Pro Bold"/>
                          <a:cs typeface="TT Commons Pro Bold"/>
                          <a:sym typeface="TT Commons Pro Bold"/>
                        </a:rPr>
                        <a:t>Opportunity: </a:t>
                      </a:r>
                      <a:endParaRPr lang="en-US" sz="1100"/>
                    </a:p>
                    <a:p>
                      <a:pPr algn="ctr">
                        <a:lnSpc>
                          <a:spcPts val="4759"/>
                        </a:lnSpc>
                      </a:pPr>
                      <a:r>
                        <a:rPr lang="en-US" sz="3399">
                          <a:solidFill>
                            <a:srgbClr val="042131"/>
                          </a:solidFill>
                          <a:latin typeface="TT Commons Pro Bold"/>
                          <a:ea typeface="TT Commons Pro Bold"/>
                          <a:cs typeface="TT Commons Pro Bold"/>
                          <a:sym typeface="TT Commons Pro Bold"/>
                        </a:rPr>
                        <a:t>Content Adaptation for Gen Z's preference</a:t>
                      </a:r>
                    </a:p>
                  </a:txBody>
                  <a:tcPr marL="190500" marR="190500" marT="190500" marB="190500" anchor="ctr">
                    <a:lnL cmpd="sng" algn="ctr" cap="flat" w="0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0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0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0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C0DF"/>
                    </a:solidFill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4899"/>
                        </a:lnSpc>
                        <a:defRPr/>
                      </a:pPr>
                      <a:r>
                        <a:rPr lang="en-US" sz="3499">
                          <a:solidFill>
                            <a:srgbClr val="042131"/>
                          </a:solidFill>
                          <a:latin typeface="TT Commons Pro"/>
                          <a:ea typeface="TT Commons Pro"/>
                          <a:cs typeface="TT Commons Pro"/>
                          <a:sym typeface="TT Commons Pro"/>
                        </a:rPr>
                        <a:t>Deepen content by incorporating popular media into lessons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0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0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0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0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1E9"/>
                    </a:solidFill>
                  </a:tcPr>
                </a:tc>
              </a:tr>
              <a:tr h="3201260"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4759"/>
                        </a:lnSpc>
                        <a:defRPr/>
                      </a:pPr>
                      <a:r>
                        <a:rPr lang="en-US" sz="3399">
                          <a:solidFill>
                            <a:srgbClr val="042131"/>
                          </a:solidFill>
                          <a:latin typeface="TT Commons Pro Bold"/>
                          <a:ea typeface="TT Commons Pro Bold"/>
                          <a:cs typeface="TT Commons Pro Bold"/>
                          <a:sym typeface="TT Commons Pro Bold"/>
                        </a:rPr>
                        <a:t>Threat: </a:t>
                      </a:r>
                      <a:endParaRPr lang="en-US" sz="1100"/>
                    </a:p>
                    <a:p>
                      <a:pPr algn="ctr">
                        <a:lnSpc>
                          <a:spcPts val="4759"/>
                        </a:lnSpc>
                      </a:pPr>
                      <a:r>
                        <a:rPr lang="en-US" sz="3399">
                          <a:solidFill>
                            <a:srgbClr val="042131"/>
                          </a:solidFill>
                          <a:latin typeface="TT Commons Pro Bold"/>
                          <a:ea typeface="TT Commons Pro Bold"/>
                          <a:cs typeface="TT Commons Pro Bold"/>
                          <a:sym typeface="TT Commons Pro Bold"/>
                        </a:rPr>
                        <a:t>High Threats of Substitute Products</a:t>
                      </a:r>
                    </a:p>
                  </a:txBody>
                  <a:tcPr marL="190500" marR="190500" marT="190500" marB="190500" anchor="ctr">
                    <a:lnL cmpd="sng" algn="ctr" cap="flat" w="0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0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0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0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4899"/>
                        </a:lnSpc>
                        <a:defRPr/>
                      </a:pPr>
                      <a:r>
                        <a:rPr lang="en-US" sz="3499">
                          <a:solidFill>
                            <a:srgbClr val="042131"/>
                          </a:solidFill>
                          <a:latin typeface="TT Commons Pro"/>
                          <a:ea typeface="TT Commons Pro"/>
                          <a:cs typeface="TT Commons Pro"/>
                          <a:sym typeface="TT Commons Pro"/>
                        </a:rPr>
                        <a:t>Provide free trial when user share promote the app 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0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0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0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0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1E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fast">
    <p:fade/>
  </p:transition>
</p:sld>
</file>

<file path=ppt/slides/slide7.xml><?xml version="1.0" encoding="utf-8"?>
<p:sld xmlns:p="http://schemas.openxmlformats.org/presentationml/2006/main" xmlns:a="http://schemas.openxmlformats.org/drawingml/2006/main">
  <p:cSld>
    <p:bg>
      <p:bgPr>
        <a:solidFill>
          <a:srgbClr val="04213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name="Table 2" id="2"/>
          <p:cNvGraphicFramePr>
            <a:graphicFrameLocks noGrp="true"/>
          </p:cNvGraphicFramePr>
          <p:nvPr/>
        </p:nvGraphicFramePr>
        <p:xfrm>
          <a:off x="446999" y="363680"/>
          <a:ext cx="17394002" cy="9559640"/>
        </p:xfrm>
        <a:graphic>
          <a:graphicData uri="http://schemas.openxmlformats.org/drawingml/2006/table">
            <a:tbl>
              <a:tblPr/>
              <a:tblGrid>
                <a:gridCol w="5798001"/>
                <a:gridCol w="5798001"/>
                <a:gridCol w="5798001"/>
              </a:tblGrid>
              <a:tr h="3491973"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10499"/>
                        </a:lnSpc>
                        <a:defRPr/>
                      </a:pPr>
                      <a:r>
                        <a:rPr lang="en-US" sz="7499">
                          <a:solidFill>
                            <a:srgbClr val="FFFFFF"/>
                          </a:solidFill>
                          <a:latin typeface="League Spartan"/>
                          <a:ea typeface="League Spartan"/>
                          <a:cs typeface="League Spartan"/>
                          <a:sym typeface="League Spartan"/>
                        </a:rPr>
                        <a:t>TOWS matrix 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0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0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0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0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4759"/>
                        </a:lnSpc>
                        <a:defRPr/>
                      </a:pPr>
                      <a:r>
                        <a:rPr lang="en-US" sz="3399">
                          <a:solidFill>
                            <a:srgbClr val="042131"/>
                          </a:solidFill>
                          <a:latin typeface="TT Commons Pro Bold"/>
                          <a:ea typeface="TT Commons Pro Bold"/>
                          <a:cs typeface="TT Commons Pro Bold"/>
                          <a:sym typeface="TT Commons Pro Bold"/>
                        </a:rPr>
                        <a:t>Strength:</a:t>
                      </a:r>
                      <a:endParaRPr lang="en-US" sz="1100"/>
                    </a:p>
                    <a:p>
                      <a:pPr algn="ctr">
                        <a:lnSpc>
                          <a:spcPts val="4759"/>
                        </a:lnSpc>
                      </a:pPr>
                      <a:r>
                        <a:rPr lang="en-US" sz="3399">
                          <a:solidFill>
                            <a:srgbClr val="042131"/>
                          </a:solidFill>
                          <a:latin typeface="TT Commons Pro Bold"/>
                          <a:ea typeface="TT Commons Pro Bold"/>
                          <a:cs typeface="TT Commons Pro Bold"/>
                          <a:sym typeface="TT Commons Pro Bold"/>
                        </a:rPr>
                        <a:t>Extensive AI-based lesson database for paid users</a:t>
                      </a:r>
                    </a:p>
                  </a:txBody>
                  <a:tcPr marL="190500" marR="190500" marT="190500" marB="190500" anchor="ctr">
                    <a:lnL cmpd="sng" algn="ctr" cap="flat" w="0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0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0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0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FC4C6"/>
                    </a:solidFill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4759"/>
                        </a:lnSpc>
                        <a:defRPr/>
                      </a:pPr>
                      <a:r>
                        <a:rPr lang="en-US" sz="3399">
                          <a:solidFill>
                            <a:srgbClr val="042131"/>
                          </a:solidFill>
                          <a:latin typeface="TT Commons Pro Bold"/>
                          <a:ea typeface="TT Commons Pro Bold"/>
                          <a:cs typeface="TT Commons Pro Bold"/>
                          <a:sym typeface="TT Commons Pro Bold"/>
                        </a:rPr>
                        <a:t>Weakness: </a:t>
                      </a:r>
                      <a:endParaRPr lang="en-US" sz="1100"/>
                    </a:p>
                    <a:p>
                      <a:pPr algn="ctr">
                        <a:lnSpc>
                          <a:spcPts val="4759"/>
                        </a:lnSpc>
                      </a:pPr>
                      <a:r>
                        <a:rPr lang="en-US" sz="3399">
                          <a:solidFill>
                            <a:srgbClr val="042131"/>
                          </a:solidFill>
                          <a:latin typeface="TT Commons Pro Bold"/>
                          <a:ea typeface="TT Commons Pro Bold"/>
                          <a:cs typeface="TT Commons Pro Bold"/>
                          <a:sym typeface="TT Commons Pro Bold"/>
                        </a:rPr>
                        <a:t>Complicated UI leading to confusion</a:t>
                      </a:r>
                    </a:p>
                  </a:txBody>
                  <a:tcPr marL="190500" marR="190500" marT="190500" marB="190500" anchor="ctr">
                    <a:lnL cmpd="sng" algn="ctr" cap="flat" w="0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0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0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0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D882"/>
                    </a:solidFill>
                  </a:tcPr>
                </a:tc>
              </a:tr>
              <a:tr h="2866407"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4759"/>
                        </a:lnSpc>
                        <a:defRPr/>
                      </a:pPr>
                      <a:r>
                        <a:rPr lang="en-US" sz="3399">
                          <a:solidFill>
                            <a:srgbClr val="042131"/>
                          </a:solidFill>
                          <a:latin typeface="TT Commons Pro Bold"/>
                          <a:ea typeface="TT Commons Pro Bold"/>
                          <a:cs typeface="TT Commons Pro Bold"/>
                          <a:sym typeface="TT Commons Pro Bold"/>
                        </a:rPr>
                        <a:t>Opportunity: </a:t>
                      </a:r>
                      <a:endParaRPr lang="en-US" sz="1100"/>
                    </a:p>
                    <a:p>
                      <a:pPr algn="ctr">
                        <a:lnSpc>
                          <a:spcPts val="4759"/>
                        </a:lnSpc>
                      </a:pPr>
                      <a:r>
                        <a:rPr lang="en-US" sz="3399">
                          <a:solidFill>
                            <a:srgbClr val="042131"/>
                          </a:solidFill>
                          <a:latin typeface="TT Commons Pro Bold"/>
                          <a:ea typeface="TT Commons Pro Bold"/>
                          <a:cs typeface="TT Commons Pro Bold"/>
                          <a:sym typeface="TT Commons Pro Bold"/>
                        </a:rPr>
                        <a:t>Content Adaptation for Gen Z's preference</a:t>
                      </a:r>
                    </a:p>
                  </a:txBody>
                  <a:tcPr marL="190500" marR="190500" marT="190500" marB="190500" anchor="ctr">
                    <a:lnL cmpd="sng" algn="ctr" cap="flat" w="0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0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0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0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C0DF"/>
                    </a:solidFill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4899"/>
                        </a:lnSpc>
                        <a:defRPr/>
                      </a:pPr>
                      <a:r>
                        <a:rPr lang="en-US" sz="3499">
                          <a:solidFill>
                            <a:srgbClr val="042131"/>
                          </a:solidFill>
                          <a:latin typeface="TT Commons Pro"/>
                          <a:ea typeface="TT Commons Pro"/>
                          <a:cs typeface="TT Commons Pro"/>
                          <a:sym typeface="TT Commons Pro"/>
                        </a:rPr>
                        <a:t>Deepen content by incorporating popular media into lessons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0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0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0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0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1E9"/>
                    </a:solidFill>
                  </a:tcPr>
                </a:tc>
                <a:tc rowSpan="2">
                  <a:txBody>
                    <a:bodyPr anchor="t" rtlCol="false"/>
                    <a:lstStyle/>
                    <a:p>
                      <a:pPr algn="ctr">
                        <a:lnSpc>
                          <a:spcPts val="4899"/>
                        </a:lnSpc>
                        <a:defRPr/>
                      </a:pPr>
                      <a:r>
                        <a:rPr lang="en-US" sz="3499">
                          <a:solidFill>
                            <a:srgbClr val="042131"/>
                          </a:solidFill>
                          <a:latin typeface="TT Commons Pro"/>
                          <a:ea typeface="TT Commons Pro"/>
                          <a:cs typeface="TT Commons Pro"/>
                          <a:sym typeface="TT Commons Pro"/>
                        </a:rPr>
                        <a:t>Clarify pages by adding description and help button 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0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0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0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0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1E9"/>
                    </a:solidFill>
                  </a:tcPr>
                </a:tc>
              </a:tr>
              <a:tr h="3201260"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4759"/>
                        </a:lnSpc>
                        <a:defRPr/>
                      </a:pPr>
                      <a:r>
                        <a:rPr lang="en-US" sz="3399">
                          <a:solidFill>
                            <a:srgbClr val="042131"/>
                          </a:solidFill>
                          <a:latin typeface="TT Commons Pro Bold"/>
                          <a:ea typeface="TT Commons Pro Bold"/>
                          <a:cs typeface="TT Commons Pro Bold"/>
                          <a:sym typeface="TT Commons Pro Bold"/>
                        </a:rPr>
                        <a:t>Threat: </a:t>
                      </a:r>
                      <a:endParaRPr lang="en-US" sz="1100"/>
                    </a:p>
                    <a:p>
                      <a:pPr algn="ctr">
                        <a:lnSpc>
                          <a:spcPts val="4759"/>
                        </a:lnSpc>
                      </a:pPr>
                      <a:r>
                        <a:rPr lang="en-US" sz="3399">
                          <a:solidFill>
                            <a:srgbClr val="042131"/>
                          </a:solidFill>
                          <a:latin typeface="TT Commons Pro Bold"/>
                          <a:ea typeface="TT Commons Pro Bold"/>
                          <a:cs typeface="TT Commons Pro Bold"/>
                          <a:sym typeface="TT Commons Pro Bold"/>
                        </a:rPr>
                        <a:t>High Threats of Substitute Products</a:t>
                      </a:r>
                    </a:p>
                  </a:txBody>
                  <a:tcPr marL="190500" marR="190500" marT="190500" marB="190500" anchor="ctr">
                    <a:lnL cmpd="sng" algn="ctr" cap="flat" w="0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0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0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0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4899"/>
                        </a:lnSpc>
                        <a:defRPr/>
                      </a:pPr>
                      <a:r>
                        <a:rPr lang="en-US" sz="3499">
                          <a:solidFill>
                            <a:srgbClr val="042131"/>
                          </a:solidFill>
                          <a:latin typeface="TT Commons Pro"/>
                          <a:ea typeface="TT Commons Pro"/>
                          <a:cs typeface="TT Commons Pro"/>
                          <a:sym typeface="TT Commons Pro"/>
                        </a:rPr>
                        <a:t>Provide free trial when user share promote the app 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0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0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0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0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1E9"/>
                    </a:solidFill>
                  </a:tcPr>
                </a:tc>
                <a:tc vMerge="true">
                  <a:txBody>
                    <a:bodyPr anchor="t" rtlCol="false"/>
                    <a:lstStyle/>
                    <a:p>
                      <a:pPr algn="ctr">
                        <a:lnSpc>
                          <a:spcPts val="4899"/>
                        </a:lnSpc>
                        <a:defRPr/>
                      </a:pPr>
                      <a:r>
                        <a:rPr lang="en-US" sz="3499">
                          <a:solidFill>
                            <a:srgbClr val="042131"/>
                          </a:solidFill>
                          <a:latin typeface="TT Commons Pro"/>
                          <a:ea typeface="TT Commons Pro"/>
                          <a:cs typeface="TT Commons Pro"/>
                          <a:sym typeface="TT Commons Pro"/>
                        </a:rPr>
                        <a:t>Clarify pages by adding description and help button 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0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0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0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0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1E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fast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0CC0DF"/>
            </a:gs>
            <a:gs pos="100000">
              <a:srgbClr val="FFDE59"/>
            </a:gs>
          </a:gsLst>
          <a:lin ang="0" scaled="0"/>
        </a:gradFill>
      </p:bgPr>
    </p:bg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4"/>
          <p:cNvSpPr/>
          <p:nvPr/>
        </p:nvSpPr>
        <p:spPr>
          <a:xfrm>
            <a:off x="10033647" y="1028700"/>
            <a:ext cx="6558530" cy="8229600"/>
          </a:xfrm>
          <a:custGeom>
            <a:rect b="b" l="l" r="r" t="t"/>
            <a:pathLst>
              <a:path extrusionOk="0" h="8229600" w="6558530">
                <a:moveTo>
                  <a:pt x="0" y="0"/>
                </a:moveTo>
                <a:lnTo>
                  <a:pt x="6558530" y="0"/>
                </a:lnTo>
                <a:lnTo>
                  <a:pt x="6558530" y="8229600"/>
                </a:lnTo>
                <a:lnTo>
                  <a:pt x="0" y="82296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stretch>
              <a:fillRect b="-42168" l="-16529" r="-15368" t="-23009"/>
            </a:stretch>
          </a:blipFill>
          <a:ln>
            <a:noFill/>
          </a:ln>
        </p:spPr>
      </p:sp>
      <p:sp>
        <p:nvSpPr>
          <p:cNvPr id="53" name="Google Shape;53;p4"/>
          <p:cNvSpPr txBox="1"/>
          <p:nvPr/>
        </p:nvSpPr>
        <p:spPr>
          <a:xfrm>
            <a:off x="759300" y="1254750"/>
            <a:ext cx="7625400" cy="4348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8499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625" u="none" cap="none" strike="noStrike">
                <a:solidFill>
                  <a:srgbClr val="FFFFFF"/>
                </a:solidFill>
              </a:rPr>
              <a:t>Thank you!</a:t>
            </a:r>
            <a:endParaRPr b="1"/>
          </a:p>
        </p:txBody>
      </p:sp>
      <p:sp>
        <p:nvSpPr>
          <p:cNvPr id="54" name="Google Shape;54;p4"/>
          <p:cNvSpPr txBox="1"/>
          <p:nvPr/>
        </p:nvSpPr>
        <p:spPr>
          <a:xfrm>
            <a:off x="1028700" y="5832882"/>
            <a:ext cx="8061600" cy="3434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555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Thuc Anh Pham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555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MEITE '24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555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anhplt@unc.edu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555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ltanhpham@gmail.com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555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https://ltanhpham.wixsite.com/portfolio</a:t>
            </a:r>
            <a:r>
              <a:rPr b="0" i="0" lang="en-US" sz="3555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