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94" r:id="rId6"/>
    <p:sldId id="290" r:id="rId7"/>
    <p:sldId id="297" r:id="rId8"/>
    <p:sldId id="291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6097B-4154-FBE1-36AE-E9BE6A28AD91}" v="935" dt="2024-07-21T23:56:19.906"/>
    <p1510:client id="{EEEB3BAB-2B88-B741-A67C-C72A2FA63EC3}" v="2" dt="2024-07-21T19:57:24.27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5646" autoAdjust="0"/>
  </p:normalViewPr>
  <p:slideViewPr>
    <p:cSldViewPr snapToGrid="0">
      <p:cViewPr>
        <p:scale>
          <a:sx n="100" d="100"/>
          <a:sy n="100" d="100"/>
        </p:scale>
        <p:origin x="-1238" y="-115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7/21/2024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7/21/2024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8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8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4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7200"/>
            <a:ext cx="9692640" cy="1371600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5E425B-455F-127B-1647-045FD094F15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167493" y="2087561"/>
            <a:ext cx="2693306" cy="389054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2000">
                <a:latin typeface="+mn-lt"/>
              </a:defRPr>
            </a:lvl2pPr>
            <a:lvl3pPr marL="914400" indent="0">
              <a:buNone/>
              <a:defRPr sz="2000">
                <a:latin typeface="+mn-lt"/>
              </a:defRPr>
            </a:lvl3pPr>
            <a:lvl4pPr marL="1371600" indent="0">
              <a:buNone/>
              <a:defRPr sz="2000">
                <a:latin typeface="+mn-lt"/>
              </a:defRPr>
            </a:lvl4pPr>
            <a:lvl5pPr marL="1828800" indent="0">
              <a:buNone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16400" y="2087563"/>
            <a:ext cx="6730274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9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9489" y="457199"/>
            <a:ext cx="5943599" cy="1920240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BBDFA0C-B372-969D-6C8A-F664A4BF8D41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823108" y="640080"/>
            <a:ext cx="4297680" cy="429768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347663" indent="0" algn="ctr">
              <a:buFont typeface="Arial" panose="020B0604020202020204" pitchFamily="34" charset="0"/>
              <a:buNone/>
              <a:defRPr sz="2000">
                <a:latin typeface="+mn-lt"/>
              </a:defRPr>
            </a:lvl2pPr>
            <a:lvl3pPr marL="685800" indent="0" algn="ctr">
              <a:buFont typeface="Arial" panose="020B0604020202020204" pitchFamily="34" charset="0"/>
              <a:buNone/>
              <a:defRPr sz="2000">
                <a:latin typeface="+mn-lt"/>
              </a:defRPr>
            </a:lvl3pPr>
            <a:lvl4pPr marL="914400" indent="0" algn="ctr">
              <a:buFont typeface="Arial" panose="020B0604020202020204" pitchFamily="34" charset="0"/>
              <a:buNone/>
              <a:defRPr sz="2000">
                <a:latin typeface="+mn-lt"/>
              </a:defRPr>
            </a:lvl4pPr>
            <a:lvl5pPr marL="1143000" indent="0" algn="ctr">
              <a:buFont typeface="Arial" panose="020B0604020202020204" pitchFamily="34" charset="0"/>
              <a:buNone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8D2CC-EE75-85FA-1577-88C0BEC7B10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549490" y="2706369"/>
            <a:ext cx="5943600" cy="3383279"/>
          </a:xfrm>
        </p:spPr>
        <p:txBody>
          <a:bodyPr>
            <a:normAutofit/>
          </a:bodyPr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46304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5656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anchor="ctr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0" y="457200"/>
            <a:ext cx="5120640" cy="3200400"/>
          </a:xfrm>
        </p:spPr>
        <p:txBody>
          <a:bodyPr anchor="b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3DBBF-E63D-81E5-E7CE-32F6F2C2F9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43598" y="3657600"/>
            <a:ext cx="5120640" cy="18288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4033732-ADA1-C540-7276-3FF5CDEF2C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4238" y="1157224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5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and Imag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208822" cy="6858002"/>
            <a:chOff x="0" y="0"/>
            <a:chExt cx="12208822" cy="685800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7200"/>
            <a:ext cx="10643508" cy="1371600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07A1CF7-9B3B-E43E-830E-DAB65B60824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166088" y="2652713"/>
            <a:ext cx="5394959" cy="3436936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D976D8D6-3BDC-1908-3425-FEE3EEF51A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17920" y="1447800"/>
            <a:ext cx="4214010" cy="421401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4" r:id="rId4"/>
    <p:sldLayoutId id="2147483671" r:id="rId5"/>
    <p:sldLayoutId id="2147483659" r:id="rId6"/>
    <p:sldLayoutId id="2147483668" r:id="rId7"/>
    <p:sldLayoutId id="2147483669" r:id="rId8"/>
    <p:sldLayoutId id="2147483675" r:id="rId9"/>
    <p:sldLayoutId id="2147483677" r:id="rId10"/>
    <p:sldLayoutId id="2147483676" r:id="rId11"/>
    <p:sldLayoutId id="2147483661" r:id="rId12"/>
    <p:sldLayoutId id="2147483666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BC80B2-F877-02BC-05AB-F85498C9BC42}"/>
              </a:ext>
            </a:extLst>
          </p:cNvPr>
          <p:cNvSpPr txBox="1"/>
          <p:nvPr/>
        </p:nvSpPr>
        <p:spPr>
          <a:xfrm>
            <a:off x="2316924" y="5270911"/>
            <a:ext cx="5395781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Lindsay Hann </a:t>
            </a:r>
          </a:p>
          <a:p>
            <a:r>
              <a:rPr lang="en-US" sz="2800" dirty="0"/>
              <a:t>MEITE Innovation Showcase 2024</a:t>
            </a:r>
            <a:endParaRPr lang="en-US" dirty="0"/>
          </a:p>
        </p:txBody>
      </p:sp>
      <p:pic>
        <p:nvPicPr>
          <p:cNvPr id="5" name="Picture 4" descr="A magnifying glass with a brain inside&#10;&#10;Description automatically generated">
            <a:extLst>
              <a:ext uri="{FF2B5EF4-FFF2-40B4-BE49-F238E27FC236}">
                <a16:creationId xmlns:a16="http://schemas.microsoft.com/office/drawing/2014/main" id="{18543FF0-5877-B342-42D6-5BB7697B3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298" y="304608"/>
            <a:ext cx="5409543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00FF-6B42-7D84-7831-AACC4E189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00" y="518431"/>
            <a:ext cx="6140902" cy="675187"/>
          </a:xfrm>
        </p:spPr>
        <p:txBody>
          <a:bodyPr/>
          <a:lstStyle/>
          <a:p>
            <a:r>
              <a:rPr lang="en-US" dirty="0"/>
              <a:t>Industry 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C7B5A-A5C3-15D4-DF71-B692D28942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60186" y="1339171"/>
            <a:ext cx="8025493" cy="51185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1D1B74"/>
                </a:solidFill>
                <a:ea typeface="+mn-lt"/>
                <a:cs typeface="+mn-lt"/>
              </a:rPr>
              <a:t>Education Technology Evaluation's contributions to the education ecosystem: </a:t>
            </a:r>
            <a:endParaRPr lang="en-US" sz="2400" dirty="0"/>
          </a:p>
        </p:txBody>
      </p:sp>
      <p:pic>
        <p:nvPicPr>
          <p:cNvPr id="3" name="Picture 2" descr="A diagram of a diagram of a diagram&#10;&#10;Description automatically generated">
            <a:extLst>
              <a:ext uri="{FF2B5EF4-FFF2-40B4-BE49-F238E27FC236}">
                <a16:creationId xmlns:a16="http://schemas.microsoft.com/office/drawing/2014/main" id="{945718FB-6896-BD8F-CF58-C70C7D24F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857" y="1996790"/>
            <a:ext cx="9919607" cy="287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6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421" y="-380545"/>
            <a:ext cx="9601200" cy="1653371"/>
          </a:xfrm>
        </p:spPr>
        <p:txBody>
          <a:bodyPr/>
          <a:lstStyle/>
          <a:p>
            <a:r>
              <a:rPr lang="en-US" sz="4800" dirty="0"/>
              <a:t>Key Player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422" y="3432323"/>
            <a:ext cx="4663440" cy="22170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UK-based company offering services to both educators and edtech companies. </a:t>
            </a:r>
          </a:p>
          <a:p>
            <a:pPr marL="283210" lvl="1" indent="-283210"/>
            <a:r>
              <a:rPr lang="en-US" dirty="0"/>
              <a:t>Edtech evaluation marketplace</a:t>
            </a:r>
          </a:p>
          <a:p>
            <a:pPr marL="283210" lvl="1" indent="-283210"/>
            <a:r>
              <a:rPr lang="en-US" dirty="0"/>
              <a:t>Specialized evaluations</a:t>
            </a:r>
          </a:p>
          <a:p>
            <a:pPr marL="283210" lvl="1" indent="-283210"/>
            <a:r>
              <a:rPr lang="en-US" dirty="0"/>
              <a:t>Edtech analytics tool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092735" y="4269163"/>
            <a:ext cx="3778976" cy="15230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dirty="0"/>
              <a:t>Honorable Mentions:</a:t>
            </a:r>
          </a:p>
          <a:p>
            <a:pPr marL="283210" lvl="1" indent="-283210"/>
            <a:r>
              <a:rPr lang="en-US" sz="1600" err="1"/>
              <a:t>LearnPlatform</a:t>
            </a:r>
            <a:r>
              <a:rPr lang="en-US" sz="1600" dirty="0"/>
              <a:t> by Instructure </a:t>
            </a:r>
          </a:p>
          <a:p>
            <a:pPr marL="283210" lvl="1" indent="-283210"/>
            <a:r>
              <a:rPr lang="en-US" sz="1600" dirty="0"/>
              <a:t>ISTE</a:t>
            </a:r>
          </a:p>
          <a:p>
            <a:pPr marL="283210" lvl="1" indent="-283210"/>
            <a:r>
              <a:rPr lang="en-US" sz="1600" err="1"/>
              <a:t>McREL</a:t>
            </a:r>
            <a:r>
              <a:rPr lang="en-US" sz="1600" dirty="0"/>
              <a:t> International </a:t>
            </a:r>
          </a:p>
          <a:p>
            <a:pPr marL="283210" lvl="1" indent="-283210"/>
            <a:endParaRPr lang="en-US" dirty="0"/>
          </a:p>
        </p:txBody>
      </p:sp>
      <p:pic>
        <p:nvPicPr>
          <p:cNvPr id="2" name="Picture 1" descr="A blue and black text&#10;&#10;Description automatically generated">
            <a:extLst>
              <a:ext uri="{FF2B5EF4-FFF2-40B4-BE49-F238E27FC236}">
                <a16:creationId xmlns:a16="http://schemas.microsoft.com/office/drawing/2014/main" id="{CCCC241C-24B3-4385-411B-F6AA48C71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1715182"/>
            <a:ext cx="3276600" cy="1400175"/>
          </a:xfrm>
          <a:prstGeom prst="rect">
            <a:avLst/>
          </a:prstGeom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401A1972-9E20-39EA-43E7-DE463E79B4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660" y="1089025"/>
            <a:ext cx="4401910" cy="277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3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878" y="-2019"/>
            <a:ext cx="2339521" cy="107280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 dirty="0">
                <a:solidFill>
                  <a:schemeClr val="accent1"/>
                </a:solidFill>
              </a:rPr>
              <a:t>SWOT</a:t>
            </a:r>
          </a:p>
        </p:txBody>
      </p:sp>
      <p:pic>
        <p:nvPicPr>
          <p:cNvPr id="6" name="Picture 5" descr="A diagram of a business&#10;&#10;Description automatically generated">
            <a:extLst>
              <a:ext uri="{FF2B5EF4-FFF2-40B4-BE49-F238E27FC236}">
                <a16:creationId xmlns:a16="http://schemas.microsoft.com/office/drawing/2014/main" id="{0FAB8AD3-5AFA-2EF5-7F5B-FCFC099FA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710" y="1068530"/>
            <a:ext cx="6171471" cy="5541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4CFB73D-B7C9-A177-04F3-E48E841A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844614"/>
            <a:ext cx="9779183" cy="733654"/>
          </a:xfrm>
        </p:spPr>
        <p:txBody>
          <a:bodyPr/>
          <a:lstStyle/>
          <a:p>
            <a:r>
              <a:rPr lang="en-US" dirty="0"/>
              <a:t>Predictions and Next Moves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66813" y="2024063"/>
            <a:ext cx="4664075" cy="33321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30225" indent="-530225"/>
            <a:r>
              <a:rPr lang="en-US" dirty="0"/>
              <a:t>Intergration of AI to enhance evaluation processes, not replace them </a:t>
            </a:r>
            <a:endParaRPr lang="en-US"/>
          </a:p>
          <a:p>
            <a:pPr marL="530225" indent="-530225"/>
            <a:r>
              <a:rPr lang="en-US" dirty="0"/>
              <a:t>Edtech evaluation companies may face increasingly stringent  regulations and policies </a:t>
            </a:r>
          </a:p>
          <a:p>
            <a:pPr marL="530225" indent="-530225"/>
            <a:r>
              <a:rPr lang="en-US" dirty="0"/>
              <a:t>Switch in processes to evaluate as creating rather than creating then evaluating. </a:t>
            </a:r>
          </a:p>
          <a:p>
            <a:pPr marL="530225" indent="-530225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83325" y="2024063"/>
            <a:ext cx="4664075" cy="33321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Edtech Impact U.S. Market Expansion Plan</a:t>
            </a:r>
          </a:p>
          <a:p>
            <a:pPr marL="283210" lvl="1" indent="-283210"/>
            <a:r>
              <a:rPr lang="en-US" dirty="0"/>
              <a:t>Create an evaluation framework based on the ESSA Standards</a:t>
            </a:r>
          </a:p>
          <a:p>
            <a:pPr marL="283210" lvl="1" indent="-283210"/>
            <a:r>
              <a:rPr lang="en-US" dirty="0"/>
              <a:t>Partner with a higher education institution to create an office of innovative education research and evaluation </a:t>
            </a:r>
          </a:p>
          <a:p>
            <a:pPr marL="283210" lvl="1" indent="-283210"/>
            <a:r>
              <a:rPr lang="en-US" dirty="0"/>
              <a:t>Conduct community outreach to gain local U.S. users in the market place </a:t>
            </a:r>
          </a:p>
          <a:p>
            <a:pPr marL="283210" lvl="1" indent="-283210"/>
            <a:endParaRPr lang="en-US" dirty="0"/>
          </a:p>
        </p:txBody>
      </p:sp>
      <p:pic>
        <p:nvPicPr>
          <p:cNvPr id="2" name="Graphic 1" descr="Bank outline">
            <a:extLst>
              <a:ext uri="{FF2B5EF4-FFF2-40B4-BE49-F238E27FC236}">
                <a16:creationId xmlns:a16="http://schemas.microsoft.com/office/drawing/2014/main" id="{6ED99E1B-69D6-A8E8-0162-8141AB6690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33907" y="2515960"/>
            <a:ext cx="914400" cy="914400"/>
          </a:xfrm>
          <a:prstGeom prst="rect">
            <a:avLst/>
          </a:prstGeom>
        </p:spPr>
      </p:pic>
      <p:pic>
        <p:nvPicPr>
          <p:cNvPr id="5" name="Graphic 4" descr="Bar graph with upward trend with solid fill">
            <a:extLst>
              <a:ext uri="{FF2B5EF4-FFF2-40B4-BE49-F238E27FC236}">
                <a16:creationId xmlns:a16="http://schemas.microsoft.com/office/drawing/2014/main" id="{DC10FED2-477C-7B46-200E-A934A09A5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07353" y="4897210"/>
            <a:ext cx="914400" cy="914400"/>
          </a:xfrm>
          <a:prstGeom prst="rect">
            <a:avLst/>
          </a:prstGeom>
        </p:spPr>
      </p:pic>
      <p:pic>
        <p:nvPicPr>
          <p:cNvPr id="7" name="Graphic 6" descr="Bug under magnifying glass outline">
            <a:extLst>
              <a:ext uri="{FF2B5EF4-FFF2-40B4-BE49-F238E27FC236}">
                <a16:creationId xmlns:a16="http://schemas.microsoft.com/office/drawing/2014/main" id="{A513DE52-3B71-4209-9458-EA0FA7FAE0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95675" y="47815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0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083" y="1341120"/>
            <a:ext cx="6199868" cy="929186"/>
          </a:xfrm>
        </p:spPr>
        <p:txBody>
          <a:bodyPr/>
          <a:lstStyle/>
          <a:p>
            <a:r>
              <a:rPr lang="en-US" dirty="0"/>
              <a:t>Thank you!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082" y="3005581"/>
            <a:ext cx="3512456" cy="2756227"/>
          </a:xfrm>
        </p:spPr>
        <p:txBody>
          <a:bodyPr/>
          <a:lstStyle/>
          <a:p>
            <a:r>
              <a:rPr lang="en-US" dirty="0"/>
              <a:t>Lindsay Hann</a:t>
            </a:r>
          </a:p>
          <a:p>
            <a:r>
              <a:rPr lang="en-US" dirty="0"/>
              <a:t>Innovative Specialist </a:t>
            </a:r>
          </a:p>
          <a:p>
            <a:r>
              <a:rPr lang="en-US" dirty="0"/>
              <a:t>Lrhann@unc.edu</a:t>
            </a:r>
          </a:p>
          <a:p>
            <a:r>
              <a:rPr lang="en-US" dirty="0"/>
              <a:t>lindsayrosehann</a:t>
            </a:r>
            <a:r>
              <a:rPr lang="en-US" dirty="0">
                <a:ea typeface="+mn-lt"/>
                <a:cs typeface="+mn-lt"/>
              </a:rPr>
              <a:t>.com</a:t>
            </a:r>
            <a:endParaRPr lang="en-US" dirty="0"/>
          </a:p>
        </p:txBody>
      </p:sp>
      <p:pic>
        <p:nvPicPr>
          <p:cNvPr id="2" name="Picture 1" descr="A qr code with black squares&#10;&#10;Description automatically generated">
            <a:extLst>
              <a:ext uri="{FF2B5EF4-FFF2-40B4-BE49-F238E27FC236}">
                <a16:creationId xmlns:a16="http://schemas.microsoft.com/office/drawing/2014/main" id="{8960C953-5AEE-AA8F-9CEA-13176EB988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917" y="3004456"/>
            <a:ext cx="2860165" cy="2856140"/>
          </a:xfrm>
          <a:prstGeom prst="rect">
            <a:avLst/>
          </a:prstGeom>
        </p:spPr>
      </p:pic>
      <p:sp>
        <p:nvSpPr>
          <p:cNvPr id="4" name="Subtitle 4">
            <a:extLst>
              <a:ext uri="{FF2B5EF4-FFF2-40B4-BE49-F238E27FC236}">
                <a16:creationId xmlns:a16="http://schemas.microsoft.com/office/drawing/2014/main" id="{301F789F-58F8-1649-6CD6-4673A255B2CF}"/>
              </a:ext>
            </a:extLst>
          </p:cNvPr>
          <p:cNvSpPr txBox="1">
            <a:spLocks/>
          </p:cNvSpPr>
          <p:nvPr/>
        </p:nvSpPr>
        <p:spPr>
          <a:xfrm>
            <a:off x="4667250" y="2702141"/>
            <a:ext cx="3512456" cy="275622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Check out my full thesis here:</a:t>
            </a:r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E52C7A-8834-4F18-859F-7167A187E1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731D3D4E-040D-4F59-9215-B1F04B81B9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7188B1-CB43-4216-A332-EE7733BC22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423</Words>
  <Application>Microsoft Office PowerPoint</Application>
  <PresentationFormat>Widescreen</PresentationFormat>
  <Paragraphs>123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</vt:lpstr>
      <vt:lpstr>PowerPoint Presentation</vt:lpstr>
      <vt:lpstr>Industry Overview</vt:lpstr>
      <vt:lpstr>Key Player</vt:lpstr>
      <vt:lpstr>SWOT</vt:lpstr>
      <vt:lpstr>Predictions and Next Moves</vt:lpstr>
      <vt:lpstr>Thank 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presentation</dc:title>
  <dc:creator/>
  <cp:lastModifiedBy/>
  <cp:revision>263</cp:revision>
  <dcterms:created xsi:type="dcterms:W3CDTF">2024-07-21T15:16:42Z</dcterms:created>
  <dcterms:modified xsi:type="dcterms:W3CDTF">2024-07-22T00:48:46Z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