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chivo Black" panose="020B0A03020202020B04" pitchFamily="34" charset="77"/>
      <p:regular r:id="rId8"/>
    </p:embeddedFont>
    <p:embeddedFont>
      <p:font typeface="Playfair Display" pitchFamily="2" charset="77"/>
      <p:regular r:id="rId9"/>
    </p:embeddedFont>
    <p:embeddedFont>
      <p:font typeface="Poppins" pitchFamily="2" charset="77"/>
      <p:regular r:id="rId10"/>
      <p:bold r:id="rId11"/>
    </p:embeddedFont>
    <p:embeddedFont>
      <p:font typeface="Public Sans" pitchFamily="2" charset="77"/>
      <p:regular r:id="rId12"/>
    </p:embeddedFont>
    <p:embeddedFont>
      <p:font typeface="Public Sans Bold" pitchFamily="2" charset="77"/>
      <p:regular r:id="rId13"/>
    </p:embeddedFont>
    <p:embeddedFont>
      <p:font typeface="Telegraf" pitchFamily="2" charset="77"/>
      <p:regular r:id="rId14"/>
    </p:embeddedFont>
    <p:embeddedFont>
      <p:font typeface="Telegraf Bold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1" autoAdjust="0"/>
  </p:normalViewPr>
  <p:slideViewPr>
    <p:cSldViewPr>
      <p:cViewPr varScale="1">
        <p:scale>
          <a:sx n="73" d="100"/>
          <a:sy n="73" d="100"/>
        </p:scale>
        <p:origin x="68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.sv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50483"/>
            <a:ext cx="5405533" cy="138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spc="-768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Platforms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647366"/>
            <a:ext cx="10641926" cy="4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-90">
                <a:solidFill>
                  <a:srgbClr val="222222"/>
                </a:solidFill>
                <a:latin typeface="Telegraf"/>
                <a:ea typeface="Telegraf"/>
                <a:cs typeface="Telegraf"/>
                <a:sym typeface="Telegraf"/>
              </a:rPr>
              <a:t>Revolutionizing Education Through Data-driven Personalization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09886"/>
            <a:ext cx="11536169" cy="138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spc="-768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Adaptive Learning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407" y="8021955"/>
            <a:ext cx="7862435" cy="132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Telegraf"/>
                <a:ea typeface="Telegraf"/>
                <a:cs typeface="Telegraf"/>
                <a:sym typeface="Telegraf"/>
              </a:rPr>
              <a:t>Katie Cooper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Telegraf"/>
                <a:ea typeface="Telegraf"/>
                <a:cs typeface="Telegraf"/>
                <a:sym typeface="Telegraf"/>
              </a:rPr>
              <a:t>Innovation Specialist 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Telegraf"/>
                <a:ea typeface="Telegraf"/>
                <a:cs typeface="Telegraf"/>
                <a:sym typeface="Telegraf"/>
              </a:rPr>
              <a:t>MEITE Showcase 2023-2024</a:t>
            </a:r>
          </a:p>
        </p:txBody>
      </p:sp>
      <p:sp>
        <p:nvSpPr>
          <p:cNvPr id="6" name="Freeform 6"/>
          <p:cNvSpPr/>
          <p:nvPr/>
        </p:nvSpPr>
        <p:spPr>
          <a:xfrm>
            <a:off x="6434233" y="4396726"/>
            <a:ext cx="960276" cy="961478"/>
          </a:xfrm>
          <a:custGeom>
            <a:avLst/>
            <a:gdLst/>
            <a:ahLst/>
            <a:cxnLst/>
            <a:rect l="l" t="t" r="r" b="b"/>
            <a:pathLst>
              <a:path w="960276" h="961478">
                <a:moveTo>
                  <a:pt x="0" y="0"/>
                </a:moveTo>
                <a:lnTo>
                  <a:pt x="960276" y="0"/>
                </a:lnTo>
                <a:lnTo>
                  <a:pt x="960276" y="961478"/>
                </a:lnTo>
                <a:lnTo>
                  <a:pt x="0" y="9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846570"/>
            <a:ext cx="7062129" cy="286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7200" spc="-41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Adaptive </a:t>
            </a:r>
          </a:p>
          <a:p>
            <a:pPr algn="just">
              <a:lnSpc>
                <a:spcPts val="7200"/>
              </a:lnSpc>
            </a:pPr>
            <a:r>
              <a:rPr lang="en-US" sz="7200" spc="-41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Learning </a:t>
            </a:r>
          </a:p>
          <a:p>
            <a:pPr algn="just">
              <a:lnSpc>
                <a:spcPts val="7200"/>
              </a:lnSpc>
            </a:pPr>
            <a:r>
              <a:rPr lang="en-US" sz="7200" spc="-41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Overview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4753643" y="7947193"/>
            <a:ext cx="609770" cy="610533"/>
          </a:xfrm>
          <a:custGeom>
            <a:avLst/>
            <a:gdLst/>
            <a:ahLst/>
            <a:cxnLst/>
            <a:rect l="l" t="t" r="r" b="b"/>
            <a:pathLst>
              <a:path w="609770" h="610533">
                <a:moveTo>
                  <a:pt x="0" y="0"/>
                </a:moveTo>
                <a:lnTo>
                  <a:pt x="609770" y="0"/>
                </a:lnTo>
                <a:lnTo>
                  <a:pt x="609770" y="610534"/>
                </a:lnTo>
                <a:lnTo>
                  <a:pt x="0" y="610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704144" y="2144283"/>
            <a:ext cx="10555156" cy="121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Adaptive learning platforms are educational systems that use technology to tailor instruction and learning experiences to the individual needs and abilities of each student, optimizing their learning outcomes.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61264" y="1375262"/>
            <a:ext cx="1006042" cy="36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spc="-97" dirty="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What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61264" y="3847987"/>
            <a:ext cx="1006042" cy="36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spc="-97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Why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4144" y="4645437"/>
            <a:ext cx="10555156" cy="121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These platforms aim to address diverse student learning needs and paces, enhancing engagement, retention, and performance through personalized, efficient, and effective instruction.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61264" y="6517788"/>
            <a:ext cx="1006042" cy="36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spc="-97" dirty="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How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04144" y="7284233"/>
            <a:ext cx="10798036" cy="16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Adaptive learning platforms use artificial intelligence to continuously assess each student's progress and knowledge gaps. They then adjust the content, pace, and delivery method of instruction in real-time to provide personalized learning experiences that maximize each student's potential.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5856" y="6100137"/>
            <a:ext cx="4064973" cy="3308559"/>
            <a:chOff x="0" y="0"/>
            <a:chExt cx="975858" cy="794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5858" cy="794270"/>
            </a:xfrm>
            <a:custGeom>
              <a:avLst/>
              <a:gdLst/>
              <a:ahLst/>
              <a:cxnLst/>
              <a:rect l="l" t="t" r="r" b="b"/>
              <a:pathLst>
                <a:path w="975858" h="794270">
                  <a:moveTo>
                    <a:pt x="0" y="0"/>
                  </a:moveTo>
                  <a:lnTo>
                    <a:pt x="975858" y="0"/>
                  </a:lnTo>
                  <a:lnTo>
                    <a:pt x="975858" y="794270"/>
                  </a:lnTo>
                  <a:lnTo>
                    <a:pt x="0" y="794270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975858" cy="794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99759" y="6274157"/>
            <a:ext cx="977168" cy="1121570"/>
          </a:xfrm>
          <a:custGeom>
            <a:avLst/>
            <a:gdLst/>
            <a:ahLst/>
            <a:cxnLst/>
            <a:rect l="l" t="t" r="r" b="b"/>
            <a:pathLst>
              <a:path w="977168" h="1121570">
                <a:moveTo>
                  <a:pt x="0" y="0"/>
                </a:moveTo>
                <a:lnTo>
                  <a:pt x="977168" y="0"/>
                </a:lnTo>
                <a:lnTo>
                  <a:pt x="977168" y="1121570"/>
                </a:lnTo>
                <a:lnTo>
                  <a:pt x="0" y="112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28435" y="7570073"/>
            <a:ext cx="2081192" cy="45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  <a:spcBef>
                <a:spcPct val="0"/>
              </a:spcBef>
            </a:pPr>
            <a:r>
              <a:rPr lang="en-US" sz="2468" spc="-98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Differentiation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5183" y="8272397"/>
            <a:ext cx="3607697" cy="67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  <a:spcBef>
                <a:spcPct val="0"/>
              </a:spcBef>
            </a:pPr>
            <a:r>
              <a:rPr lang="en-US" sz="1470" spc="-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Helps teachers tailor teaching strategies to individual student needs, addressing diverse learning styles and paces.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31268" y="6100137"/>
            <a:ext cx="4047547" cy="3308559"/>
            <a:chOff x="0" y="0"/>
            <a:chExt cx="994344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4344" cy="812800"/>
            </a:xfrm>
            <a:custGeom>
              <a:avLst/>
              <a:gdLst/>
              <a:ahLst/>
              <a:cxnLst/>
              <a:rect l="l" t="t" r="r" b="b"/>
              <a:pathLst>
                <a:path w="994344" h="812800">
                  <a:moveTo>
                    <a:pt x="0" y="0"/>
                  </a:moveTo>
                  <a:lnTo>
                    <a:pt x="994344" y="0"/>
                  </a:lnTo>
                  <a:lnTo>
                    <a:pt x="99434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94344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642250" y="6347041"/>
            <a:ext cx="992395" cy="993637"/>
          </a:xfrm>
          <a:custGeom>
            <a:avLst/>
            <a:gdLst/>
            <a:ahLst/>
            <a:cxnLst/>
            <a:rect l="l" t="t" r="r" b="b"/>
            <a:pathLst>
              <a:path w="992395" h="993637">
                <a:moveTo>
                  <a:pt x="0" y="0"/>
                </a:moveTo>
                <a:lnTo>
                  <a:pt x="992395" y="0"/>
                </a:lnTo>
                <a:lnTo>
                  <a:pt x="992395" y="993636"/>
                </a:lnTo>
                <a:lnTo>
                  <a:pt x="0" y="993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683452" y="7598464"/>
            <a:ext cx="2943180" cy="4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spc="-96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Data-Driven Insights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97292" y="8173625"/>
            <a:ext cx="3525448" cy="87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  <a:spcBef>
                <a:spcPct val="0"/>
              </a:spcBef>
            </a:pPr>
            <a:r>
              <a:rPr lang="en-US" sz="1436" spc="-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Provides detailed reports on student performance, helping teachers identify trends and target interventions effectively.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484596" y="6100137"/>
            <a:ext cx="4047547" cy="3308559"/>
            <a:chOff x="0" y="0"/>
            <a:chExt cx="99434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4344" cy="812800"/>
            </a:xfrm>
            <a:custGeom>
              <a:avLst/>
              <a:gdLst/>
              <a:ahLst/>
              <a:cxnLst/>
              <a:rect l="l" t="t" r="r" b="b"/>
              <a:pathLst>
                <a:path w="994344" h="812800">
                  <a:moveTo>
                    <a:pt x="0" y="0"/>
                  </a:moveTo>
                  <a:lnTo>
                    <a:pt x="994344" y="0"/>
                  </a:lnTo>
                  <a:lnTo>
                    <a:pt x="99434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994344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4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95701" y="6217945"/>
            <a:ext cx="1072482" cy="1105652"/>
          </a:xfrm>
          <a:custGeom>
            <a:avLst/>
            <a:gdLst/>
            <a:ahLst/>
            <a:cxnLst/>
            <a:rect l="l" t="t" r="r" b="b"/>
            <a:pathLst>
              <a:path w="1072482" h="1105652">
                <a:moveTo>
                  <a:pt x="0" y="0"/>
                </a:moveTo>
                <a:lnTo>
                  <a:pt x="1072482" y="0"/>
                </a:lnTo>
                <a:lnTo>
                  <a:pt x="1072482" y="1105652"/>
                </a:lnTo>
                <a:lnTo>
                  <a:pt x="0" y="1105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3012573" y="7544735"/>
            <a:ext cx="3038738" cy="43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spc="-96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Increased Motivation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69218" y="8171183"/>
            <a:ext cx="3525448" cy="87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  <a:spcBef>
                <a:spcPct val="0"/>
              </a:spcBef>
            </a:pPr>
            <a:r>
              <a:rPr lang="en-US" sz="1436" spc="-3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Customizes learning paths to student interests and proficiency levels, boosting engagement and motivation with gamified elements.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699" y="5321164"/>
            <a:ext cx="7062129" cy="68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4700" spc="-267" dirty="0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Benefits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1057275"/>
            <a:ext cx="7062129" cy="68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4700" spc="-267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Features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929547" y="2381031"/>
            <a:ext cx="1675764" cy="1861960"/>
          </a:xfrm>
          <a:custGeom>
            <a:avLst/>
            <a:gdLst/>
            <a:ahLst/>
            <a:cxnLst/>
            <a:rect l="l" t="t" r="r" b="b"/>
            <a:pathLst>
              <a:path w="1675764" h="1861960">
                <a:moveTo>
                  <a:pt x="0" y="0"/>
                </a:moveTo>
                <a:lnTo>
                  <a:pt x="1675764" y="0"/>
                </a:lnTo>
                <a:lnTo>
                  <a:pt x="1675764" y="1861960"/>
                </a:lnTo>
                <a:lnTo>
                  <a:pt x="0" y="1861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076819" y="2381031"/>
            <a:ext cx="1864916" cy="1888523"/>
          </a:xfrm>
          <a:custGeom>
            <a:avLst/>
            <a:gdLst/>
            <a:ahLst/>
            <a:cxnLst/>
            <a:rect l="l" t="t" r="r" b="b"/>
            <a:pathLst>
              <a:path w="1864916" h="1888523">
                <a:moveTo>
                  <a:pt x="0" y="0"/>
                </a:moveTo>
                <a:lnTo>
                  <a:pt x="1864916" y="0"/>
                </a:lnTo>
                <a:lnTo>
                  <a:pt x="1864916" y="1888523"/>
                </a:lnTo>
                <a:lnTo>
                  <a:pt x="0" y="188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246414" y="2348373"/>
            <a:ext cx="1905193" cy="1888523"/>
          </a:xfrm>
          <a:custGeom>
            <a:avLst/>
            <a:gdLst/>
            <a:ahLst/>
            <a:cxnLst/>
            <a:rect l="l" t="t" r="r" b="b"/>
            <a:pathLst>
              <a:path w="1905193" h="1888523">
                <a:moveTo>
                  <a:pt x="0" y="0"/>
                </a:moveTo>
                <a:lnTo>
                  <a:pt x="1905193" y="0"/>
                </a:lnTo>
                <a:lnTo>
                  <a:pt x="1905193" y="1888522"/>
                </a:lnTo>
                <a:lnTo>
                  <a:pt x="0" y="1888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4475612" y="2414791"/>
            <a:ext cx="1869975" cy="1877014"/>
          </a:xfrm>
          <a:custGeom>
            <a:avLst/>
            <a:gdLst/>
            <a:ahLst/>
            <a:cxnLst/>
            <a:rect l="l" t="t" r="r" b="b"/>
            <a:pathLst>
              <a:path w="1869975" h="1877014">
                <a:moveTo>
                  <a:pt x="0" y="0"/>
                </a:moveTo>
                <a:lnTo>
                  <a:pt x="1869974" y="0"/>
                </a:lnTo>
                <a:lnTo>
                  <a:pt x="1869974" y="1877014"/>
                </a:lnTo>
                <a:lnTo>
                  <a:pt x="0" y="18770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726161" y="2400789"/>
            <a:ext cx="1516871" cy="1905019"/>
          </a:xfrm>
          <a:custGeom>
            <a:avLst/>
            <a:gdLst/>
            <a:ahLst/>
            <a:cxnLst/>
            <a:rect l="l" t="t" r="r" b="b"/>
            <a:pathLst>
              <a:path w="1516871" h="1905019">
                <a:moveTo>
                  <a:pt x="0" y="0"/>
                </a:moveTo>
                <a:lnTo>
                  <a:pt x="1516871" y="0"/>
                </a:lnTo>
                <a:lnTo>
                  <a:pt x="1516871" y="1905018"/>
                </a:lnTo>
                <a:lnTo>
                  <a:pt x="0" y="19050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1273600" y="4437247"/>
            <a:ext cx="220741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Gamification Elements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423125" y="4455101"/>
            <a:ext cx="1765548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Learner Analytics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52401" y="4427178"/>
            <a:ext cx="199764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Real-Time Feedback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50798" y="4427178"/>
            <a:ext cx="2021384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Artifical Intellegence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55856" y="4388171"/>
            <a:ext cx="212757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Customized Pathways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7099" y="-175652"/>
            <a:ext cx="8314975" cy="2843524"/>
            <a:chOff x="0" y="0"/>
            <a:chExt cx="2795734" cy="956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5734" cy="956074"/>
            </a:xfrm>
            <a:custGeom>
              <a:avLst/>
              <a:gdLst/>
              <a:ahLst/>
              <a:cxnLst/>
              <a:rect l="l" t="t" r="r" b="b"/>
              <a:pathLst>
                <a:path w="2795734" h="956074">
                  <a:moveTo>
                    <a:pt x="0" y="0"/>
                  </a:moveTo>
                  <a:lnTo>
                    <a:pt x="2795734" y="0"/>
                  </a:lnTo>
                  <a:lnTo>
                    <a:pt x="2795734" y="956074"/>
                  </a:lnTo>
                  <a:lnTo>
                    <a:pt x="0" y="9560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95734" cy="100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67956" y="722354"/>
            <a:ext cx="3256110" cy="1831562"/>
          </a:xfrm>
          <a:custGeom>
            <a:avLst/>
            <a:gdLst/>
            <a:ahLst/>
            <a:cxnLst/>
            <a:rect l="l" t="t" r="r" b="b"/>
            <a:pathLst>
              <a:path w="3256110" h="1831562">
                <a:moveTo>
                  <a:pt x="0" y="0"/>
                </a:moveTo>
                <a:lnTo>
                  <a:pt x="3256110" y="0"/>
                </a:lnTo>
                <a:lnTo>
                  <a:pt x="3256110" y="1831562"/>
                </a:lnTo>
                <a:lnTo>
                  <a:pt x="0" y="183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1987449"/>
            <a:ext cx="3607028" cy="1247851"/>
          </a:xfrm>
          <a:custGeom>
            <a:avLst/>
            <a:gdLst/>
            <a:ahLst/>
            <a:cxnLst/>
            <a:rect l="l" t="t" r="r" b="b"/>
            <a:pathLst>
              <a:path w="3607028" h="1247851">
                <a:moveTo>
                  <a:pt x="0" y="0"/>
                </a:moveTo>
                <a:lnTo>
                  <a:pt x="3607028" y="0"/>
                </a:lnTo>
                <a:lnTo>
                  <a:pt x="3607028" y="1247850"/>
                </a:lnTo>
                <a:lnTo>
                  <a:pt x="0" y="124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59890" y="1109897"/>
            <a:ext cx="3140682" cy="883317"/>
          </a:xfrm>
          <a:custGeom>
            <a:avLst/>
            <a:gdLst/>
            <a:ahLst/>
            <a:cxnLst/>
            <a:rect l="l" t="t" r="r" b="b"/>
            <a:pathLst>
              <a:path w="3140682" h="883317">
                <a:moveTo>
                  <a:pt x="0" y="0"/>
                </a:moveTo>
                <a:lnTo>
                  <a:pt x="3140682" y="0"/>
                </a:lnTo>
                <a:lnTo>
                  <a:pt x="3140682" y="883317"/>
                </a:lnTo>
                <a:lnTo>
                  <a:pt x="0" y="883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038807" y="1551555"/>
            <a:ext cx="606758" cy="276834"/>
          </a:xfrm>
          <a:custGeom>
            <a:avLst/>
            <a:gdLst/>
            <a:ahLst/>
            <a:cxnLst/>
            <a:rect l="l" t="t" r="r" b="b"/>
            <a:pathLst>
              <a:path w="606758" h="276834">
                <a:moveTo>
                  <a:pt x="0" y="0"/>
                </a:moveTo>
                <a:lnTo>
                  <a:pt x="606758" y="0"/>
                </a:lnTo>
                <a:lnTo>
                  <a:pt x="606758" y="276834"/>
                </a:lnTo>
                <a:lnTo>
                  <a:pt x="0" y="276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3545" y="5810803"/>
            <a:ext cx="6201744" cy="3447136"/>
          </a:xfrm>
          <a:custGeom>
            <a:avLst/>
            <a:gdLst/>
            <a:ahLst/>
            <a:cxnLst/>
            <a:rect l="l" t="t" r="r" b="b"/>
            <a:pathLst>
              <a:path w="6201744" h="3447136">
                <a:moveTo>
                  <a:pt x="0" y="0"/>
                </a:moveTo>
                <a:lnTo>
                  <a:pt x="6201744" y="0"/>
                </a:lnTo>
                <a:lnTo>
                  <a:pt x="6201744" y="3447136"/>
                </a:lnTo>
                <a:lnTo>
                  <a:pt x="0" y="34471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913671" y="5810803"/>
            <a:ext cx="7000784" cy="3447497"/>
          </a:xfrm>
          <a:custGeom>
            <a:avLst/>
            <a:gdLst/>
            <a:ahLst/>
            <a:cxnLst/>
            <a:rect l="l" t="t" r="r" b="b"/>
            <a:pathLst>
              <a:path w="7000784" h="3447497">
                <a:moveTo>
                  <a:pt x="0" y="0"/>
                </a:moveTo>
                <a:lnTo>
                  <a:pt x="7000784" y="0"/>
                </a:lnTo>
                <a:lnTo>
                  <a:pt x="7000784" y="3447497"/>
                </a:lnTo>
                <a:lnTo>
                  <a:pt x="0" y="34474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769979"/>
            <a:ext cx="7062129" cy="101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7000" spc="-399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Key Player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67956" y="379242"/>
            <a:ext cx="3456780" cy="34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3"/>
              </a:lnSpc>
            </a:pPr>
            <a:r>
              <a:rPr lang="en-US" sz="1866" spc="-65">
                <a:solidFill>
                  <a:srgbClr val="222222"/>
                </a:solidFill>
                <a:latin typeface="Telegraf Bold"/>
                <a:ea typeface="Telegraf Bold"/>
                <a:cs typeface="Telegraf Bold"/>
                <a:sym typeface="Telegraf Bold"/>
              </a:rPr>
              <a:t>New Logo as of July 18th,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774545"/>
            <a:ext cx="15540911" cy="93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-9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Among innovative adaptive learning platforms is Waggle, an adaptive learning math and ELA platform designed to provide personalized educational experiences for K-12 students.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3545" y="5261620"/>
            <a:ext cx="4366863" cy="39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4" spc="-8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Student View with Gamified Elements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3671" y="5261620"/>
            <a:ext cx="4638862" cy="39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4" spc="-8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Teacher View with Personalized Reports</a:t>
            </a:r>
          </a:p>
        </p:txBody>
      </p:sp>
      <p:sp>
        <p:nvSpPr>
          <p:cNvPr id="16" name="Freeform 16"/>
          <p:cNvSpPr/>
          <p:nvPr/>
        </p:nvSpPr>
        <p:spPr>
          <a:xfrm rot="5273478">
            <a:off x="5601450" y="927899"/>
            <a:ext cx="612203" cy="612970"/>
          </a:xfrm>
          <a:custGeom>
            <a:avLst/>
            <a:gdLst/>
            <a:ahLst/>
            <a:cxnLst/>
            <a:rect l="l" t="t" r="r" b="b"/>
            <a:pathLst>
              <a:path w="612203" h="612970">
                <a:moveTo>
                  <a:pt x="0" y="0"/>
                </a:moveTo>
                <a:lnTo>
                  <a:pt x="612204" y="0"/>
                </a:lnTo>
                <a:lnTo>
                  <a:pt x="612204" y="612969"/>
                </a:lnTo>
                <a:lnTo>
                  <a:pt x="0" y="6129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10471106" cy="101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7000" spc="-399">
                <a:solidFill>
                  <a:srgbClr val="B1C2DD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Predictions for the Future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3419855"/>
            <a:ext cx="5227041" cy="4430442"/>
            <a:chOff x="0" y="0"/>
            <a:chExt cx="1737573" cy="14727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37573" cy="1472768"/>
            </a:xfrm>
            <a:custGeom>
              <a:avLst/>
              <a:gdLst/>
              <a:ahLst/>
              <a:cxnLst/>
              <a:rect l="l" t="t" r="r" b="b"/>
              <a:pathLst>
                <a:path w="1737573" h="1472768">
                  <a:moveTo>
                    <a:pt x="0" y="0"/>
                  </a:moveTo>
                  <a:lnTo>
                    <a:pt x="1737573" y="0"/>
                  </a:lnTo>
                  <a:lnTo>
                    <a:pt x="1737573" y="1472768"/>
                  </a:lnTo>
                  <a:lnTo>
                    <a:pt x="0" y="1472768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737573" cy="1491818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3119"/>
                </a:lnSpc>
              </a:pPr>
              <a:endParaRPr/>
            </a:p>
            <a:p>
              <a:pPr algn="ctr">
                <a:lnSpc>
                  <a:spcPts val="3119"/>
                </a:lnSpc>
              </a:pPr>
              <a:r>
                <a:rPr lang="en-US" sz="2599" spc="-2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These programs will continue to evolve with the possibility of becoming more immersive and higher evidence-based programs.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30480" y="3419855"/>
            <a:ext cx="5227041" cy="4430442"/>
            <a:chOff x="0" y="0"/>
            <a:chExt cx="1737573" cy="14727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37573" cy="1472768"/>
            </a:xfrm>
            <a:custGeom>
              <a:avLst/>
              <a:gdLst/>
              <a:ahLst/>
              <a:cxnLst/>
              <a:rect l="l" t="t" r="r" b="b"/>
              <a:pathLst>
                <a:path w="1737573" h="1472768">
                  <a:moveTo>
                    <a:pt x="0" y="0"/>
                  </a:moveTo>
                  <a:lnTo>
                    <a:pt x="1737573" y="0"/>
                  </a:lnTo>
                  <a:lnTo>
                    <a:pt x="1737573" y="1472768"/>
                  </a:lnTo>
                  <a:lnTo>
                    <a:pt x="0" y="1472768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737573" cy="1491818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  <a:p>
              <a:pPr algn="ctr">
                <a:lnSpc>
                  <a:spcPts val="3120"/>
                </a:lnSpc>
              </a:pPr>
              <a:r>
                <a:rPr lang="en-US" sz="2600" spc="-2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Future platforms will be designed to cater to various abilities, ensuring inclusivity for students with different needs.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33745" y="3419855"/>
            <a:ext cx="5227041" cy="4430442"/>
            <a:chOff x="0" y="0"/>
            <a:chExt cx="1737573" cy="14727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37573" cy="1472768"/>
            </a:xfrm>
            <a:custGeom>
              <a:avLst/>
              <a:gdLst/>
              <a:ahLst/>
              <a:cxnLst/>
              <a:rect l="l" t="t" r="r" b="b"/>
              <a:pathLst>
                <a:path w="1737573" h="1472768">
                  <a:moveTo>
                    <a:pt x="0" y="0"/>
                  </a:moveTo>
                  <a:lnTo>
                    <a:pt x="1737573" y="0"/>
                  </a:lnTo>
                  <a:lnTo>
                    <a:pt x="1737573" y="1472768"/>
                  </a:lnTo>
                  <a:lnTo>
                    <a:pt x="0" y="1472768"/>
                  </a:lnTo>
                  <a:close/>
                </a:path>
              </a:pathLst>
            </a:custGeom>
            <a:solidFill>
              <a:srgbClr val="B1C2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737573" cy="1491818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  <a:p>
              <a:pPr algn="ctr">
                <a:lnSpc>
                  <a:spcPts val="3120"/>
                </a:lnSpc>
              </a:pPr>
              <a:r>
                <a:rPr lang="en-US" sz="2600" spc="-2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Enhanced AI and data analytics will enable more precise and dynamic adaptation of learning content.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28131" y="2803986"/>
            <a:ext cx="1231738" cy="123173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26351" y="2803986"/>
            <a:ext cx="1231738" cy="123173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31397" y="2803986"/>
            <a:ext cx="1231738" cy="12317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E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702033" y="2981705"/>
            <a:ext cx="88393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01886" y="2981705"/>
            <a:ext cx="88066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190045" y="2981705"/>
            <a:ext cx="91444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spc="-17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8264" y="2717927"/>
            <a:ext cx="4880987" cy="4880987"/>
            <a:chOff x="0" y="0"/>
            <a:chExt cx="6507982" cy="6507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7982" cy="6507982"/>
            </a:xfrm>
            <a:custGeom>
              <a:avLst/>
              <a:gdLst/>
              <a:ahLst/>
              <a:cxnLst/>
              <a:rect l="l" t="t" r="r" b="b"/>
              <a:pathLst>
                <a:path w="6507982" h="6507982">
                  <a:moveTo>
                    <a:pt x="0" y="0"/>
                  </a:moveTo>
                  <a:lnTo>
                    <a:pt x="6507982" y="0"/>
                  </a:lnTo>
                  <a:lnTo>
                    <a:pt x="6507982" y="6507982"/>
                  </a:lnTo>
                  <a:lnTo>
                    <a:pt x="0" y="6507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704227" y="2717927"/>
            <a:ext cx="4931268" cy="4735481"/>
          </a:xfrm>
          <a:custGeom>
            <a:avLst/>
            <a:gdLst/>
            <a:ahLst/>
            <a:cxnLst/>
            <a:rect l="l" t="t" r="r" b="b"/>
            <a:pathLst>
              <a:path w="4931268" h="4735481">
                <a:moveTo>
                  <a:pt x="0" y="0"/>
                </a:moveTo>
                <a:lnTo>
                  <a:pt x="4931268" y="0"/>
                </a:lnTo>
                <a:lnTo>
                  <a:pt x="4931268" y="4735481"/>
                </a:lnTo>
                <a:lnTo>
                  <a:pt x="0" y="473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879" b="-394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19200" y="1497208"/>
            <a:ext cx="7203393" cy="66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5808" spc="-458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35918" y="2174099"/>
            <a:ext cx="5547856" cy="54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4"/>
              </a:lnSpc>
            </a:pPr>
            <a:r>
              <a:rPr lang="en-US" sz="2981" spc="-104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Scan Here to Read My Full Thesis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4227" y="7503664"/>
            <a:ext cx="5547856" cy="10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4"/>
              </a:lnSpc>
            </a:pPr>
            <a:r>
              <a:rPr lang="en-US" sz="2981" spc="-104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Contact Me!</a:t>
            </a:r>
          </a:p>
          <a:p>
            <a:pPr algn="l">
              <a:lnSpc>
                <a:spcPts val="4174"/>
              </a:lnSpc>
            </a:pPr>
            <a:r>
              <a:rPr lang="en-US" sz="2981" spc="-104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Kpcoope@gmail.com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312</Words>
  <Application>Microsoft Macintosh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Poppins</vt:lpstr>
      <vt:lpstr>Calibri</vt:lpstr>
      <vt:lpstr>Telegraf</vt:lpstr>
      <vt:lpstr>Public Sans Bold</vt:lpstr>
      <vt:lpstr>Public Sans</vt:lpstr>
      <vt:lpstr>Arial</vt:lpstr>
      <vt:lpstr>Telegraf Bold</vt:lpstr>
      <vt:lpstr>Archivo Black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Learning Platforms</dc:title>
  <cp:lastModifiedBy>Cooper, Kaitlyn Pressley Irene</cp:lastModifiedBy>
  <cp:revision>2</cp:revision>
  <dcterms:created xsi:type="dcterms:W3CDTF">2006-08-16T00:00:00Z</dcterms:created>
  <dcterms:modified xsi:type="dcterms:W3CDTF">2024-07-23T01:08:20Z</dcterms:modified>
  <dc:identifier>DAGLmtFA1eo</dc:identifier>
</cp:coreProperties>
</file>