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Noto Sans T Chinese" panose="020B0500000000000000" pitchFamily="34" charset="-128"/>
      <p:regular r:id="rId12"/>
    </p:embeddedFont>
    <p:embeddedFont>
      <p:font typeface="Aileron" pitchFamily="2" charset="0"/>
      <p:regular r:id="rId13"/>
    </p:embeddedFont>
    <p:embeddedFont>
      <p:font typeface="Aileron Bold" pitchFamily="2" charset="0"/>
      <p:regular r:id="rId14"/>
      <p:bold r:id="rId15"/>
    </p:embeddedFont>
    <p:embeddedFont>
      <p:font typeface="Aileron Ultra-Bold" pitchFamily="2" charset="0"/>
      <p:regular r:id="rId16"/>
      <p:bold r:id="rId17"/>
    </p:embeddedFont>
    <p:embeddedFont>
      <p:font typeface="Libre Baskerville" panose="02000000000000000000" pitchFamily="2" charset="0"/>
      <p:regular r:id="rId18"/>
    </p:embeddedFont>
    <p:embeddedFont>
      <p:font typeface="Libre Baskerville Bold" panose="02000000000000000000" pitchFamily="2" charset="0"/>
      <p:regular r:id="rId19"/>
      <p:bold r:id="rId20"/>
    </p:embeddedFont>
    <p:embeddedFont>
      <p:font typeface="Yeseva One" pitchFamily="2"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1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597" autoAdjust="0"/>
  </p:normalViewPr>
  <p:slideViewPr>
    <p:cSldViewPr>
      <p:cViewPr varScale="1">
        <p:scale>
          <a:sx n="71" d="100"/>
          <a:sy n="71" d="100"/>
        </p:scale>
        <p:origin x="76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7/22/24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7/22/24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hyperlink" Target="https://www.xresearch.biz/shop/online-language-learning-market" TargetMode="External"/><Relationship Id="rId3" Type="http://schemas.openxmlformats.org/officeDocument/2006/relationships/image" Target="../media/image6.svg"/><Relationship Id="rId7"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sv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svg"/><Relationship Id="rId7"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hyperlink" Target="https://pressbooks.nebraska.edu/iblog/chapter/the-future-of-language-education-trends-and-predictions-for-2024/" TargetMode="External"/><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Freeform 2"/>
          <p:cNvSpPr/>
          <p:nvPr/>
        </p:nvSpPr>
        <p:spPr>
          <a:xfrm>
            <a:off x="12610204" y="-571500"/>
            <a:ext cx="6626483" cy="5715000"/>
          </a:xfrm>
          <a:custGeom>
            <a:avLst/>
            <a:gdLst/>
            <a:ahLst/>
            <a:cxnLst/>
            <a:rect l="l" t="t" r="r" b="b"/>
            <a:pathLst>
              <a:path w="6626483" h="5715000">
                <a:moveTo>
                  <a:pt x="0" y="0"/>
                </a:moveTo>
                <a:lnTo>
                  <a:pt x="6626483" y="0"/>
                </a:lnTo>
                <a:lnTo>
                  <a:pt x="6626483" y="5715000"/>
                </a:lnTo>
                <a:lnTo>
                  <a:pt x="0" y="5715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TW" altLang="en-US"/>
          </a:p>
        </p:txBody>
      </p:sp>
      <p:sp>
        <p:nvSpPr>
          <p:cNvPr id="3" name="Freeform 3"/>
          <p:cNvSpPr/>
          <p:nvPr/>
        </p:nvSpPr>
        <p:spPr>
          <a:xfrm rot="-1266137">
            <a:off x="-1277219" y="5897732"/>
            <a:ext cx="5210769" cy="6721137"/>
          </a:xfrm>
          <a:custGeom>
            <a:avLst/>
            <a:gdLst/>
            <a:ahLst/>
            <a:cxnLst/>
            <a:rect l="l" t="t" r="r" b="b"/>
            <a:pathLst>
              <a:path w="5210769" h="6721137">
                <a:moveTo>
                  <a:pt x="0" y="0"/>
                </a:moveTo>
                <a:lnTo>
                  <a:pt x="5210769" y="0"/>
                </a:lnTo>
                <a:lnTo>
                  <a:pt x="5210769" y="6721136"/>
                </a:lnTo>
                <a:lnTo>
                  <a:pt x="0" y="67211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TW" altLang="en-US"/>
          </a:p>
        </p:txBody>
      </p:sp>
      <p:sp>
        <p:nvSpPr>
          <p:cNvPr id="4" name="Freeform 4"/>
          <p:cNvSpPr/>
          <p:nvPr/>
        </p:nvSpPr>
        <p:spPr>
          <a:xfrm rot="-5569636">
            <a:off x="779619" y="-2269556"/>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zh-TW" altLang="en-US"/>
          </a:p>
        </p:txBody>
      </p:sp>
      <p:sp>
        <p:nvSpPr>
          <p:cNvPr id="5" name="TextBox 5"/>
          <p:cNvSpPr txBox="1"/>
          <p:nvPr/>
        </p:nvSpPr>
        <p:spPr>
          <a:xfrm>
            <a:off x="3283182" y="8858250"/>
            <a:ext cx="11721636" cy="400050"/>
          </a:xfrm>
          <a:prstGeom prst="rect">
            <a:avLst/>
          </a:prstGeom>
        </p:spPr>
        <p:txBody>
          <a:bodyPr lIns="0" tIns="0" rIns="0" bIns="0" rtlCol="0" anchor="t">
            <a:spAutoFit/>
          </a:bodyPr>
          <a:lstStyle/>
          <a:p>
            <a:pPr algn="ctr">
              <a:lnSpc>
                <a:spcPts val="3000"/>
              </a:lnSpc>
            </a:pPr>
            <a:r>
              <a:rPr lang="en-US" sz="3000">
                <a:solidFill>
                  <a:srgbClr val="4C4239"/>
                </a:solidFill>
                <a:latin typeface="Libre Baskerville"/>
                <a:ea typeface="Libre Baskerville"/>
                <a:cs typeface="Libre Baskerville"/>
                <a:sym typeface="Libre Baskerville"/>
              </a:rPr>
              <a:t>Presented by Chiao-Jen Chang</a:t>
            </a:r>
          </a:p>
        </p:txBody>
      </p:sp>
      <p:sp>
        <p:nvSpPr>
          <p:cNvPr id="6" name="Freeform 6"/>
          <p:cNvSpPr/>
          <p:nvPr/>
        </p:nvSpPr>
        <p:spPr>
          <a:xfrm rot="-3755510">
            <a:off x="14637629" y="5499669"/>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zh-TW" altLang="en-US"/>
          </a:p>
        </p:txBody>
      </p:sp>
      <p:sp>
        <p:nvSpPr>
          <p:cNvPr id="7" name="Freeform 7"/>
          <p:cNvSpPr/>
          <p:nvPr/>
        </p:nvSpPr>
        <p:spPr>
          <a:xfrm>
            <a:off x="6715485" y="3057169"/>
            <a:ext cx="4857029" cy="845919"/>
          </a:xfrm>
          <a:custGeom>
            <a:avLst/>
            <a:gdLst/>
            <a:ahLst/>
            <a:cxnLst/>
            <a:rect l="l" t="t" r="r" b="b"/>
            <a:pathLst>
              <a:path w="4857029" h="845919">
                <a:moveTo>
                  <a:pt x="0" y="0"/>
                </a:moveTo>
                <a:lnTo>
                  <a:pt x="4857030" y="0"/>
                </a:lnTo>
                <a:lnTo>
                  <a:pt x="4857030" y="845918"/>
                </a:lnTo>
                <a:lnTo>
                  <a:pt x="0" y="845918"/>
                </a:lnTo>
                <a:lnTo>
                  <a:pt x="0" y="0"/>
                </a:lnTo>
                <a:close/>
              </a:path>
            </a:pathLst>
          </a:custGeom>
          <a:blipFill>
            <a:blip r:embed="rId8"/>
            <a:stretch>
              <a:fillRect/>
            </a:stretch>
          </a:blipFill>
        </p:spPr>
        <p:txBody>
          <a:bodyPr/>
          <a:lstStyle/>
          <a:p>
            <a:endParaRPr lang="zh-TW" altLang="en-US"/>
          </a:p>
        </p:txBody>
      </p:sp>
      <p:sp>
        <p:nvSpPr>
          <p:cNvPr id="8" name="TextBox 8"/>
          <p:cNvSpPr txBox="1"/>
          <p:nvPr/>
        </p:nvSpPr>
        <p:spPr>
          <a:xfrm>
            <a:off x="7031852" y="4447798"/>
            <a:ext cx="4224296" cy="737269"/>
          </a:xfrm>
          <a:prstGeom prst="rect">
            <a:avLst/>
          </a:prstGeom>
        </p:spPr>
        <p:txBody>
          <a:bodyPr lIns="0" tIns="0" rIns="0" bIns="0" rtlCol="0" anchor="t">
            <a:spAutoFit/>
          </a:bodyPr>
          <a:lstStyle/>
          <a:p>
            <a:pPr algn="l">
              <a:lnSpc>
                <a:spcPts val="5401"/>
              </a:lnSpc>
            </a:pPr>
            <a:r>
              <a:rPr lang="en-US" sz="5401">
                <a:solidFill>
                  <a:srgbClr val="4C4239"/>
                </a:solidFill>
                <a:latin typeface="Yeseva One"/>
                <a:ea typeface="Yeseva One"/>
                <a:cs typeface="Yeseva One"/>
                <a:sym typeface="Yeseva One"/>
              </a:rPr>
              <a:t>MEITE 2024</a:t>
            </a:r>
          </a:p>
        </p:txBody>
      </p:sp>
      <p:sp>
        <p:nvSpPr>
          <p:cNvPr id="9" name="TextBox 9"/>
          <p:cNvSpPr txBox="1"/>
          <p:nvPr/>
        </p:nvSpPr>
        <p:spPr>
          <a:xfrm>
            <a:off x="5375463" y="5476875"/>
            <a:ext cx="7537074" cy="737269"/>
          </a:xfrm>
          <a:prstGeom prst="rect">
            <a:avLst/>
          </a:prstGeom>
        </p:spPr>
        <p:txBody>
          <a:bodyPr lIns="0" tIns="0" rIns="0" bIns="0" rtlCol="0" anchor="t">
            <a:spAutoFit/>
          </a:bodyPr>
          <a:lstStyle/>
          <a:p>
            <a:pPr algn="l">
              <a:lnSpc>
                <a:spcPts val="5401"/>
              </a:lnSpc>
            </a:pPr>
            <a:r>
              <a:rPr lang="en-US" sz="5401">
                <a:solidFill>
                  <a:srgbClr val="4C4239"/>
                </a:solidFill>
                <a:latin typeface="Yeseva One"/>
                <a:ea typeface="Yeseva One"/>
                <a:cs typeface="Yeseva One"/>
                <a:sym typeface="Yeseva One"/>
              </a:rPr>
              <a:t>Innovation Showcase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TextBox 2"/>
          <p:cNvSpPr txBox="1"/>
          <p:nvPr/>
        </p:nvSpPr>
        <p:spPr>
          <a:xfrm>
            <a:off x="3283182" y="3632200"/>
            <a:ext cx="11721636" cy="3251201"/>
          </a:xfrm>
          <a:prstGeom prst="rect">
            <a:avLst/>
          </a:prstGeom>
        </p:spPr>
        <p:txBody>
          <a:bodyPr lIns="0" tIns="0" rIns="0" bIns="0" rtlCol="0" anchor="t">
            <a:spAutoFit/>
          </a:bodyPr>
          <a:lstStyle/>
          <a:p>
            <a:pPr algn="ctr">
              <a:lnSpc>
                <a:spcPts val="12500"/>
              </a:lnSpc>
            </a:pPr>
            <a:r>
              <a:rPr lang="en-US" sz="12500">
                <a:solidFill>
                  <a:srgbClr val="4C4239"/>
                </a:solidFill>
                <a:latin typeface="Yeseva One"/>
                <a:ea typeface="Yeseva One"/>
                <a:cs typeface="Yeseva One"/>
                <a:sym typeface="Yeseva One"/>
              </a:rPr>
              <a:t>Thank</a:t>
            </a:r>
          </a:p>
          <a:p>
            <a:pPr algn="ctr">
              <a:lnSpc>
                <a:spcPts val="12500"/>
              </a:lnSpc>
            </a:pPr>
            <a:r>
              <a:rPr lang="en-US" sz="12500">
                <a:solidFill>
                  <a:srgbClr val="4C4239"/>
                </a:solidFill>
                <a:latin typeface="Yeseva One"/>
                <a:ea typeface="Yeseva One"/>
                <a:cs typeface="Yeseva One"/>
                <a:sym typeface="Yeseva One"/>
              </a:rPr>
              <a:t>You</a:t>
            </a:r>
          </a:p>
        </p:txBody>
      </p:sp>
      <p:sp>
        <p:nvSpPr>
          <p:cNvPr id="3" name="Freeform 3"/>
          <p:cNvSpPr/>
          <p:nvPr/>
        </p:nvSpPr>
        <p:spPr>
          <a:xfrm>
            <a:off x="12610204" y="-571500"/>
            <a:ext cx="6626483" cy="5715000"/>
          </a:xfrm>
          <a:custGeom>
            <a:avLst/>
            <a:gdLst/>
            <a:ahLst/>
            <a:cxnLst/>
            <a:rect l="l" t="t" r="r" b="b"/>
            <a:pathLst>
              <a:path w="6626483" h="5715000">
                <a:moveTo>
                  <a:pt x="0" y="0"/>
                </a:moveTo>
                <a:lnTo>
                  <a:pt x="6626483" y="0"/>
                </a:lnTo>
                <a:lnTo>
                  <a:pt x="6626483" y="5715000"/>
                </a:lnTo>
                <a:lnTo>
                  <a:pt x="0" y="5715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TW" altLang="en-US"/>
          </a:p>
        </p:txBody>
      </p:sp>
      <p:sp>
        <p:nvSpPr>
          <p:cNvPr id="4" name="Freeform 4"/>
          <p:cNvSpPr/>
          <p:nvPr/>
        </p:nvSpPr>
        <p:spPr>
          <a:xfrm rot="-1266137">
            <a:off x="-1277219" y="5897732"/>
            <a:ext cx="5210769" cy="6721137"/>
          </a:xfrm>
          <a:custGeom>
            <a:avLst/>
            <a:gdLst/>
            <a:ahLst/>
            <a:cxnLst/>
            <a:rect l="l" t="t" r="r" b="b"/>
            <a:pathLst>
              <a:path w="5210769" h="6721137">
                <a:moveTo>
                  <a:pt x="0" y="0"/>
                </a:moveTo>
                <a:lnTo>
                  <a:pt x="5210769" y="0"/>
                </a:lnTo>
                <a:lnTo>
                  <a:pt x="5210769" y="6721136"/>
                </a:lnTo>
                <a:lnTo>
                  <a:pt x="0" y="67211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TW" altLang="en-US"/>
          </a:p>
        </p:txBody>
      </p:sp>
      <p:sp>
        <p:nvSpPr>
          <p:cNvPr id="5" name="Freeform 5"/>
          <p:cNvSpPr/>
          <p:nvPr/>
        </p:nvSpPr>
        <p:spPr>
          <a:xfrm rot="-5569636">
            <a:off x="779619" y="-2269556"/>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zh-TW" altLang="en-US"/>
          </a:p>
        </p:txBody>
      </p:sp>
      <p:sp>
        <p:nvSpPr>
          <p:cNvPr id="6" name="TextBox 6"/>
          <p:cNvSpPr txBox="1"/>
          <p:nvPr/>
        </p:nvSpPr>
        <p:spPr>
          <a:xfrm>
            <a:off x="3283182" y="8858250"/>
            <a:ext cx="11721636" cy="400050"/>
          </a:xfrm>
          <a:prstGeom prst="rect">
            <a:avLst/>
          </a:prstGeom>
        </p:spPr>
        <p:txBody>
          <a:bodyPr lIns="0" tIns="0" rIns="0" bIns="0" rtlCol="0" anchor="t">
            <a:spAutoFit/>
          </a:bodyPr>
          <a:lstStyle/>
          <a:p>
            <a:pPr algn="ctr">
              <a:lnSpc>
                <a:spcPts val="3000"/>
              </a:lnSpc>
            </a:pPr>
            <a:r>
              <a:rPr lang="en-US" sz="3000">
                <a:solidFill>
                  <a:srgbClr val="4C4239"/>
                </a:solidFill>
                <a:latin typeface="Libre Baskerville"/>
                <a:ea typeface="Libre Baskerville"/>
                <a:cs typeface="Libre Baskerville"/>
                <a:sym typeface="Libre Baskerville"/>
              </a:rPr>
              <a:t>Presented by Chiao-Jen Chang</a:t>
            </a:r>
          </a:p>
        </p:txBody>
      </p:sp>
      <p:sp>
        <p:nvSpPr>
          <p:cNvPr id="7" name="Freeform 7"/>
          <p:cNvSpPr/>
          <p:nvPr/>
        </p:nvSpPr>
        <p:spPr>
          <a:xfrm rot="-3755510">
            <a:off x="14637629" y="5499669"/>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zh-TW"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Freeform 2"/>
          <p:cNvSpPr/>
          <p:nvPr/>
        </p:nvSpPr>
        <p:spPr>
          <a:xfrm>
            <a:off x="12610204" y="-571500"/>
            <a:ext cx="6626483" cy="5715000"/>
          </a:xfrm>
          <a:custGeom>
            <a:avLst/>
            <a:gdLst/>
            <a:ahLst/>
            <a:cxnLst/>
            <a:rect l="l" t="t" r="r" b="b"/>
            <a:pathLst>
              <a:path w="6626483" h="5715000">
                <a:moveTo>
                  <a:pt x="0" y="0"/>
                </a:moveTo>
                <a:lnTo>
                  <a:pt x="6626483" y="0"/>
                </a:lnTo>
                <a:lnTo>
                  <a:pt x="6626483" y="5715000"/>
                </a:lnTo>
                <a:lnTo>
                  <a:pt x="0" y="5715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TW" altLang="en-US"/>
          </a:p>
        </p:txBody>
      </p:sp>
      <p:sp>
        <p:nvSpPr>
          <p:cNvPr id="3" name="Freeform 3"/>
          <p:cNvSpPr/>
          <p:nvPr/>
        </p:nvSpPr>
        <p:spPr>
          <a:xfrm rot="-1266137">
            <a:off x="-1277219" y="5897732"/>
            <a:ext cx="5210769" cy="6721137"/>
          </a:xfrm>
          <a:custGeom>
            <a:avLst/>
            <a:gdLst/>
            <a:ahLst/>
            <a:cxnLst/>
            <a:rect l="l" t="t" r="r" b="b"/>
            <a:pathLst>
              <a:path w="5210769" h="6721137">
                <a:moveTo>
                  <a:pt x="0" y="0"/>
                </a:moveTo>
                <a:lnTo>
                  <a:pt x="5210769" y="0"/>
                </a:lnTo>
                <a:lnTo>
                  <a:pt x="5210769" y="6721136"/>
                </a:lnTo>
                <a:lnTo>
                  <a:pt x="0" y="67211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TW" altLang="en-US"/>
          </a:p>
        </p:txBody>
      </p:sp>
      <p:sp>
        <p:nvSpPr>
          <p:cNvPr id="4" name="Freeform 4"/>
          <p:cNvSpPr/>
          <p:nvPr/>
        </p:nvSpPr>
        <p:spPr>
          <a:xfrm rot="-5569636">
            <a:off x="779619" y="-2269556"/>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zh-TW" altLang="en-US"/>
          </a:p>
        </p:txBody>
      </p:sp>
      <p:sp>
        <p:nvSpPr>
          <p:cNvPr id="5" name="Freeform 5"/>
          <p:cNvSpPr/>
          <p:nvPr/>
        </p:nvSpPr>
        <p:spPr>
          <a:xfrm rot="-3755510">
            <a:off x="14637629" y="5499669"/>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zh-TW" altLang="en-US"/>
          </a:p>
        </p:txBody>
      </p:sp>
      <p:sp>
        <p:nvSpPr>
          <p:cNvPr id="6" name="Freeform 6"/>
          <p:cNvSpPr/>
          <p:nvPr/>
        </p:nvSpPr>
        <p:spPr>
          <a:xfrm>
            <a:off x="10270689" y="2540773"/>
            <a:ext cx="6140977" cy="6091652"/>
          </a:xfrm>
          <a:custGeom>
            <a:avLst/>
            <a:gdLst/>
            <a:ahLst/>
            <a:cxnLst/>
            <a:rect l="l" t="t" r="r" b="b"/>
            <a:pathLst>
              <a:path w="6140977" h="6091652">
                <a:moveTo>
                  <a:pt x="0" y="0"/>
                </a:moveTo>
                <a:lnTo>
                  <a:pt x="6140978" y="0"/>
                </a:lnTo>
                <a:lnTo>
                  <a:pt x="6140978" y="6091652"/>
                </a:lnTo>
                <a:lnTo>
                  <a:pt x="0" y="6091652"/>
                </a:lnTo>
                <a:lnTo>
                  <a:pt x="0" y="0"/>
                </a:lnTo>
                <a:close/>
              </a:path>
            </a:pathLst>
          </a:custGeom>
          <a:blipFill>
            <a:blip r:embed="rId8"/>
            <a:stretch>
              <a:fillRect/>
            </a:stretch>
          </a:blipFill>
        </p:spPr>
        <p:txBody>
          <a:bodyPr/>
          <a:lstStyle/>
          <a:p>
            <a:endParaRPr lang="zh-TW" altLang="en-US"/>
          </a:p>
        </p:txBody>
      </p:sp>
      <p:sp>
        <p:nvSpPr>
          <p:cNvPr id="7" name="TextBox 7"/>
          <p:cNvSpPr txBox="1"/>
          <p:nvPr/>
        </p:nvSpPr>
        <p:spPr>
          <a:xfrm>
            <a:off x="2288950" y="2170470"/>
            <a:ext cx="7604470" cy="1309658"/>
          </a:xfrm>
          <a:prstGeom prst="rect">
            <a:avLst/>
          </a:prstGeom>
        </p:spPr>
        <p:txBody>
          <a:bodyPr lIns="0" tIns="0" rIns="0" bIns="0" rtlCol="0" anchor="t">
            <a:spAutoFit/>
          </a:bodyPr>
          <a:lstStyle/>
          <a:p>
            <a:pPr algn="l">
              <a:lnSpc>
                <a:spcPts val="5061"/>
              </a:lnSpc>
            </a:pPr>
            <a:r>
              <a:rPr lang="en-US" sz="5061">
                <a:solidFill>
                  <a:srgbClr val="4C4239"/>
                </a:solidFill>
                <a:latin typeface="Yeseva One"/>
                <a:ea typeface="Yeseva One"/>
                <a:cs typeface="Yeseva One"/>
                <a:sym typeface="Yeseva One"/>
              </a:rPr>
              <a:t>Navigating the Future of Language Learning:</a:t>
            </a:r>
          </a:p>
        </p:txBody>
      </p:sp>
      <p:sp>
        <p:nvSpPr>
          <p:cNvPr id="8" name="TextBox 8"/>
          <p:cNvSpPr txBox="1"/>
          <p:nvPr/>
        </p:nvSpPr>
        <p:spPr>
          <a:xfrm>
            <a:off x="2288950" y="3655602"/>
            <a:ext cx="7604470" cy="781050"/>
          </a:xfrm>
          <a:prstGeom prst="rect">
            <a:avLst/>
          </a:prstGeom>
        </p:spPr>
        <p:txBody>
          <a:bodyPr lIns="0" tIns="0" rIns="0" bIns="0" rtlCol="0" anchor="t">
            <a:spAutoFit/>
          </a:bodyPr>
          <a:lstStyle/>
          <a:p>
            <a:pPr algn="l">
              <a:lnSpc>
                <a:spcPts val="3000"/>
              </a:lnSpc>
            </a:pPr>
            <a:r>
              <a:rPr lang="en-US" sz="3000">
                <a:solidFill>
                  <a:srgbClr val="4C4239"/>
                </a:solidFill>
                <a:latin typeface="Libre Baskerville"/>
                <a:ea typeface="Libre Baskerville"/>
                <a:cs typeface="Libre Baskerville"/>
                <a:sym typeface="Libre Baskerville"/>
              </a:rPr>
              <a:t>A Critical Analysis of AI Integration and Ethical Considerations</a:t>
            </a:r>
          </a:p>
        </p:txBody>
      </p:sp>
      <p:sp>
        <p:nvSpPr>
          <p:cNvPr id="9" name="TextBox 9"/>
          <p:cNvSpPr txBox="1"/>
          <p:nvPr/>
        </p:nvSpPr>
        <p:spPr>
          <a:xfrm>
            <a:off x="2288950" y="4512852"/>
            <a:ext cx="7604470" cy="3980179"/>
          </a:xfrm>
          <a:prstGeom prst="rect">
            <a:avLst/>
          </a:prstGeom>
        </p:spPr>
        <p:txBody>
          <a:bodyPr lIns="0" tIns="0" rIns="0" bIns="0" rtlCol="0" anchor="t">
            <a:spAutoFit/>
          </a:bodyPr>
          <a:lstStyle/>
          <a:p>
            <a:pPr algn="l">
              <a:lnSpc>
                <a:spcPts val="3220"/>
              </a:lnSpc>
            </a:pPr>
            <a:r>
              <a:rPr lang="en-US" sz="2300">
                <a:solidFill>
                  <a:srgbClr val="685C52"/>
                </a:solidFill>
                <a:latin typeface="Libre Baskerville"/>
                <a:ea typeface="Libre Baskerville"/>
                <a:cs typeface="Libre Baskerville"/>
                <a:sym typeface="Libre Baskerville"/>
              </a:rPr>
              <a:t>AI is changing language learning by providing personalized and engaging experiences. This research will explore AI in language instruction, its potential and limitations. With a focus on current language applications, compare the performance of artificial intelligence to human instruction, and discuss ethical issues like data protection and educational equity. By evaluating the impact of AI, we hope to provide a fair perspective on its potential and challenges in language learning.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Freeform 2"/>
          <p:cNvSpPr/>
          <p:nvPr/>
        </p:nvSpPr>
        <p:spPr>
          <a:xfrm rot="-5569636">
            <a:off x="738640" y="-1881877"/>
            <a:ext cx="4096053" cy="7060062"/>
          </a:xfrm>
          <a:custGeom>
            <a:avLst/>
            <a:gdLst/>
            <a:ahLst/>
            <a:cxnLst/>
            <a:rect l="l" t="t" r="r" b="b"/>
            <a:pathLst>
              <a:path w="4096053" h="7060062">
                <a:moveTo>
                  <a:pt x="0" y="0"/>
                </a:moveTo>
                <a:lnTo>
                  <a:pt x="4096053" y="0"/>
                </a:lnTo>
                <a:lnTo>
                  <a:pt x="4096053" y="7060061"/>
                </a:lnTo>
                <a:lnTo>
                  <a:pt x="0" y="706006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TW" altLang="en-US"/>
          </a:p>
        </p:txBody>
      </p:sp>
      <p:sp>
        <p:nvSpPr>
          <p:cNvPr id="3" name="Freeform 3"/>
          <p:cNvSpPr/>
          <p:nvPr/>
        </p:nvSpPr>
        <p:spPr>
          <a:xfrm>
            <a:off x="12610204" y="-571500"/>
            <a:ext cx="6626483" cy="5715000"/>
          </a:xfrm>
          <a:custGeom>
            <a:avLst/>
            <a:gdLst/>
            <a:ahLst/>
            <a:cxnLst/>
            <a:rect l="l" t="t" r="r" b="b"/>
            <a:pathLst>
              <a:path w="6626483" h="5715000">
                <a:moveTo>
                  <a:pt x="0" y="0"/>
                </a:moveTo>
                <a:lnTo>
                  <a:pt x="6626483" y="0"/>
                </a:lnTo>
                <a:lnTo>
                  <a:pt x="6626483" y="5715000"/>
                </a:lnTo>
                <a:lnTo>
                  <a:pt x="0" y="5715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TW" altLang="en-US"/>
          </a:p>
        </p:txBody>
      </p:sp>
      <p:sp>
        <p:nvSpPr>
          <p:cNvPr id="4" name="Freeform 4"/>
          <p:cNvSpPr/>
          <p:nvPr/>
        </p:nvSpPr>
        <p:spPr>
          <a:xfrm rot="-1266137">
            <a:off x="-1277219" y="5897732"/>
            <a:ext cx="5210769" cy="6721137"/>
          </a:xfrm>
          <a:custGeom>
            <a:avLst/>
            <a:gdLst/>
            <a:ahLst/>
            <a:cxnLst/>
            <a:rect l="l" t="t" r="r" b="b"/>
            <a:pathLst>
              <a:path w="5210769" h="6721137">
                <a:moveTo>
                  <a:pt x="0" y="0"/>
                </a:moveTo>
                <a:lnTo>
                  <a:pt x="5210769" y="0"/>
                </a:lnTo>
                <a:lnTo>
                  <a:pt x="5210769" y="6721136"/>
                </a:lnTo>
                <a:lnTo>
                  <a:pt x="0" y="67211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zh-TW" altLang="en-US"/>
          </a:p>
        </p:txBody>
      </p:sp>
      <p:sp>
        <p:nvSpPr>
          <p:cNvPr id="5" name="Freeform 5"/>
          <p:cNvSpPr/>
          <p:nvPr/>
        </p:nvSpPr>
        <p:spPr>
          <a:xfrm rot="-3755510">
            <a:off x="14637629" y="5499669"/>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TW" altLang="en-US"/>
          </a:p>
        </p:txBody>
      </p:sp>
      <p:sp>
        <p:nvSpPr>
          <p:cNvPr id="6" name="TextBox 6"/>
          <p:cNvSpPr txBox="1"/>
          <p:nvPr/>
        </p:nvSpPr>
        <p:spPr>
          <a:xfrm>
            <a:off x="799297" y="1085850"/>
            <a:ext cx="9544456" cy="481965"/>
          </a:xfrm>
          <a:prstGeom prst="rect">
            <a:avLst/>
          </a:prstGeom>
        </p:spPr>
        <p:txBody>
          <a:bodyPr lIns="0" tIns="0" rIns="0" bIns="0" rtlCol="0" anchor="t">
            <a:spAutoFit/>
          </a:bodyPr>
          <a:lstStyle/>
          <a:p>
            <a:pPr algn="l">
              <a:lnSpc>
                <a:spcPts val="3599"/>
              </a:lnSpc>
            </a:pPr>
            <a:r>
              <a:rPr lang="en-US" sz="3599">
                <a:solidFill>
                  <a:srgbClr val="4C4239"/>
                </a:solidFill>
                <a:latin typeface="Yeseva One"/>
                <a:ea typeface="Yeseva One"/>
                <a:cs typeface="Yeseva One"/>
                <a:sym typeface="Yeseva One"/>
              </a:rPr>
              <a:t>Industry Growth and Future Projections</a:t>
            </a:r>
          </a:p>
        </p:txBody>
      </p:sp>
      <p:sp>
        <p:nvSpPr>
          <p:cNvPr id="7" name="TextBox 7"/>
          <p:cNvSpPr txBox="1"/>
          <p:nvPr/>
        </p:nvSpPr>
        <p:spPr>
          <a:xfrm>
            <a:off x="1521016" y="2745763"/>
            <a:ext cx="13031030" cy="862544"/>
          </a:xfrm>
          <a:prstGeom prst="rect">
            <a:avLst/>
          </a:prstGeom>
        </p:spPr>
        <p:txBody>
          <a:bodyPr lIns="0" tIns="0" rIns="0" bIns="0" rtlCol="0" anchor="t">
            <a:spAutoFit/>
          </a:bodyPr>
          <a:lstStyle/>
          <a:p>
            <a:pPr marL="496574" lvl="1" indent="-248287" algn="l">
              <a:lnSpc>
                <a:spcPts val="3450"/>
              </a:lnSpc>
              <a:buFont typeface="Arial"/>
              <a:buChar char="•"/>
            </a:pPr>
            <a:r>
              <a:rPr lang="en-US" sz="2300" dirty="0">
                <a:solidFill>
                  <a:srgbClr val="4B4139"/>
                </a:solidFill>
                <a:latin typeface="Libre Baskerville"/>
                <a:ea typeface="Libre Baskerville"/>
                <a:cs typeface="Libre Baskerville"/>
                <a:sym typeface="Libre Baskerville"/>
              </a:rPr>
              <a:t>The </a:t>
            </a:r>
            <a:r>
              <a:rPr lang="en-US" sz="2300" u="sng" dirty="0">
                <a:solidFill>
                  <a:srgbClr val="4B4139"/>
                </a:solidFill>
                <a:latin typeface="Libre Baskerville"/>
                <a:ea typeface="Libre Baskerville"/>
                <a:cs typeface="Libre Baskerville"/>
                <a:sym typeface="Libre Baskerville"/>
                <a:hlinkClick r:id="rId8" tooltip="https://www.xresearch.biz/shop/online-language-learning-market">
                  <a:extLst>
                    <a:ext uri="{A12FA001-AC4F-418D-AE19-62706E023703}">
                      <ahyp:hlinkClr xmlns:ahyp="http://schemas.microsoft.com/office/drawing/2018/hyperlinkcolor" val="tx"/>
                    </a:ext>
                  </a:extLst>
                </a:hlinkClick>
              </a:rPr>
              <a:t>online language learning market</a:t>
            </a:r>
            <a:r>
              <a:rPr lang="en-US" sz="2300" dirty="0">
                <a:solidFill>
                  <a:srgbClr val="4B4139"/>
                </a:solidFill>
                <a:latin typeface="Libre Baskerville"/>
                <a:ea typeface="Libre Baskerville"/>
                <a:cs typeface="Libre Baskerville"/>
                <a:sym typeface="Libre Baskerville"/>
              </a:rPr>
              <a:t> </a:t>
            </a:r>
            <a:r>
              <a:rPr lang="en-US" sz="2300" dirty="0">
                <a:solidFill>
                  <a:srgbClr val="4C4239"/>
                </a:solidFill>
                <a:latin typeface="Libre Baskerville"/>
                <a:ea typeface="Libre Baskerville"/>
                <a:cs typeface="Libre Baskerville"/>
                <a:sym typeface="Libre Baskerville"/>
              </a:rPr>
              <a:t>was valued at USD 14.5 billion globally in 2022, and during the forecast period, a CAGR of 14.1% is anticipated.</a:t>
            </a:r>
          </a:p>
        </p:txBody>
      </p:sp>
      <p:sp>
        <p:nvSpPr>
          <p:cNvPr id="8" name="TextBox 8"/>
          <p:cNvSpPr txBox="1"/>
          <p:nvPr/>
        </p:nvSpPr>
        <p:spPr>
          <a:xfrm>
            <a:off x="1039771" y="1821182"/>
            <a:ext cx="2560224" cy="464818"/>
          </a:xfrm>
          <a:prstGeom prst="rect">
            <a:avLst/>
          </a:prstGeom>
        </p:spPr>
        <p:txBody>
          <a:bodyPr lIns="0" tIns="0" rIns="0" bIns="0" rtlCol="0" anchor="t">
            <a:spAutoFit/>
          </a:bodyPr>
          <a:lstStyle/>
          <a:p>
            <a:pPr algn="l">
              <a:lnSpc>
                <a:spcPts val="3780"/>
              </a:lnSpc>
            </a:pPr>
            <a:r>
              <a:rPr lang="en-US" sz="2700">
                <a:solidFill>
                  <a:srgbClr val="4C4239"/>
                </a:solidFill>
                <a:latin typeface="Yeseva One"/>
                <a:ea typeface="Yeseva One"/>
                <a:cs typeface="Yeseva One"/>
                <a:sym typeface="Yeseva One"/>
              </a:rPr>
              <a:t>Growth Rate:</a:t>
            </a:r>
          </a:p>
        </p:txBody>
      </p:sp>
      <p:sp>
        <p:nvSpPr>
          <p:cNvPr id="9" name="TextBox 9"/>
          <p:cNvSpPr txBox="1"/>
          <p:nvPr/>
        </p:nvSpPr>
        <p:spPr>
          <a:xfrm>
            <a:off x="1039771" y="4124982"/>
            <a:ext cx="3493791" cy="464818"/>
          </a:xfrm>
          <a:prstGeom prst="rect">
            <a:avLst/>
          </a:prstGeom>
        </p:spPr>
        <p:txBody>
          <a:bodyPr lIns="0" tIns="0" rIns="0" bIns="0" rtlCol="0" anchor="t">
            <a:spAutoFit/>
          </a:bodyPr>
          <a:lstStyle/>
          <a:p>
            <a:pPr algn="l">
              <a:lnSpc>
                <a:spcPts val="3780"/>
              </a:lnSpc>
            </a:pPr>
            <a:r>
              <a:rPr lang="en-US" sz="2700">
                <a:solidFill>
                  <a:srgbClr val="4C4239"/>
                </a:solidFill>
                <a:latin typeface="Yeseva One"/>
                <a:ea typeface="Yeseva One"/>
                <a:cs typeface="Yeseva One"/>
                <a:sym typeface="Yeseva One"/>
              </a:rPr>
              <a:t>Future Projections:</a:t>
            </a:r>
          </a:p>
        </p:txBody>
      </p:sp>
      <p:sp>
        <p:nvSpPr>
          <p:cNvPr id="10" name="TextBox 10"/>
          <p:cNvSpPr txBox="1"/>
          <p:nvPr/>
        </p:nvSpPr>
        <p:spPr>
          <a:xfrm>
            <a:off x="1521016" y="5047000"/>
            <a:ext cx="16492995" cy="2598419"/>
          </a:xfrm>
          <a:prstGeom prst="rect">
            <a:avLst/>
          </a:prstGeom>
        </p:spPr>
        <p:txBody>
          <a:bodyPr lIns="0" tIns="0" rIns="0" bIns="0" rtlCol="0" anchor="t">
            <a:spAutoFit/>
          </a:bodyPr>
          <a:lstStyle/>
          <a:p>
            <a:pPr marL="496574" lvl="1" indent="-248287" algn="l">
              <a:lnSpc>
                <a:spcPts val="3450"/>
              </a:lnSpc>
              <a:buFont typeface="Arial"/>
              <a:buChar char="•"/>
            </a:pPr>
            <a:r>
              <a:rPr lang="en-US" sz="2300">
                <a:solidFill>
                  <a:srgbClr val="4C4239"/>
                </a:solidFill>
                <a:latin typeface="Libre Baskerville"/>
                <a:ea typeface="Libre Baskerville"/>
                <a:cs typeface="Libre Baskerville"/>
                <a:sym typeface="Libre Baskerville"/>
              </a:rPr>
              <a:t>Mobile Learning: Voice recognition, instant feedback, and gamified learning.</a:t>
            </a:r>
          </a:p>
          <a:p>
            <a:pPr marL="496574" lvl="1" indent="-248287" algn="l">
              <a:lnSpc>
                <a:spcPts val="3450"/>
              </a:lnSpc>
              <a:buFont typeface="Arial"/>
              <a:buChar char="•"/>
            </a:pPr>
            <a:r>
              <a:rPr lang="en-US" sz="2300">
                <a:solidFill>
                  <a:srgbClr val="4C4239"/>
                </a:solidFill>
                <a:latin typeface="Libre Baskerville"/>
                <a:ea typeface="Libre Baskerville"/>
                <a:cs typeface="Libre Baskerville"/>
                <a:sym typeface="Libre Baskerville"/>
              </a:rPr>
              <a:t>AI Integration: AI-driven platforms will provide personalized and adaptive learning , with real-time feedback and comprehensive practice.</a:t>
            </a:r>
          </a:p>
          <a:p>
            <a:pPr marL="496574" lvl="1" indent="-248287" algn="l">
              <a:lnSpc>
                <a:spcPts val="3450"/>
              </a:lnSpc>
              <a:buFont typeface="Arial"/>
              <a:buChar char="•"/>
            </a:pPr>
            <a:r>
              <a:rPr lang="en-US" sz="2300">
                <a:solidFill>
                  <a:srgbClr val="4C4239"/>
                </a:solidFill>
                <a:latin typeface="Libre Baskerville"/>
                <a:ea typeface="Libre Baskerville"/>
                <a:cs typeface="Libre Baskerville"/>
                <a:sym typeface="Libre Baskerville"/>
              </a:rPr>
              <a:t>VR Field Trips: VR will allow learners visit the foreign countries virtually, to have the opportunity to experience the culture, enhancing cultural immersion and language practice.</a:t>
            </a:r>
          </a:p>
          <a:p>
            <a:pPr marL="496574" lvl="1" indent="-248287" algn="l">
              <a:lnSpc>
                <a:spcPts val="3450"/>
              </a:lnSpc>
              <a:buFont typeface="Arial"/>
              <a:buChar char="•"/>
            </a:pPr>
            <a:r>
              <a:rPr lang="en-US" sz="2300">
                <a:solidFill>
                  <a:srgbClr val="4C4239"/>
                </a:solidFill>
                <a:latin typeface="Libre Baskerville"/>
                <a:ea typeface="Libre Baskerville"/>
                <a:cs typeface="Libre Baskerville"/>
                <a:sym typeface="Libre Baskerville"/>
              </a:rPr>
              <a:t>AR Integration: AR can provide more interactive experiences with the real-time translations and exercises.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Freeform 2"/>
          <p:cNvSpPr/>
          <p:nvPr/>
        </p:nvSpPr>
        <p:spPr>
          <a:xfrm rot="-1266137">
            <a:off x="-1100207" y="5340251"/>
            <a:ext cx="5210769" cy="6721137"/>
          </a:xfrm>
          <a:custGeom>
            <a:avLst/>
            <a:gdLst/>
            <a:ahLst/>
            <a:cxnLst/>
            <a:rect l="l" t="t" r="r" b="b"/>
            <a:pathLst>
              <a:path w="5210769" h="6721137">
                <a:moveTo>
                  <a:pt x="0" y="0"/>
                </a:moveTo>
                <a:lnTo>
                  <a:pt x="5210769" y="0"/>
                </a:lnTo>
                <a:lnTo>
                  <a:pt x="5210769" y="6721136"/>
                </a:lnTo>
                <a:lnTo>
                  <a:pt x="0" y="672113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TW" altLang="en-US"/>
          </a:p>
        </p:txBody>
      </p:sp>
      <p:sp>
        <p:nvSpPr>
          <p:cNvPr id="3" name="Freeform 3"/>
          <p:cNvSpPr/>
          <p:nvPr/>
        </p:nvSpPr>
        <p:spPr>
          <a:xfrm>
            <a:off x="12610204" y="-571500"/>
            <a:ext cx="6626483" cy="5715000"/>
          </a:xfrm>
          <a:custGeom>
            <a:avLst/>
            <a:gdLst/>
            <a:ahLst/>
            <a:cxnLst/>
            <a:rect l="l" t="t" r="r" b="b"/>
            <a:pathLst>
              <a:path w="6626483" h="5715000">
                <a:moveTo>
                  <a:pt x="0" y="0"/>
                </a:moveTo>
                <a:lnTo>
                  <a:pt x="6626483" y="0"/>
                </a:lnTo>
                <a:lnTo>
                  <a:pt x="6626483" y="5715000"/>
                </a:lnTo>
                <a:lnTo>
                  <a:pt x="0" y="57150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TW" altLang="en-US"/>
          </a:p>
        </p:txBody>
      </p:sp>
      <p:sp>
        <p:nvSpPr>
          <p:cNvPr id="4" name="Freeform 4"/>
          <p:cNvSpPr/>
          <p:nvPr/>
        </p:nvSpPr>
        <p:spPr>
          <a:xfrm rot="-3755510">
            <a:off x="14637629" y="5499669"/>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zh-TW" altLang="en-US"/>
          </a:p>
        </p:txBody>
      </p:sp>
      <p:sp>
        <p:nvSpPr>
          <p:cNvPr id="5" name="Freeform 5"/>
          <p:cNvSpPr/>
          <p:nvPr/>
        </p:nvSpPr>
        <p:spPr>
          <a:xfrm>
            <a:off x="1685134" y="2969022"/>
            <a:ext cx="15374901" cy="5235154"/>
          </a:xfrm>
          <a:custGeom>
            <a:avLst/>
            <a:gdLst/>
            <a:ahLst/>
            <a:cxnLst/>
            <a:rect l="l" t="t" r="r" b="b"/>
            <a:pathLst>
              <a:path w="15374901" h="5235154">
                <a:moveTo>
                  <a:pt x="0" y="0"/>
                </a:moveTo>
                <a:lnTo>
                  <a:pt x="15374901" y="0"/>
                </a:lnTo>
                <a:lnTo>
                  <a:pt x="15374901" y="5235154"/>
                </a:lnTo>
                <a:lnTo>
                  <a:pt x="0" y="5235154"/>
                </a:lnTo>
                <a:lnTo>
                  <a:pt x="0" y="0"/>
                </a:lnTo>
                <a:close/>
              </a:path>
            </a:pathLst>
          </a:custGeom>
          <a:blipFill>
            <a:blip r:embed="rId8"/>
            <a:stretch>
              <a:fillRect/>
            </a:stretch>
          </a:blipFill>
        </p:spPr>
        <p:txBody>
          <a:bodyPr/>
          <a:lstStyle/>
          <a:p>
            <a:endParaRPr lang="zh-TW" altLang="en-US"/>
          </a:p>
        </p:txBody>
      </p:sp>
      <p:sp>
        <p:nvSpPr>
          <p:cNvPr id="6" name="Freeform 6"/>
          <p:cNvSpPr/>
          <p:nvPr/>
        </p:nvSpPr>
        <p:spPr>
          <a:xfrm rot="-5569636">
            <a:off x="829435" y="-1805805"/>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zh-TW" altLang="en-US"/>
          </a:p>
        </p:txBody>
      </p:sp>
      <p:sp>
        <p:nvSpPr>
          <p:cNvPr id="7" name="TextBox 7"/>
          <p:cNvSpPr txBox="1"/>
          <p:nvPr/>
        </p:nvSpPr>
        <p:spPr>
          <a:xfrm>
            <a:off x="6499572" y="8477885"/>
            <a:ext cx="4755728" cy="372744"/>
          </a:xfrm>
          <a:prstGeom prst="rect">
            <a:avLst/>
          </a:prstGeom>
        </p:spPr>
        <p:txBody>
          <a:bodyPr lIns="0" tIns="0" rIns="0" bIns="0" rtlCol="0" anchor="t">
            <a:spAutoFit/>
          </a:bodyPr>
          <a:lstStyle/>
          <a:p>
            <a:pPr algn="ctr">
              <a:lnSpc>
                <a:spcPts val="3080"/>
              </a:lnSpc>
            </a:pPr>
            <a:r>
              <a:rPr lang="en-US" sz="2200">
                <a:solidFill>
                  <a:srgbClr val="4C4239"/>
                </a:solidFill>
                <a:latin typeface="Libre Baskerville"/>
                <a:ea typeface="Libre Baskerville"/>
                <a:cs typeface="Libre Baskerville"/>
                <a:sym typeface="Libre Baskerville"/>
              </a:rPr>
              <a:t>(Recourse by xResearch Analysis)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Freeform 2"/>
          <p:cNvSpPr/>
          <p:nvPr/>
        </p:nvSpPr>
        <p:spPr>
          <a:xfrm>
            <a:off x="12610204" y="-571500"/>
            <a:ext cx="6626483" cy="5715000"/>
          </a:xfrm>
          <a:custGeom>
            <a:avLst/>
            <a:gdLst/>
            <a:ahLst/>
            <a:cxnLst/>
            <a:rect l="l" t="t" r="r" b="b"/>
            <a:pathLst>
              <a:path w="6626483" h="5715000">
                <a:moveTo>
                  <a:pt x="0" y="0"/>
                </a:moveTo>
                <a:lnTo>
                  <a:pt x="6626483" y="0"/>
                </a:lnTo>
                <a:lnTo>
                  <a:pt x="6626483" y="5715000"/>
                </a:lnTo>
                <a:lnTo>
                  <a:pt x="0" y="5715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TW" altLang="en-US"/>
          </a:p>
        </p:txBody>
      </p:sp>
      <p:sp>
        <p:nvSpPr>
          <p:cNvPr id="3" name="Freeform 3"/>
          <p:cNvSpPr/>
          <p:nvPr/>
        </p:nvSpPr>
        <p:spPr>
          <a:xfrm rot="-1266137">
            <a:off x="-1277219" y="5897732"/>
            <a:ext cx="5210769" cy="6721137"/>
          </a:xfrm>
          <a:custGeom>
            <a:avLst/>
            <a:gdLst/>
            <a:ahLst/>
            <a:cxnLst/>
            <a:rect l="l" t="t" r="r" b="b"/>
            <a:pathLst>
              <a:path w="5210769" h="6721137">
                <a:moveTo>
                  <a:pt x="0" y="0"/>
                </a:moveTo>
                <a:lnTo>
                  <a:pt x="5210769" y="0"/>
                </a:lnTo>
                <a:lnTo>
                  <a:pt x="5210769" y="6721136"/>
                </a:lnTo>
                <a:lnTo>
                  <a:pt x="0" y="67211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TW" altLang="en-US"/>
          </a:p>
        </p:txBody>
      </p:sp>
      <p:sp>
        <p:nvSpPr>
          <p:cNvPr id="4" name="Freeform 4"/>
          <p:cNvSpPr/>
          <p:nvPr/>
        </p:nvSpPr>
        <p:spPr>
          <a:xfrm rot="-5569636">
            <a:off x="779619" y="-2269556"/>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zh-TW" altLang="en-US"/>
          </a:p>
        </p:txBody>
      </p:sp>
      <p:sp>
        <p:nvSpPr>
          <p:cNvPr id="5" name="Freeform 5"/>
          <p:cNvSpPr/>
          <p:nvPr/>
        </p:nvSpPr>
        <p:spPr>
          <a:xfrm rot="-3755510">
            <a:off x="14637629" y="5499669"/>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zh-TW" altLang="en-US"/>
          </a:p>
        </p:txBody>
      </p:sp>
      <p:sp>
        <p:nvSpPr>
          <p:cNvPr id="6" name="Freeform 6"/>
          <p:cNvSpPr/>
          <p:nvPr/>
        </p:nvSpPr>
        <p:spPr>
          <a:xfrm>
            <a:off x="10787935" y="2082165"/>
            <a:ext cx="5317611" cy="5317611"/>
          </a:xfrm>
          <a:custGeom>
            <a:avLst/>
            <a:gdLst/>
            <a:ahLst/>
            <a:cxnLst/>
            <a:rect l="l" t="t" r="r" b="b"/>
            <a:pathLst>
              <a:path w="5317611" h="5317611">
                <a:moveTo>
                  <a:pt x="0" y="0"/>
                </a:moveTo>
                <a:lnTo>
                  <a:pt x="5317611" y="0"/>
                </a:lnTo>
                <a:lnTo>
                  <a:pt x="5317611" y="5317611"/>
                </a:lnTo>
                <a:lnTo>
                  <a:pt x="0" y="5317611"/>
                </a:lnTo>
                <a:lnTo>
                  <a:pt x="0" y="0"/>
                </a:lnTo>
                <a:close/>
              </a:path>
            </a:pathLst>
          </a:custGeom>
          <a:blipFill>
            <a:blip r:embed="rId8"/>
            <a:stretch>
              <a:fillRect/>
            </a:stretch>
          </a:blipFill>
        </p:spPr>
        <p:txBody>
          <a:bodyPr/>
          <a:lstStyle/>
          <a:p>
            <a:endParaRPr lang="zh-TW" altLang="en-US"/>
          </a:p>
        </p:txBody>
      </p:sp>
      <p:sp>
        <p:nvSpPr>
          <p:cNvPr id="7" name="TextBox 7"/>
          <p:cNvSpPr txBox="1"/>
          <p:nvPr/>
        </p:nvSpPr>
        <p:spPr>
          <a:xfrm>
            <a:off x="941088" y="1076325"/>
            <a:ext cx="5886933" cy="501015"/>
          </a:xfrm>
          <a:prstGeom prst="rect">
            <a:avLst/>
          </a:prstGeom>
        </p:spPr>
        <p:txBody>
          <a:bodyPr lIns="0" tIns="0" rIns="0" bIns="0" rtlCol="0" anchor="t">
            <a:spAutoFit/>
          </a:bodyPr>
          <a:lstStyle/>
          <a:p>
            <a:pPr algn="ctr">
              <a:lnSpc>
                <a:spcPts val="3600"/>
              </a:lnSpc>
            </a:pPr>
            <a:r>
              <a:rPr lang="en-US" sz="3600">
                <a:solidFill>
                  <a:srgbClr val="4C4239"/>
                </a:solidFill>
                <a:latin typeface="Yeseva One"/>
                <a:ea typeface="Yeseva One"/>
                <a:cs typeface="Yeseva One"/>
                <a:sym typeface="Yeseva One"/>
              </a:rPr>
              <a:t>Introduction of Duolingo:</a:t>
            </a:r>
          </a:p>
        </p:txBody>
      </p:sp>
      <p:sp>
        <p:nvSpPr>
          <p:cNvPr id="8" name="TextBox 8"/>
          <p:cNvSpPr txBox="1"/>
          <p:nvPr/>
        </p:nvSpPr>
        <p:spPr>
          <a:xfrm>
            <a:off x="717051" y="2034540"/>
            <a:ext cx="3167504" cy="455295"/>
          </a:xfrm>
          <a:prstGeom prst="rect">
            <a:avLst/>
          </a:prstGeom>
        </p:spPr>
        <p:txBody>
          <a:bodyPr lIns="0" tIns="0" rIns="0" bIns="0" rtlCol="0" anchor="t">
            <a:spAutoFit/>
          </a:bodyPr>
          <a:lstStyle/>
          <a:p>
            <a:pPr marL="582930" lvl="1" indent="-291465" algn="l">
              <a:lnSpc>
                <a:spcPts val="3779"/>
              </a:lnSpc>
              <a:buFont typeface="Arial"/>
              <a:buChar char="•"/>
            </a:pPr>
            <a:r>
              <a:rPr lang="en-US" sz="2700">
                <a:solidFill>
                  <a:srgbClr val="4C4239"/>
                </a:solidFill>
                <a:latin typeface="Libre Baskerville Bold"/>
                <a:ea typeface="Libre Baskerville Bold"/>
                <a:cs typeface="Libre Baskerville Bold"/>
                <a:sym typeface="Libre Baskerville Bold"/>
              </a:rPr>
              <a:t>Background:</a:t>
            </a:r>
          </a:p>
        </p:txBody>
      </p:sp>
      <p:sp>
        <p:nvSpPr>
          <p:cNvPr id="9" name="TextBox 9"/>
          <p:cNvSpPr txBox="1"/>
          <p:nvPr/>
        </p:nvSpPr>
        <p:spPr>
          <a:xfrm>
            <a:off x="1434101" y="2787015"/>
            <a:ext cx="9353834" cy="1197610"/>
          </a:xfrm>
          <a:prstGeom prst="rect">
            <a:avLst/>
          </a:prstGeom>
        </p:spPr>
        <p:txBody>
          <a:bodyPr lIns="0" tIns="0" rIns="0" bIns="0" rtlCol="0" anchor="t">
            <a:spAutoFit/>
          </a:bodyPr>
          <a:lstStyle/>
          <a:p>
            <a:pPr marL="518160" lvl="1" indent="-259080" algn="l">
              <a:lnSpc>
                <a:spcPts val="3359"/>
              </a:lnSpc>
              <a:buFont typeface="Arial"/>
              <a:buChar char="•"/>
            </a:pPr>
            <a:r>
              <a:rPr lang="en-US" sz="2400">
                <a:solidFill>
                  <a:srgbClr val="4C4239"/>
                </a:solidFill>
                <a:latin typeface="Libre Baskerville"/>
                <a:ea typeface="Libre Baskerville"/>
                <a:cs typeface="Libre Baskerville"/>
                <a:sym typeface="Libre Baskerville"/>
              </a:rPr>
              <a:t>Founded in 2011 by Luis von Ahn and Severin Hacker.</a:t>
            </a:r>
          </a:p>
          <a:p>
            <a:pPr marL="496571" lvl="1" indent="-248285" algn="l">
              <a:lnSpc>
                <a:spcPts val="3220"/>
              </a:lnSpc>
              <a:buFont typeface="Arial"/>
              <a:buChar char="•"/>
            </a:pPr>
            <a:r>
              <a:rPr lang="en-US" sz="2300">
                <a:solidFill>
                  <a:srgbClr val="4C4239"/>
                </a:solidFill>
                <a:latin typeface="Libre Baskerville"/>
                <a:ea typeface="Libre Baskerville"/>
                <a:cs typeface="Libre Baskerville"/>
                <a:sym typeface="Libre Baskerville"/>
              </a:rPr>
              <a:t>Duolingo is a leading online language learning platform with over 500 million registered users worldwide.</a:t>
            </a:r>
          </a:p>
        </p:txBody>
      </p:sp>
      <p:sp>
        <p:nvSpPr>
          <p:cNvPr id="10" name="TextBox 10"/>
          <p:cNvSpPr txBox="1"/>
          <p:nvPr/>
        </p:nvSpPr>
        <p:spPr>
          <a:xfrm>
            <a:off x="822888" y="4441825"/>
            <a:ext cx="2287130" cy="455295"/>
          </a:xfrm>
          <a:prstGeom prst="rect">
            <a:avLst/>
          </a:prstGeom>
        </p:spPr>
        <p:txBody>
          <a:bodyPr lIns="0" tIns="0" rIns="0" bIns="0" rtlCol="0" anchor="t">
            <a:spAutoFit/>
          </a:bodyPr>
          <a:lstStyle/>
          <a:p>
            <a:pPr marL="582930" lvl="1" indent="-291465" algn="l">
              <a:lnSpc>
                <a:spcPts val="3779"/>
              </a:lnSpc>
              <a:buFont typeface="Arial"/>
              <a:buChar char="•"/>
            </a:pPr>
            <a:r>
              <a:rPr lang="en-US" sz="2700">
                <a:solidFill>
                  <a:srgbClr val="4C4239"/>
                </a:solidFill>
                <a:latin typeface="Libre Baskerville Bold"/>
                <a:ea typeface="Libre Baskerville Bold"/>
                <a:cs typeface="Libre Baskerville Bold"/>
                <a:sym typeface="Libre Baskerville Bold"/>
              </a:rPr>
              <a:t>Mission:</a:t>
            </a:r>
          </a:p>
        </p:txBody>
      </p:sp>
      <p:sp>
        <p:nvSpPr>
          <p:cNvPr id="11" name="TextBox 11"/>
          <p:cNvSpPr txBox="1"/>
          <p:nvPr/>
        </p:nvSpPr>
        <p:spPr>
          <a:xfrm>
            <a:off x="1434101" y="5233754"/>
            <a:ext cx="8685746" cy="379730"/>
          </a:xfrm>
          <a:prstGeom prst="rect">
            <a:avLst/>
          </a:prstGeom>
        </p:spPr>
        <p:txBody>
          <a:bodyPr lIns="0" tIns="0" rIns="0" bIns="0" rtlCol="0" anchor="t">
            <a:spAutoFit/>
          </a:bodyPr>
          <a:lstStyle/>
          <a:p>
            <a:pPr marL="496571" lvl="1" indent="-248285" algn="l">
              <a:lnSpc>
                <a:spcPts val="3220"/>
              </a:lnSpc>
              <a:buFont typeface="Arial"/>
              <a:buChar char="•"/>
            </a:pPr>
            <a:r>
              <a:rPr lang="en-US" sz="2300">
                <a:solidFill>
                  <a:srgbClr val="4C4239"/>
                </a:solidFill>
                <a:latin typeface="Libre Baskerville"/>
                <a:ea typeface="Libre Baskerville"/>
                <a:cs typeface="Libre Baskerville"/>
                <a:sym typeface="Libre Baskerville"/>
              </a:rPr>
              <a:t>To make education free and accessible to everyone.</a:t>
            </a:r>
          </a:p>
        </p:txBody>
      </p:sp>
      <p:sp>
        <p:nvSpPr>
          <p:cNvPr id="12" name="TextBox 12"/>
          <p:cNvSpPr txBox="1"/>
          <p:nvPr/>
        </p:nvSpPr>
        <p:spPr>
          <a:xfrm>
            <a:off x="717051" y="6853087"/>
            <a:ext cx="4785934" cy="455295"/>
          </a:xfrm>
          <a:prstGeom prst="rect">
            <a:avLst/>
          </a:prstGeom>
        </p:spPr>
        <p:txBody>
          <a:bodyPr lIns="0" tIns="0" rIns="0" bIns="0" rtlCol="0" anchor="t">
            <a:spAutoFit/>
          </a:bodyPr>
          <a:lstStyle/>
          <a:p>
            <a:pPr marL="582930" lvl="1" indent="-291465" algn="l">
              <a:lnSpc>
                <a:spcPts val="3779"/>
              </a:lnSpc>
              <a:buFont typeface="Arial"/>
              <a:buChar char="•"/>
            </a:pPr>
            <a:r>
              <a:rPr lang="en-US" sz="2700">
                <a:solidFill>
                  <a:srgbClr val="4C4239"/>
                </a:solidFill>
                <a:latin typeface="Libre Baskerville Bold"/>
                <a:ea typeface="Libre Baskerville Bold"/>
                <a:cs typeface="Libre Baskerville Bold"/>
                <a:sym typeface="Libre Baskerville Bold"/>
              </a:rPr>
              <a:t>Products and Services:</a:t>
            </a:r>
          </a:p>
        </p:txBody>
      </p:sp>
      <p:sp>
        <p:nvSpPr>
          <p:cNvPr id="13" name="TextBox 13"/>
          <p:cNvSpPr txBox="1"/>
          <p:nvPr/>
        </p:nvSpPr>
        <p:spPr>
          <a:xfrm>
            <a:off x="1434101" y="7879882"/>
            <a:ext cx="13816816" cy="779780"/>
          </a:xfrm>
          <a:prstGeom prst="rect">
            <a:avLst/>
          </a:prstGeom>
        </p:spPr>
        <p:txBody>
          <a:bodyPr lIns="0" tIns="0" rIns="0" bIns="0" rtlCol="0" anchor="t">
            <a:spAutoFit/>
          </a:bodyPr>
          <a:lstStyle/>
          <a:p>
            <a:pPr marL="496571" lvl="1" indent="-248285" algn="l">
              <a:lnSpc>
                <a:spcPts val="3220"/>
              </a:lnSpc>
              <a:buFont typeface="Arial"/>
              <a:buChar char="•"/>
            </a:pPr>
            <a:r>
              <a:rPr lang="en-US" sz="2300">
                <a:solidFill>
                  <a:srgbClr val="4C4239"/>
                </a:solidFill>
                <a:latin typeface="Libre Baskerville"/>
                <a:ea typeface="Libre Baskerville"/>
                <a:cs typeface="Libre Baskerville"/>
                <a:sym typeface="Libre Baskerville"/>
              </a:rPr>
              <a:t>Offers language learning courses in over 30 languages.</a:t>
            </a:r>
          </a:p>
          <a:p>
            <a:pPr marL="496571" lvl="1" indent="-248285" algn="l">
              <a:lnSpc>
                <a:spcPts val="3220"/>
              </a:lnSpc>
              <a:buFont typeface="Arial"/>
              <a:buChar char="•"/>
            </a:pPr>
            <a:r>
              <a:rPr lang="en-US" sz="2300">
                <a:solidFill>
                  <a:srgbClr val="4C4239"/>
                </a:solidFill>
                <a:latin typeface="Libre Baskerville"/>
                <a:ea typeface="Libre Baskerville"/>
                <a:cs typeface="Libre Baskerville"/>
                <a:sym typeface="Libre Baskerville"/>
              </a:rPr>
              <a:t>Features include gamified lessons, AI-driven exercises, and a community of learners.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grpSp>
        <p:nvGrpSpPr>
          <p:cNvPr id="2" name="Group 2"/>
          <p:cNvGrpSpPr/>
          <p:nvPr/>
        </p:nvGrpSpPr>
        <p:grpSpPr>
          <a:xfrm>
            <a:off x="6000750" y="2000250"/>
            <a:ext cx="3143250" cy="3143250"/>
            <a:chOff x="0" y="0"/>
            <a:chExt cx="827852" cy="827852"/>
          </a:xfrm>
        </p:grpSpPr>
        <p:sp>
          <p:nvSpPr>
            <p:cNvPr id="3" name="Freeform 3"/>
            <p:cNvSpPr/>
            <p:nvPr/>
          </p:nvSpPr>
          <p:spPr>
            <a:xfrm>
              <a:off x="0" y="0"/>
              <a:ext cx="827852" cy="827852"/>
            </a:xfrm>
            <a:custGeom>
              <a:avLst/>
              <a:gdLst/>
              <a:ahLst/>
              <a:cxnLst/>
              <a:rect l="l" t="t" r="r" b="b"/>
              <a:pathLst>
                <a:path w="827852" h="827852">
                  <a:moveTo>
                    <a:pt x="0" y="0"/>
                  </a:moveTo>
                  <a:lnTo>
                    <a:pt x="827852" y="0"/>
                  </a:lnTo>
                  <a:lnTo>
                    <a:pt x="827852" y="827852"/>
                  </a:lnTo>
                  <a:lnTo>
                    <a:pt x="0" y="827852"/>
                  </a:lnTo>
                  <a:close/>
                </a:path>
              </a:pathLst>
            </a:custGeom>
            <a:solidFill>
              <a:srgbClr val="98918B"/>
            </a:solidFill>
          </p:spPr>
          <p:txBody>
            <a:bodyPr/>
            <a:lstStyle/>
            <a:p>
              <a:endParaRPr lang="zh-TW" altLang="en-US"/>
            </a:p>
          </p:txBody>
        </p:sp>
        <p:sp>
          <p:nvSpPr>
            <p:cNvPr id="4" name="TextBox 4"/>
            <p:cNvSpPr txBox="1"/>
            <p:nvPr/>
          </p:nvSpPr>
          <p:spPr>
            <a:xfrm>
              <a:off x="0" y="-171450"/>
              <a:ext cx="827852" cy="999302"/>
            </a:xfrm>
            <a:prstGeom prst="rect">
              <a:avLst/>
            </a:prstGeom>
          </p:spPr>
          <p:txBody>
            <a:bodyPr lIns="50800" tIns="50800" rIns="50800" bIns="50800" rtlCol="0" anchor="ctr"/>
            <a:lstStyle/>
            <a:p>
              <a:pPr algn="ctr">
                <a:lnSpc>
                  <a:spcPts val="12319"/>
                </a:lnSpc>
              </a:pPr>
              <a:r>
                <a:rPr lang="en-US" sz="8799">
                  <a:solidFill>
                    <a:srgbClr val="FFFFFF"/>
                  </a:solidFill>
                  <a:latin typeface="Aileron Ultra-Bold"/>
                  <a:ea typeface="Aileron Ultra-Bold"/>
                  <a:cs typeface="Aileron Ultra-Bold"/>
                  <a:sym typeface="Aileron Ultra-Bold"/>
                </a:rPr>
                <a:t>S</a:t>
              </a:r>
            </a:p>
          </p:txBody>
        </p:sp>
      </p:grpSp>
      <p:sp>
        <p:nvSpPr>
          <p:cNvPr id="5" name="Freeform 5"/>
          <p:cNvSpPr/>
          <p:nvPr/>
        </p:nvSpPr>
        <p:spPr>
          <a:xfrm rot="-5400000">
            <a:off x="6039693" y="4480190"/>
            <a:ext cx="624367" cy="702253"/>
          </a:xfrm>
          <a:custGeom>
            <a:avLst/>
            <a:gdLst/>
            <a:ahLst/>
            <a:cxnLst/>
            <a:rect l="l" t="t" r="r" b="b"/>
            <a:pathLst>
              <a:path w="624367" h="702253">
                <a:moveTo>
                  <a:pt x="0" y="0"/>
                </a:moveTo>
                <a:lnTo>
                  <a:pt x="624367" y="0"/>
                </a:lnTo>
                <a:lnTo>
                  <a:pt x="624367" y="702253"/>
                </a:lnTo>
                <a:lnTo>
                  <a:pt x="0" y="7022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TW" altLang="en-US"/>
          </a:p>
        </p:txBody>
      </p:sp>
      <p:grpSp>
        <p:nvGrpSpPr>
          <p:cNvPr id="6" name="Group 6"/>
          <p:cNvGrpSpPr/>
          <p:nvPr/>
        </p:nvGrpSpPr>
        <p:grpSpPr>
          <a:xfrm>
            <a:off x="1028700" y="2051394"/>
            <a:ext cx="4191000" cy="2899410"/>
            <a:chOff x="0" y="0"/>
            <a:chExt cx="5588000" cy="3865880"/>
          </a:xfrm>
        </p:grpSpPr>
        <p:sp>
          <p:nvSpPr>
            <p:cNvPr id="7" name="TextBox 7"/>
            <p:cNvSpPr txBox="1"/>
            <p:nvPr/>
          </p:nvSpPr>
          <p:spPr>
            <a:xfrm>
              <a:off x="0" y="-28575"/>
              <a:ext cx="5588000" cy="590762"/>
            </a:xfrm>
            <a:prstGeom prst="rect">
              <a:avLst/>
            </a:prstGeom>
          </p:spPr>
          <p:txBody>
            <a:bodyPr lIns="0" tIns="0" rIns="0" bIns="0" rtlCol="0" anchor="t">
              <a:spAutoFit/>
            </a:bodyPr>
            <a:lstStyle/>
            <a:p>
              <a:pPr algn="just">
                <a:lnSpc>
                  <a:spcPts val="3640"/>
                </a:lnSpc>
              </a:pPr>
              <a:r>
                <a:rPr lang="en-US" sz="2800" spc="84">
                  <a:solidFill>
                    <a:srgbClr val="877B71"/>
                  </a:solidFill>
                  <a:latin typeface="Aileron Bold"/>
                  <a:ea typeface="Aileron Bold"/>
                  <a:cs typeface="Aileron Bold"/>
                  <a:sym typeface="Aileron Bold"/>
                </a:rPr>
                <a:t>STRENGTHS</a:t>
              </a:r>
            </a:p>
          </p:txBody>
        </p:sp>
        <p:sp>
          <p:nvSpPr>
            <p:cNvPr id="8" name="TextBox 8"/>
            <p:cNvSpPr txBox="1"/>
            <p:nvPr/>
          </p:nvSpPr>
          <p:spPr>
            <a:xfrm>
              <a:off x="0" y="778087"/>
              <a:ext cx="5588000" cy="3087793"/>
            </a:xfrm>
            <a:prstGeom prst="rect">
              <a:avLst/>
            </a:prstGeom>
          </p:spPr>
          <p:txBody>
            <a:bodyPr lIns="0" tIns="0" rIns="0" bIns="0" rtlCol="0" anchor="t">
              <a:spAutoFit/>
            </a:bodyPr>
            <a:lstStyle/>
            <a:p>
              <a:pPr marL="474981" lvl="1" indent="-237491" algn="l">
                <a:lnSpc>
                  <a:spcPts val="3080"/>
                </a:lnSpc>
                <a:buFont typeface="Arial"/>
                <a:buChar char="•"/>
              </a:pPr>
              <a:r>
                <a:rPr lang="en-US" sz="2200" spc="33">
                  <a:solidFill>
                    <a:srgbClr val="191919"/>
                  </a:solidFill>
                  <a:latin typeface="Aileron"/>
                  <a:ea typeface="Aileron"/>
                  <a:cs typeface="Aileron"/>
                  <a:sym typeface="Aileron"/>
                </a:rPr>
                <a:t> Gamified learning keeps users motivated</a:t>
              </a:r>
            </a:p>
            <a:p>
              <a:pPr marL="474981" lvl="1" indent="-237491" algn="l">
                <a:lnSpc>
                  <a:spcPts val="3080"/>
                </a:lnSpc>
                <a:buFont typeface="Arial"/>
                <a:buChar char="•"/>
              </a:pPr>
              <a:r>
                <a:rPr lang="en-US" sz="2200" spc="33">
                  <a:solidFill>
                    <a:srgbClr val="191919"/>
                  </a:solidFill>
                  <a:latin typeface="Aileron"/>
                  <a:ea typeface="Aileron"/>
                  <a:cs typeface="Aileron"/>
                  <a:sym typeface="Aileron"/>
                </a:rPr>
                <a:t>Available on multiple platforms </a:t>
              </a:r>
            </a:p>
            <a:p>
              <a:pPr marL="474981" lvl="1" indent="-237491" algn="l">
                <a:lnSpc>
                  <a:spcPts val="3080"/>
                </a:lnSpc>
                <a:buFont typeface="Arial"/>
                <a:buChar char="•"/>
              </a:pPr>
              <a:r>
                <a:rPr lang="en-US" sz="2200" spc="33">
                  <a:solidFill>
                    <a:srgbClr val="191919"/>
                  </a:solidFill>
                  <a:latin typeface="Aileron"/>
                  <a:ea typeface="Aileron"/>
                  <a:cs typeface="Aileron"/>
                  <a:sym typeface="Aileron"/>
                </a:rPr>
                <a:t>Wide range of language options</a:t>
              </a:r>
            </a:p>
          </p:txBody>
        </p:sp>
      </p:grpSp>
      <p:grpSp>
        <p:nvGrpSpPr>
          <p:cNvPr id="9" name="Group 9"/>
          <p:cNvGrpSpPr/>
          <p:nvPr/>
        </p:nvGrpSpPr>
        <p:grpSpPr>
          <a:xfrm>
            <a:off x="13068300" y="2637182"/>
            <a:ext cx="4191000" cy="1727835"/>
            <a:chOff x="0" y="0"/>
            <a:chExt cx="5588000" cy="2303780"/>
          </a:xfrm>
        </p:grpSpPr>
        <p:sp>
          <p:nvSpPr>
            <p:cNvPr id="10" name="TextBox 10"/>
            <p:cNvSpPr txBox="1"/>
            <p:nvPr/>
          </p:nvSpPr>
          <p:spPr>
            <a:xfrm>
              <a:off x="0" y="-28575"/>
              <a:ext cx="5588000" cy="590762"/>
            </a:xfrm>
            <a:prstGeom prst="rect">
              <a:avLst/>
            </a:prstGeom>
          </p:spPr>
          <p:txBody>
            <a:bodyPr lIns="0" tIns="0" rIns="0" bIns="0" rtlCol="0" anchor="t">
              <a:spAutoFit/>
            </a:bodyPr>
            <a:lstStyle/>
            <a:p>
              <a:pPr algn="l">
                <a:lnSpc>
                  <a:spcPts val="3640"/>
                </a:lnSpc>
              </a:pPr>
              <a:r>
                <a:rPr lang="en-US" sz="2800" spc="84">
                  <a:solidFill>
                    <a:srgbClr val="877B71"/>
                  </a:solidFill>
                  <a:latin typeface="Aileron Bold"/>
                  <a:ea typeface="Aileron Bold"/>
                  <a:cs typeface="Aileron Bold"/>
                  <a:sym typeface="Aileron Bold"/>
                </a:rPr>
                <a:t>WEAKNESSES</a:t>
              </a:r>
            </a:p>
          </p:txBody>
        </p:sp>
        <p:sp>
          <p:nvSpPr>
            <p:cNvPr id="11" name="TextBox 11"/>
            <p:cNvSpPr txBox="1"/>
            <p:nvPr/>
          </p:nvSpPr>
          <p:spPr>
            <a:xfrm>
              <a:off x="0" y="778087"/>
              <a:ext cx="5588000" cy="1525693"/>
            </a:xfrm>
            <a:prstGeom prst="rect">
              <a:avLst/>
            </a:prstGeom>
          </p:spPr>
          <p:txBody>
            <a:bodyPr lIns="0" tIns="0" rIns="0" bIns="0" rtlCol="0" anchor="t">
              <a:spAutoFit/>
            </a:bodyPr>
            <a:lstStyle/>
            <a:p>
              <a:pPr marL="474981" lvl="1" indent="-237491" algn="l">
                <a:lnSpc>
                  <a:spcPts val="3080"/>
                </a:lnSpc>
                <a:buFont typeface="Arial"/>
                <a:buChar char="•"/>
              </a:pPr>
              <a:r>
                <a:rPr lang="en-US" sz="2200" spc="33">
                  <a:solidFill>
                    <a:srgbClr val="191919"/>
                  </a:solidFill>
                  <a:latin typeface="Aileron"/>
                  <a:ea typeface="Aileron"/>
                  <a:cs typeface="Aileron"/>
                  <a:sym typeface="Aileron"/>
                </a:rPr>
                <a:t>May not fully develop speaking and listening skills</a:t>
              </a:r>
            </a:p>
            <a:p>
              <a:pPr marL="474981" lvl="1" indent="-237491" algn="l">
                <a:lnSpc>
                  <a:spcPts val="3080"/>
                </a:lnSpc>
                <a:buFont typeface="Arial"/>
                <a:buChar char="•"/>
              </a:pPr>
              <a:r>
                <a:rPr lang="en-US" sz="2200" spc="33">
                  <a:solidFill>
                    <a:srgbClr val="191919"/>
                  </a:solidFill>
                  <a:latin typeface="Aileron"/>
                  <a:ea typeface="Aileron"/>
                  <a:cs typeface="Aileron"/>
                  <a:sym typeface="Aileron"/>
                </a:rPr>
                <a:t>One-size-fits-all approach</a:t>
              </a:r>
            </a:p>
          </p:txBody>
        </p:sp>
      </p:grpSp>
      <p:grpSp>
        <p:nvGrpSpPr>
          <p:cNvPr id="12" name="Group 12"/>
          <p:cNvGrpSpPr/>
          <p:nvPr/>
        </p:nvGrpSpPr>
        <p:grpSpPr>
          <a:xfrm>
            <a:off x="1028700" y="5336196"/>
            <a:ext cx="4191000" cy="2899410"/>
            <a:chOff x="0" y="0"/>
            <a:chExt cx="5588000" cy="3865880"/>
          </a:xfrm>
        </p:grpSpPr>
        <p:sp>
          <p:nvSpPr>
            <p:cNvPr id="13" name="TextBox 13"/>
            <p:cNvSpPr txBox="1"/>
            <p:nvPr/>
          </p:nvSpPr>
          <p:spPr>
            <a:xfrm>
              <a:off x="0" y="-28575"/>
              <a:ext cx="5588000" cy="590762"/>
            </a:xfrm>
            <a:prstGeom prst="rect">
              <a:avLst/>
            </a:prstGeom>
          </p:spPr>
          <p:txBody>
            <a:bodyPr lIns="0" tIns="0" rIns="0" bIns="0" rtlCol="0" anchor="t">
              <a:spAutoFit/>
            </a:bodyPr>
            <a:lstStyle/>
            <a:p>
              <a:pPr algn="just">
                <a:lnSpc>
                  <a:spcPts val="3640"/>
                </a:lnSpc>
              </a:pPr>
              <a:r>
                <a:rPr lang="en-US" sz="2800" spc="84">
                  <a:solidFill>
                    <a:srgbClr val="877B71"/>
                  </a:solidFill>
                  <a:latin typeface="Aileron Bold"/>
                  <a:ea typeface="Aileron Bold"/>
                  <a:cs typeface="Aileron Bold"/>
                  <a:sym typeface="Aileron Bold"/>
                </a:rPr>
                <a:t>OPPORTUNITIES</a:t>
              </a:r>
            </a:p>
          </p:txBody>
        </p:sp>
        <p:sp>
          <p:nvSpPr>
            <p:cNvPr id="14" name="TextBox 14"/>
            <p:cNvSpPr txBox="1"/>
            <p:nvPr/>
          </p:nvSpPr>
          <p:spPr>
            <a:xfrm>
              <a:off x="0" y="778087"/>
              <a:ext cx="5588000" cy="3087793"/>
            </a:xfrm>
            <a:prstGeom prst="rect">
              <a:avLst/>
            </a:prstGeom>
          </p:spPr>
          <p:txBody>
            <a:bodyPr lIns="0" tIns="0" rIns="0" bIns="0" rtlCol="0" anchor="t">
              <a:spAutoFit/>
            </a:bodyPr>
            <a:lstStyle/>
            <a:p>
              <a:pPr marL="474981" lvl="1" indent="-237491" algn="l">
                <a:lnSpc>
                  <a:spcPts val="3080"/>
                </a:lnSpc>
                <a:buFont typeface="Arial"/>
                <a:buChar char="•"/>
              </a:pPr>
              <a:r>
                <a:rPr lang="en-US" sz="2200" spc="33">
                  <a:solidFill>
                    <a:srgbClr val="191919"/>
                  </a:solidFill>
                  <a:latin typeface="Aileron"/>
                  <a:ea typeface="Aileron"/>
                  <a:cs typeface="Aileron"/>
                  <a:sym typeface="Aileron"/>
                </a:rPr>
                <a:t>New features like Stories and podcasts</a:t>
              </a:r>
            </a:p>
            <a:p>
              <a:pPr marL="474981" lvl="1" indent="-237491" algn="l">
                <a:lnSpc>
                  <a:spcPts val="3080"/>
                </a:lnSpc>
                <a:buFont typeface="Arial"/>
                <a:buChar char="•"/>
              </a:pPr>
              <a:r>
                <a:rPr lang="en-US" sz="2200" spc="33">
                  <a:solidFill>
                    <a:srgbClr val="191919"/>
                  </a:solidFill>
                  <a:latin typeface="Aileron"/>
                  <a:ea typeface="Aileron"/>
                  <a:cs typeface="Aileron"/>
                  <a:sym typeface="Aileron"/>
                </a:rPr>
                <a:t>Development of more specialized courses</a:t>
              </a:r>
            </a:p>
            <a:p>
              <a:pPr marL="474981" lvl="1" indent="-237491" algn="l">
                <a:lnSpc>
                  <a:spcPts val="3080"/>
                </a:lnSpc>
                <a:buFont typeface="Arial"/>
                <a:buChar char="•"/>
              </a:pPr>
              <a:r>
                <a:rPr lang="en-US" sz="2200" spc="33">
                  <a:solidFill>
                    <a:srgbClr val="191919"/>
                  </a:solidFill>
                  <a:latin typeface="Aileron"/>
                  <a:ea typeface="Aileron"/>
                  <a:cs typeface="Aileron"/>
                  <a:sym typeface="Aileron"/>
                </a:rPr>
                <a:t>Expansion into corporate training</a:t>
              </a:r>
            </a:p>
          </p:txBody>
        </p:sp>
      </p:grpSp>
      <p:grpSp>
        <p:nvGrpSpPr>
          <p:cNvPr id="15" name="Group 15"/>
          <p:cNvGrpSpPr/>
          <p:nvPr/>
        </p:nvGrpSpPr>
        <p:grpSpPr>
          <a:xfrm>
            <a:off x="13068300" y="5531459"/>
            <a:ext cx="4191000" cy="2508885"/>
            <a:chOff x="0" y="0"/>
            <a:chExt cx="5588000" cy="3345180"/>
          </a:xfrm>
        </p:grpSpPr>
        <p:sp>
          <p:nvSpPr>
            <p:cNvPr id="16" name="TextBox 16"/>
            <p:cNvSpPr txBox="1"/>
            <p:nvPr/>
          </p:nvSpPr>
          <p:spPr>
            <a:xfrm>
              <a:off x="0" y="-28575"/>
              <a:ext cx="5588000" cy="590762"/>
            </a:xfrm>
            <a:prstGeom prst="rect">
              <a:avLst/>
            </a:prstGeom>
          </p:spPr>
          <p:txBody>
            <a:bodyPr lIns="0" tIns="0" rIns="0" bIns="0" rtlCol="0" anchor="t">
              <a:spAutoFit/>
            </a:bodyPr>
            <a:lstStyle/>
            <a:p>
              <a:pPr algn="just">
                <a:lnSpc>
                  <a:spcPts val="3640"/>
                </a:lnSpc>
              </a:pPr>
              <a:r>
                <a:rPr lang="en-US" sz="2800" spc="84">
                  <a:solidFill>
                    <a:srgbClr val="877B71"/>
                  </a:solidFill>
                  <a:latin typeface="Aileron Bold"/>
                  <a:ea typeface="Aileron Bold"/>
                  <a:cs typeface="Aileron Bold"/>
                  <a:sym typeface="Aileron Bold"/>
                </a:rPr>
                <a:t>THREATS</a:t>
              </a:r>
            </a:p>
          </p:txBody>
        </p:sp>
        <p:sp>
          <p:nvSpPr>
            <p:cNvPr id="17" name="TextBox 17"/>
            <p:cNvSpPr txBox="1"/>
            <p:nvPr/>
          </p:nvSpPr>
          <p:spPr>
            <a:xfrm>
              <a:off x="0" y="778087"/>
              <a:ext cx="5588000" cy="2567093"/>
            </a:xfrm>
            <a:prstGeom prst="rect">
              <a:avLst/>
            </a:prstGeom>
          </p:spPr>
          <p:txBody>
            <a:bodyPr lIns="0" tIns="0" rIns="0" bIns="0" rtlCol="0" anchor="t">
              <a:spAutoFit/>
            </a:bodyPr>
            <a:lstStyle/>
            <a:p>
              <a:pPr marL="474981" lvl="1" indent="-237491" algn="l">
                <a:lnSpc>
                  <a:spcPts val="3080"/>
                </a:lnSpc>
                <a:buFont typeface="Arial"/>
                <a:buChar char="•"/>
              </a:pPr>
              <a:r>
                <a:rPr lang="en-US" sz="2200" spc="33">
                  <a:solidFill>
                    <a:srgbClr val="191919"/>
                  </a:solidFill>
                  <a:latin typeface="Aileron"/>
                  <a:ea typeface="Aileron"/>
                  <a:cs typeface="Aileron"/>
                  <a:sym typeface="Aileron"/>
                </a:rPr>
                <a:t>Growing number of competitors</a:t>
              </a:r>
            </a:p>
            <a:p>
              <a:pPr marL="474981" lvl="1" indent="-237491" algn="l">
                <a:lnSpc>
                  <a:spcPts val="3080"/>
                </a:lnSpc>
                <a:buFont typeface="Arial"/>
                <a:buChar char="•"/>
              </a:pPr>
              <a:r>
                <a:rPr lang="en-US" sz="2200" spc="33">
                  <a:solidFill>
                    <a:srgbClr val="191919"/>
                  </a:solidFill>
                  <a:latin typeface="Aileron"/>
                  <a:ea typeface="Aileron"/>
                  <a:cs typeface="Aileron"/>
                  <a:sym typeface="Aileron"/>
                </a:rPr>
                <a:t>Concerns over data security</a:t>
              </a:r>
            </a:p>
            <a:p>
              <a:pPr marL="474981" lvl="1" indent="-237491" algn="l">
                <a:lnSpc>
                  <a:spcPts val="3080"/>
                </a:lnSpc>
                <a:buFont typeface="Arial"/>
                <a:buChar char="•"/>
              </a:pPr>
              <a:r>
                <a:rPr lang="en-US" sz="2200" spc="33">
                  <a:solidFill>
                    <a:srgbClr val="191919"/>
                  </a:solidFill>
                  <a:latin typeface="Aileron"/>
                  <a:ea typeface="Aileron"/>
                  <a:cs typeface="Aileron"/>
                  <a:sym typeface="Aileron"/>
                </a:rPr>
                <a:t>Challenges in sustaining revenue</a:t>
              </a:r>
            </a:p>
          </p:txBody>
        </p:sp>
      </p:grpSp>
      <p:grpSp>
        <p:nvGrpSpPr>
          <p:cNvPr id="18" name="Group 18"/>
          <p:cNvGrpSpPr/>
          <p:nvPr/>
        </p:nvGrpSpPr>
        <p:grpSpPr>
          <a:xfrm>
            <a:off x="6000750" y="5143500"/>
            <a:ext cx="3143250" cy="3143250"/>
            <a:chOff x="0" y="0"/>
            <a:chExt cx="827852" cy="827852"/>
          </a:xfrm>
        </p:grpSpPr>
        <p:sp>
          <p:nvSpPr>
            <p:cNvPr id="19" name="Freeform 19"/>
            <p:cNvSpPr/>
            <p:nvPr/>
          </p:nvSpPr>
          <p:spPr>
            <a:xfrm>
              <a:off x="0" y="0"/>
              <a:ext cx="827852" cy="827852"/>
            </a:xfrm>
            <a:custGeom>
              <a:avLst/>
              <a:gdLst/>
              <a:ahLst/>
              <a:cxnLst/>
              <a:rect l="l" t="t" r="r" b="b"/>
              <a:pathLst>
                <a:path w="827852" h="827852">
                  <a:moveTo>
                    <a:pt x="0" y="0"/>
                  </a:moveTo>
                  <a:lnTo>
                    <a:pt x="827852" y="0"/>
                  </a:lnTo>
                  <a:lnTo>
                    <a:pt x="827852" y="827852"/>
                  </a:lnTo>
                  <a:lnTo>
                    <a:pt x="0" y="827852"/>
                  </a:lnTo>
                  <a:close/>
                </a:path>
              </a:pathLst>
            </a:custGeom>
            <a:solidFill>
              <a:srgbClr val="B6B2AF"/>
            </a:solidFill>
          </p:spPr>
          <p:txBody>
            <a:bodyPr/>
            <a:lstStyle/>
            <a:p>
              <a:endParaRPr lang="zh-TW" altLang="en-US"/>
            </a:p>
          </p:txBody>
        </p:sp>
        <p:sp>
          <p:nvSpPr>
            <p:cNvPr id="20" name="TextBox 20"/>
            <p:cNvSpPr txBox="1"/>
            <p:nvPr/>
          </p:nvSpPr>
          <p:spPr>
            <a:xfrm>
              <a:off x="0" y="-171450"/>
              <a:ext cx="827852" cy="999302"/>
            </a:xfrm>
            <a:prstGeom prst="rect">
              <a:avLst/>
            </a:prstGeom>
          </p:spPr>
          <p:txBody>
            <a:bodyPr lIns="50800" tIns="50800" rIns="50800" bIns="50800" rtlCol="0" anchor="ctr"/>
            <a:lstStyle/>
            <a:p>
              <a:pPr algn="ctr">
                <a:lnSpc>
                  <a:spcPts val="12319"/>
                </a:lnSpc>
              </a:pPr>
              <a:r>
                <a:rPr lang="en-US" sz="8799">
                  <a:solidFill>
                    <a:srgbClr val="FFFFFF"/>
                  </a:solidFill>
                  <a:latin typeface="Aileron Ultra-Bold"/>
                  <a:ea typeface="Aileron Ultra-Bold"/>
                  <a:cs typeface="Aileron Ultra-Bold"/>
                  <a:sym typeface="Aileron Ultra-Bold"/>
                </a:rPr>
                <a:t>O</a:t>
              </a:r>
            </a:p>
          </p:txBody>
        </p:sp>
      </p:grpSp>
      <p:sp>
        <p:nvSpPr>
          <p:cNvPr id="21" name="Freeform 21"/>
          <p:cNvSpPr/>
          <p:nvPr/>
        </p:nvSpPr>
        <p:spPr>
          <a:xfrm rot="-10800000">
            <a:off x="8519633" y="7584497"/>
            <a:ext cx="624367" cy="702253"/>
          </a:xfrm>
          <a:custGeom>
            <a:avLst/>
            <a:gdLst/>
            <a:ahLst/>
            <a:cxnLst/>
            <a:rect l="l" t="t" r="r" b="b"/>
            <a:pathLst>
              <a:path w="624367" h="702253">
                <a:moveTo>
                  <a:pt x="0" y="0"/>
                </a:moveTo>
                <a:lnTo>
                  <a:pt x="624367" y="0"/>
                </a:lnTo>
                <a:lnTo>
                  <a:pt x="624367" y="702253"/>
                </a:lnTo>
                <a:lnTo>
                  <a:pt x="0" y="7022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TW" altLang="en-US"/>
          </a:p>
        </p:txBody>
      </p:sp>
      <p:grpSp>
        <p:nvGrpSpPr>
          <p:cNvPr id="22" name="Group 22"/>
          <p:cNvGrpSpPr/>
          <p:nvPr/>
        </p:nvGrpSpPr>
        <p:grpSpPr>
          <a:xfrm>
            <a:off x="9144000" y="2000250"/>
            <a:ext cx="3143250" cy="3143250"/>
            <a:chOff x="0" y="0"/>
            <a:chExt cx="827852" cy="827852"/>
          </a:xfrm>
        </p:grpSpPr>
        <p:sp>
          <p:nvSpPr>
            <p:cNvPr id="23" name="Freeform 23"/>
            <p:cNvSpPr/>
            <p:nvPr/>
          </p:nvSpPr>
          <p:spPr>
            <a:xfrm>
              <a:off x="0" y="0"/>
              <a:ext cx="827852" cy="827852"/>
            </a:xfrm>
            <a:custGeom>
              <a:avLst/>
              <a:gdLst/>
              <a:ahLst/>
              <a:cxnLst/>
              <a:rect l="l" t="t" r="r" b="b"/>
              <a:pathLst>
                <a:path w="827852" h="827852">
                  <a:moveTo>
                    <a:pt x="0" y="0"/>
                  </a:moveTo>
                  <a:lnTo>
                    <a:pt x="827852" y="0"/>
                  </a:lnTo>
                  <a:lnTo>
                    <a:pt x="827852" y="827852"/>
                  </a:lnTo>
                  <a:lnTo>
                    <a:pt x="0" y="827852"/>
                  </a:lnTo>
                  <a:close/>
                </a:path>
              </a:pathLst>
            </a:custGeom>
            <a:solidFill>
              <a:srgbClr val="B6B2AF"/>
            </a:solidFill>
          </p:spPr>
          <p:txBody>
            <a:bodyPr/>
            <a:lstStyle/>
            <a:p>
              <a:endParaRPr lang="zh-TW" altLang="en-US"/>
            </a:p>
          </p:txBody>
        </p:sp>
        <p:sp>
          <p:nvSpPr>
            <p:cNvPr id="24" name="TextBox 24"/>
            <p:cNvSpPr txBox="1"/>
            <p:nvPr/>
          </p:nvSpPr>
          <p:spPr>
            <a:xfrm>
              <a:off x="0" y="-171450"/>
              <a:ext cx="827852" cy="999302"/>
            </a:xfrm>
            <a:prstGeom prst="rect">
              <a:avLst/>
            </a:prstGeom>
          </p:spPr>
          <p:txBody>
            <a:bodyPr lIns="50800" tIns="50800" rIns="50800" bIns="50800" rtlCol="0" anchor="ctr"/>
            <a:lstStyle/>
            <a:p>
              <a:pPr algn="ctr">
                <a:lnSpc>
                  <a:spcPts val="12319"/>
                </a:lnSpc>
              </a:pPr>
              <a:r>
                <a:rPr lang="en-US" sz="8799">
                  <a:solidFill>
                    <a:srgbClr val="FFFFFF"/>
                  </a:solidFill>
                  <a:latin typeface="Aileron Ultra-Bold"/>
                  <a:ea typeface="Aileron Ultra-Bold"/>
                  <a:cs typeface="Aileron Ultra-Bold"/>
                  <a:sym typeface="Aileron Ultra-Bold"/>
                </a:rPr>
                <a:t>W</a:t>
              </a:r>
            </a:p>
          </p:txBody>
        </p:sp>
      </p:grpSp>
      <p:sp>
        <p:nvSpPr>
          <p:cNvPr id="25" name="Freeform 25"/>
          <p:cNvSpPr/>
          <p:nvPr/>
        </p:nvSpPr>
        <p:spPr>
          <a:xfrm>
            <a:off x="9144000" y="2000250"/>
            <a:ext cx="624367" cy="702253"/>
          </a:xfrm>
          <a:custGeom>
            <a:avLst/>
            <a:gdLst/>
            <a:ahLst/>
            <a:cxnLst/>
            <a:rect l="l" t="t" r="r" b="b"/>
            <a:pathLst>
              <a:path w="624367" h="702253">
                <a:moveTo>
                  <a:pt x="0" y="0"/>
                </a:moveTo>
                <a:lnTo>
                  <a:pt x="624367" y="0"/>
                </a:lnTo>
                <a:lnTo>
                  <a:pt x="624367" y="702253"/>
                </a:lnTo>
                <a:lnTo>
                  <a:pt x="0" y="7022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TW" altLang="en-US"/>
          </a:p>
        </p:txBody>
      </p:sp>
      <p:grpSp>
        <p:nvGrpSpPr>
          <p:cNvPr id="26" name="Group 26"/>
          <p:cNvGrpSpPr/>
          <p:nvPr/>
        </p:nvGrpSpPr>
        <p:grpSpPr>
          <a:xfrm>
            <a:off x="9144000" y="5143500"/>
            <a:ext cx="3143250" cy="3143250"/>
            <a:chOff x="0" y="0"/>
            <a:chExt cx="827852" cy="827852"/>
          </a:xfrm>
        </p:grpSpPr>
        <p:sp>
          <p:nvSpPr>
            <p:cNvPr id="27" name="Freeform 27"/>
            <p:cNvSpPr/>
            <p:nvPr/>
          </p:nvSpPr>
          <p:spPr>
            <a:xfrm>
              <a:off x="0" y="0"/>
              <a:ext cx="827852" cy="827852"/>
            </a:xfrm>
            <a:custGeom>
              <a:avLst/>
              <a:gdLst/>
              <a:ahLst/>
              <a:cxnLst/>
              <a:rect l="l" t="t" r="r" b="b"/>
              <a:pathLst>
                <a:path w="827852" h="827852">
                  <a:moveTo>
                    <a:pt x="0" y="0"/>
                  </a:moveTo>
                  <a:lnTo>
                    <a:pt x="827852" y="0"/>
                  </a:lnTo>
                  <a:lnTo>
                    <a:pt x="827852" y="827852"/>
                  </a:lnTo>
                  <a:lnTo>
                    <a:pt x="0" y="827852"/>
                  </a:lnTo>
                  <a:close/>
                </a:path>
              </a:pathLst>
            </a:custGeom>
            <a:solidFill>
              <a:srgbClr val="98918B"/>
            </a:solidFill>
          </p:spPr>
          <p:txBody>
            <a:bodyPr/>
            <a:lstStyle/>
            <a:p>
              <a:endParaRPr lang="zh-TW" altLang="en-US"/>
            </a:p>
          </p:txBody>
        </p:sp>
        <p:sp>
          <p:nvSpPr>
            <p:cNvPr id="28" name="TextBox 28"/>
            <p:cNvSpPr txBox="1"/>
            <p:nvPr/>
          </p:nvSpPr>
          <p:spPr>
            <a:xfrm>
              <a:off x="0" y="-171450"/>
              <a:ext cx="827852" cy="999302"/>
            </a:xfrm>
            <a:prstGeom prst="rect">
              <a:avLst/>
            </a:prstGeom>
          </p:spPr>
          <p:txBody>
            <a:bodyPr lIns="50800" tIns="50800" rIns="50800" bIns="50800" rtlCol="0" anchor="ctr"/>
            <a:lstStyle/>
            <a:p>
              <a:pPr algn="ctr">
                <a:lnSpc>
                  <a:spcPts val="12319"/>
                </a:lnSpc>
              </a:pPr>
              <a:r>
                <a:rPr lang="en-US" sz="8799">
                  <a:solidFill>
                    <a:srgbClr val="FFFFFF"/>
                  </a:solidFill>
                  <a:latin typeface="Aileron Ultra-Bold"/>
                  <a:ea typeface="Aileron Ultra-Bold"/>
                  <a:cs typeface="Aileron Ultra-Bold"/>
                  <a:sym typeface="Aileron Ultra-Bold"/>
                </a:rPr>
                <a:t>T</a:t>
              </a:r>
            </a:p>
          </p:txBody>
        </p:sp>
      </p:grpSp>
      <p:sp>
        <p:nvSpPr>
          <p:cNvPr id="29" name="Freeform 29"/>
          <p:cNvSpPr/>
          <p:nvPr/>
        </p:nvSpPr>
        <p:spPr>
          <a:xfrm rot="5400000">
            <a:off x="11623940" y="5104557"/>
            <a:ext cx="624367" cy="702253"/>
          </a:xfrm>
          <a:custGeom>
            <a:avLst/>
            <a:gdLst/>
            <a:ahLst/>
            <a:cxnLst/>
            <a:rect l="l" t="t" r="r" b="b"/>
            <a:pathLst>
              <a:path w="624367" h="702253">
                <a:moveTo>
                  <a:pt x="0" y="0"/>
                </a:moveTo>
                <a:lnTo>
                  <a:pt x="624367" y="0"/>
                </a:lnTo>
                <a:lnTo>
                  <a:pt x="624367" y="702253"/>
                </a:lnTo>
                <a:lnTo>
                  <a:pt x="0" y="7022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TW"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Freeform 2"/>
          <p:cNvSpPr/>
          <p:nvPr/>
        </p:nvSpPr>
        <p:spPr>
          <a:xfrm>
            <a:off x="12610204" y="-571500"/>
            <a:ext cx="6626483" cy="5715000"/>
          </a:xfrm>
          <a:custGeom>
            <a:avLst/>
            <a:gdLst/>
            <a:ahLst/>
            <a:cxnLst/>
            <a:rect l="l" t="t" r="r" b="b"/>
            <a:pathLst>
              <a:path w="6626483" h="5715000">
                <a:moveTo>
                  <a:pt x="0" y="0"/>
                </a:moveTo>
                <a:lnTo>
                  <a:pt x="6626483" y="0"/>
                </a:lnTo>
                <a:lnTo>
                  <a:pt x="6626483" y="5715000"/>
                </a:lnTo>
                <a:lnTo>
                  <a:pt x="0" y="5715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TW" altLang="en-US"/>
          </a:p>
        </p:txBody>
      </p:sp>
      <p:sp>
        <p:nvSpPr>
          <p:cNvPr id="3" name="Freeform 3"/>
          <p:cNvSpPr/>
          <p:nvPr/>
        </p:nvSpPr>
        <p:spPr>
          <a:xfrm rot="-1266137">
            <a:off x="-1277219" y="5897732"/>
            <a:ext cx="5210769" cy="6721137"/>
          </a:xfrm>
          <a:custGeom>
            <a:avLst/>
            <a:gdLst/>
            <a:ahLst/>
            <a:cxnLst/>
            <a:rect l="l" t="t" r="r" b="b"/>
            <a:pathLst>
              <a:path w="5210769" h="6721137">
                <a:moveTo>
                  <a:pt x="0" y="0"/>
                </a:moveTo>
                <a:lnTo>
                  <a:pt x="5210769" y="0"/>
                </a:lnTo>
                <a:lnTo>
                  <a:pt x="5210769" y="6721136"/>
                </a:lnTo>
                <a:lnTo>
                  <a:pt x="0" y="67211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TW" altLang="en-US"/>
          </a:p>
        </p:txBody>
      </p:sp>
      <p:sp>
        <p:nvSpPr>
          <p:cNvPr id="4" name="Freeform 4"/>
          <p:cNvSpPr/>
          <p:nvPr/>
        </p:nvSpPr>
        <p:spPr>
          <a:xfrm rot="-5569636">
            <a:off x="554701" y="-2501331"/>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zh-TW" altLang="en-US"/>
          </a:p>
        </p:txBody>
      </p:sp>
      <p:sp>
        <p:nvSpPr>
          <p:cNvPr id="5" name="Freeform 5"/>
          <p:cNvSpPr/>
          <p:nvPr/>
        </p:nvSpPr>
        <p:spPr>
          <a:xfrm rot="-3755510">
            <a:off x="14637629" y="5499669"/>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zh-TW" altLang="en-US"/>
          </a:p>
        </p:txBody>
      </p:sp>
      <p:sp>
        <p:nvSpPr>
          <p:cNvPr id="6" name="TextBox 6"/>
          <p:cNvSpPr txBox="1"/>
          <p:nvPr/>
        </p:nvSpPr>
        <p:spPr>
          <a:xfrm>
            <a:off x="1028700" y="2219325"/>
            <a:ext cx="11677682" cy="1804035"/>
          </a:xfrm>
          <a:prstGeom prst="rect">
            <a:avLst/>
          </a:prstGeom>
        </p:spPr>
        <p:txBody>
          <a:bodyPr lIns="0" tIns="0" rIns="0" bIns="0" rtlCol="0" anchor="t">
            <a:spAutoFit/>
          </a:bodyPr>
          <a:lstStyle/>
          <a:p>
            <a:pPr marL="518160" lvl="1" indent="-259080" algn="l">
              <a:lnSpc>
                <a:spcPts val="3600"/>
              </a:lnSpc>
              <a:buFont typeface="Arial"/>
              <a:buChar char="•"/>
            </a:pPr>
            <a:r>
              <a:rPr lang="en-US" sz="2400">
                <a:solidFill>
                  <a:srgbClr val="4C4239"/>
                </a:solidFill>
                <a:latin typeface="Libre Baskerville"/>
                <a:ea typeface="Libre Baskerville"/>
                <a:cs typeface="Libre Baskerville"/>
                <a:sym typeface="Libre Baskerville"/>
              </a:rPr>
              <a:t>AI Integration: More personalized, adaptive learning.</a:t>
            </a:r>
          </a:p>
          <a:p>
            <a:pPr marL="518160" lvl="1" indent="-259080" algn="l">
              <a:lnSpc>
                <a:spcPts val="3600"/>
              </a:lnSpc>
              <a:buFont typeface="Arial"/>
              <a:buChar char="•"/>
            </a:pPr>
            <a:r>
              <a:rPr lang="en-US" sz="2400">
                <a:solidFill>
                  <a:srgbClr val="4C4239"/>
                </a:solidFill>
                <a:latin typeface="Libre Baskerville"/>
                <a:ea typeface="Libre Baskerville"/>
                <a:cs typeface="Libre Baskerville"/>
                <a:sym typeface="Libre Baskerville"/>
              </a:rPr>
              <a:t>VR and AR: Enhanced immersive and interactive learning.</a:t>
            </a:r>
          </a:p>
          <a:p>
            <a:pPr marL="518160" lvl="1" indent="-259080" algn="l">
              <a:lnSpc>
                <a:spcPts val="3600"/>
              </a:lnSpc>
              <a:buFont typeface="Arial"/>
              <a:buChar char="•"/>
            </a:pPr>
            <a:r>
              <a:rPr lang="en-US" sz="2400">
                <a:solidFill>
                  <a:srgbClr val="4C4239"/>
                </a:solidFill>
                <a:latin typeface="Libre Baskerville"/>
                <a:ea typeface="Libre Baskerville"/>
                <a:cs typeface="Libre Baskerville"/>
                <a:sym typeface="Libre Baskerville"/>
              </a:rPr>
              <a:t>Gamification: Increased engagement and motivation.</a:t>
            </a:r>
          </a:p>
          <a:p>
            <a:pPr marL="518160" lvl="1" indent="-259080" algn="l">
              <a:lnSpc>
                <a:spcPts val="3600"/>
              </a:lnSpc>
              <a:buFont typeface="Arial"/>
              <a:buChar char="•"/>
            </a:pPr>
            <a:r>
              <a:rPr lang="en-US" sz="2400">
                <a:solidFill>
                  <a:srgbClr val="4C4239"/>
                </a:solidFill>
                <a:latin typeface="Libre Baskerville"/>
                <a:ea typeface="Libre Baskerville"/>
                <a:cs typeface="Libre Baskerville"/>
                <a:sym typeface="Libre Baskerville"/>
              </a:rPr>
              <a:t>Corporate Training: Growth in corporate language programs.</a:t>
            </a:r>
          </a:p>
        </p:txBody>
      </p:sp>
      <p:sp>
        <p:nvSpPr>
          <p:cNvPr id="7" name="TextBox 7"/>
          <p:cNvSpPr txBox="1"/>
          <p:nvPr/>
        </p:nvSpPr>
        <p:spPr>
          <a:xfrm>
            <a:off x="1328165" y="5118392"/>
            <a:ext cx="15123594" cy="2261235"/>
          </a:xfrm>
          <a:prstGeom prst="rect">
            <a:avLst/>
          </a:prstGeom>
        </p:spPr>
        <p:txBody>
          <a:bodyPr lIns="0" tIns="0" rIns="0" bIns="0" rtlCol="0" anchor="t">
            <a:spAutoFit/>
          </a:bodyPr>
          <a:lstStyle/>
          <a:p>
            <a:pPr marL="518160" lvl="1" indent="-259080" algn="l">
              <a:lnSpc>
                <a:spcPts val="3600"/>
              </a:lnSpc>
              <a:buFont typeface="Arial"/>
              <a:buChar char="•"/>
            </a:pPr>
            <a:r>
              <a:rPr lang="en-US" sz="2400">
                <a:solidFill>
                  <a:srgbClr val="4C4239"/>
                </a:solidFill>
                <a:latin typeface="Libre Baskerville"/>
                <a:ea typeface="Libre Baskerville"/>
                <a:cs typeface="Libre Baskerville"/>
                <a:sym typeface="Libre Baskerville"/>
              </a:rPr>
              <a:t>Enhanced AI Features: More personalized feedback and conversational practice.</a:t>
            </a:r>
          </a:p>
          <a:p>
            <a:pPr marL="518160" lvl="1" indent="-259080" algn="l">
              <a:lnSpc>
                <a:spcPts val="3600"/>
              </a:lnSpc>
              <a:buFont typeface="Arial"/>
              <a:buChar char="•"/>
            </a:pPr>
            <a:r>
              <a:rPr lang="en-US" sz="2400">
                <a:solidFill>
                  <a:srgbClr val="4C4239"/>
                </a:solidFill>
                <a:latin typeface="Libre Baskerville"/>
                <a:ea typeface="Libre Baskerville"/>
                <a:cs typeface="Libre Baskerville"/>
                <a:sym typeface="Libre Baskerville"/>
              </a:rPr>
              <a:t>VR and AR Adoption: Immersive and interactive learning experiences.</a:t>
            </a:r>
          </a:p>
          <a:p>
            <a:pPr marL="518160" lvl="1" indent="-259080" algn="l">
              <a:lnSpc>
                <a:spcPts val="3600"/>
              </a:lnSpc>
              <a:buFont typeface="Arial"/>
              <a:buChar char="•"/>
            </a:pPr>
            <a:r>
              <a:rPr lang="en-US" sz="2400">
                <a:solidFill>
                  <a:srgbClr val="4C4239"/>
                </a:solidFill>
                <a:latin typeface="Libre Baskerville"/>
                <a:ea typeface="Libre Baskerville"/>
                <a:cs typeface="Libre Baskerville"/>
                <a:sym typeface="Libre Baskerville"/>
              </a:rPr>
              <a:t>Expanded Course Offerings: Offer more advanced and more specialized courses.</a:t>
            </a:r>
          </a:p>
          <a:p>
            <a:pPr marL="518160" lvl="1" indent="-259080" algn="l">
              <a:lnSpc>
                <a:spcPts val="3600"/>
              </a:lnSpc>
              <a:buFont typeface="Arial"/>
              <a:buChar char="•"/>
            </a:pPr>
            <a:r>
              <a:rPr lang="en-US" sz="2400">
                <a:solidFill>
                  <a:srgbClr val="4C4239"/>
                </a:solidFill>
                <a:latin typeface="Libre Baskerville"/>
                <a:ea typeface="Libre Baskerville"/>
                <a:cs typeface="Libre Baskerville"/>
                <a:sym typeface="Libre Baskerville"/>
              </a:rPr>
              <a:t>Corporate Partnerships: Increased corporate training collaborations.</a:t>
            </a:r>
          </a:p>
          <a:p>
            <a:pPr marL="518160" lvl="1" indent="-259080" algn="l">
              <a:lnSpc>
                <a:spcPts val="3600"/>
              </a:lnSpc>
              <a:buFont typeface="Arial"/>
              <a:buChar char="•"/>
            </a:pPr>
            <a:r>
              <a:rPr lang="en-US" sz="2400">
                <a:solidFill>
                  <a:srgbClr val="4C4239"/>
                </a:solidFill>
                <a:latin typeface="Libre Baskerville"/>
                <a:ea typeface="Libre Baskerville"/>
                <a:cs typeface="Libre Baskerville"/>
                <a:sym typeface="Libre Baskerville"/>
              </a:rPr>
              <a:t>New Revenue Streams: Diversified monetization strategies</a:t>
            </a:r>
            <a:r>
              <a:rPr lang="en-US" sz="2400">
                <a:solidFill>
                  <a:srgbClr val="4C4239"/>
                </a:solidFill>
                <a:latin typeface="Libre Baskerville Bold"/>
                <a:ea typeface="Libre Baskerville Bold"/>
                <a:cs typeface="Libre Baskerville Bold"/>
                <a:sym typeface="Libre Baskerville Bold"/>
              </a:rPr>
              <a:t>.</a:t>
            </a:r>
          </a:p>
        </p:txBody>
      </p:sp>
      <p:sp>
        <p:nvSpPr>
          <p:cNvPr id="8" name="TextBox 8"/>
          <p:cNvSpPr txBox="1"/>
          <p:nvPr/>
        </p:nvSpPr>
        <p:spPr>
          <a:xfrm>
            <a:off x="1028700" y="1339475"/>
            <a:ext cx="5616401" cy="507365"/>
          </a:xfrm>
          <a:prstGeom prst="rect">
            <a:avLst/>
          </a:prstGeom>
        </p:spPr>
        <p:txBody>
          <a:bodyPr lIns="0" tIns="0" rIns="0" bIns="0" rtlCol="0" anchor="t">
            <a:spAutoFit/>
          </a:bodyPr>
          <a:lstStyle/>
          <a:p>
            <a:pPr algn="ctr">
              <a:lnSpc>
                <a:spcPts val="4059"/>
              </a:lnSpc>
            </a:pPr>
            <a:r>
              <a:rPr lang="en-US" sz="2899">
                <a:solidFill>
                  <a:srgbClr val="4C4239"/>
                </a:solidFill>
                <a:latin typeface="Yeseva One"/>
                <a:ea typeface="Yeseva One"/>
                <a:cs typeface="Yeseva One"/>
                <a:sym typeface="Yeseva One"/>
              </a:rPr>
              <a:t>Industry Predictions for 2024:</a:t>
            </a:r>
          </a:p>
        </p:txBody>
      </p:sp>
      <p:sp>
        <p:nvSpPr>
          <p:cNvPr id="9" name="TextBox 9"/>
          <p:cNvSpPr txBox="1"/>
          <p:nvPr/>
        </p:nvSpPr>
        <p:spPr>
          <a:xfrm>
            <a:off x="1028700" y="4317193"/>
            <a:ext cx="4680942" cy="507365"/>
          </a:xfrm>
          <a:prstGeom prst="rect">
            <a:avLst/>
          </a:prstGeom>
        </p:spPr>
        <p:txBody>
          <a:bodyPr lIns="0" tIns="0" rIns="0" bIns="0" rtlCol="0" anchor="t">
            <a:spAutoFit/>
          </a:bodyPr>
          <a:lstStyle/>
          <a:p>
            <a:pPr algn="ctr">
              <a:lnSpc>
                <a:spcPts val="4059"/>
              </a:lnSpc>
            </a:pPr>
            <a:r>
              <a:rPr lang="en-US" sz="2899">
                <a:solidFill>
                  <a:srgbClr val="4C4239"/>
                </a:solidFill>
                <a:latin typeface="Yeseva One"/>
                <a:ea typeface="Yeseva One"/>
                <a:cs typeface="Yeseva One"/>
                <a:sym typeface="Yeseva One"/>
              </a:rPr>
              <a:t>Predictions for Duolingo:</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Freeform 2"/>
          <p:cNvSpPr/>
          <p:nvPr/>
        </p:nvSpPr>
        <p:spPr>
          <a:xfrm>
            <a:off x="12610204" y="-571500"/>
            <a:ext cx="6626483" cy="5715000"/>
          </a:xfrm>
          <a:custGeom>
            <a:avLst/>
            <a:gdLst/>
            <a:ahLst/>
            <a:cxnLst/>
            <a:rect l="l" t="t" r="r" b="b"/>
            <a:pathLst>
              <a:path w="6626483" h="5715000">
                <a:moveTo>
                  <a:pt x="0" y="0"/>
                </a:moveTo>
                <a:lnTo>
                  <a:pt x="6626483" y="0"/>
                </a:lnTo>
                <a:lnTo>
                  <a:pt x="6626483" y="5715000"/>
                </a:lnTo>
                <a:lnTo>
                  <a:pt x="0" y="5715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TW" altLang="en-US"/>
          </a:p>
        </p:txBody>
      </p:sp>
      <p:sp>
        <p:nvSpPr>
          <p:cNvPr id="3" name="Freeform 3"/>
          <p:cNvSpPr/>
          <p:nvPr/>
        </p:nvSpPr>
        <p:spPr>
          <a:xfrm rot="-1266137">
            <a:off x="-1277219" y="5897732"/>
            <a:ext cx="5210769" cy="6721137"/>
          </a:xfrm>
          <a:custGeom>
            <a:avLst/>
            <a:gdLst/>
            <a:ahLst/>
            <a:cxnLst/>
            <a:rect l="l" t="t" r="r" b="b"/>
            <a:pathLst>
              <a:path w="5210769" h="6721137">
                <a:moveTo>
                  <a:pt x="0" y="0"/>
                </a:moveTo>
                <a:lnTo>
                  <a:pt x="5210769" y="0"/>
                </a:lnTo>
                <a:lnTo>
                  <a:pt x="5210769" y="6721136"/>
                </a:lnTo>
                <a:lnTo>
                  <a:pt x="0" y="67211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TW" altLang="en-US"/>
          </a:p>
        </p:txBody>
      </p:sp>
      <p:sp>
        <p:nvSpPr>
          <p:cNvPr id="4" name="Freeform 4"/>
          <p:cNvSpPr/>
          <p:nvPr/>
        </p:nvSpPr>
        <p:spPr>
          <a:xfrm rot="-5569636">
            <a:off x="779619" y="-2269556"/>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zh-TW" altLang="en-US"/>
          </a:p>
        </p:txBody>
      </p:sp>
      <p:sp>
        <p:nvSpPr>
          <p:cNvPr id="5" name="Freeform 5"/>
          <p:cNvSpPr/>
          <p:nvPr/>
        </p:nvSpPr>
        <p:spPr>
          <a:xfrm rot="-3755510">
            <a:off x="14637629" y="5499669"/>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zh-TW" altLang="en-US"/>
          </a:p>
        </p:txBody>
      </p:sp>
      <p:sp>
        <p:nvSpPr>
          <p:cNvPr id="6" name="TextBox 6"/>
          <p:cNvSpPr txBox="1"/>
          <p:nvPr/>
        </p:nvSpPr>
        <p:spPr>
          <a:xfrm>
            <a:off x="1582203" y="2497430"/>
            <a:ext cx="15123594" cy="5184774"/>
          </a:xfrm>
          <a:prstGeom prst="rect">
            <a:avLst/>
          </a:prstGeom>
        </p:spPr>
        <p:txBody>
          <a:bodyPr lIns="0" tIns="0" rIns="0" bIns="0" rtlCol="0" anchor="t">
            <a:spAutoFit/>
          </a:bodyPr>
          <a:lstStyle/>
          <a:p>
            <a:pPr algn="l">
              <a:lnSpc>
                <a:spcPts val="5320"/>
              </a:lnSpc>
            </a:pPr>
            <a:r>
              <a:rPr lang="en-US" sz="2800">
                <a:solidFill>
                  <a:srgbClr val="4C4239"/>
                </a:solidFill>
                <a:latin typeface="Libre Baskerville Bold"/>
                <a:ea typeface="Libre Baskerville Bold"/>
                <a:cs typeface="Libre Baskerville Bold"/>
                <a:sym typeface="Libre Baskerville Bold"/>
              </a:rPr>
              <a:t>Enhance Personalization:</a:t>
            </a:r>
          </a:p>
          <a:p>
            <a:pPr marL="582932" lvl="1" indent="-291466" algn="l">
              <a:lnSpc>
                <a:spcPts val="5130"/>
              </a:lnSpc>
              <a:buFont typeface="Arial"/>
              <a:buChar char="•"/>
            </a:pPr>
            <a:r>
              <a:rPr lang="en-US" sz="2700">
                <a:solidFill>
                  <a:srgbClr val="4C4239"/>
                </a:solidFill>
                <a:latin typeface="Libre Baskerville"/>
                <a:ea typeface="Libre Baskerville"/>
                <a:cs typeface="Libre Baskerville"/>
                <a:sym typeface="Libre Baskerville"/>
              </a:rPr>
              <a:t>Develop more personalized learning paths to cater to individual needs, especially for intermediate and advanced learners.</a:t>
            </a:r>
          </a:p>
          <a:p>
            <a:pPr algn="l">
              <a:lnSpc>
                <a:spcPts val="5320"/>
              </a:lnSpc>
            </a:pPr>
            <a:r>
              <a:rPr lang="en-US" sz="2800">
                <a:solidFill>
                  <a:srgbClr val="4C4239"/>
                </a:solidFill>
                <a:latin typeface="Libre Baskerville Bold"/>
                <a:ea typeface="Libre Baskerville Bold"/>
                <a:cs typeface="Libre Baskerville Bold"/>
                <a:sym typeface="Libre Baskerville Bold"/>
              </a:rPr>
              <a:t>Expand Interactive Features:</a:t>
            </a:r>
          </a:p>
          <a:p>
            <a:pPr marL="582932" lvl="1" indent="-291466" algn="l">
              <a:lnSpc>
                <a:spcPts val="5130"/>
              </a:lnSpc>
              <a:buFont typeface="Arial"/>
              <a:buChar char="•"/>
            </a:pPr>
            <a:r>
              <a:rPr lang="en-US" sz="2700">
                <a:solidFill>
                  <a:srgbClr val="4C4239"/>
                </a:solidFill>
                <a:latin typeface="Libre Baskerville"/>
                <a:ea typeface="Libre Baskerville"/>
                <a:cs typeface="Libre Baskerville"/>
                <a:sym typeface="Libre Baskerville"/>
              </a:rPr>
              <a:t>Integrate more speaking and listening exercises to improve conversational skills.</a:t>
            </a:r>
          </a:p>
          <a:p>
            <a:pPr algn="l">
              <a:lnSpc>
                <a:spcPts val="5320"/>
              </a:lnSpc>
            </a:pPr>
            <a:r>
              <a:rPr lang="en-US" sz="2800">
                <a:solidFill>
                  <a:srgbClr val="4C4239"/>
                </a:solidFill>
                <a:latin typeface="Libre Baskerville Bold"/>
                <a:ea typeface="Libre Baskerville Bold"/>
                <a:cs typeface="Libre Baskerville Bold"/>
                <a:sym typeface="Libre Baskerville Bold"/>
              </a:rPr>
              <a:t>Diversify Revenue Streams:</a:t>
            </a:r>
          </a:p>
          <a:p>
            <a:pPr marL="582932" lvl="1" indent="-291466" algn="l">
              <a:lnSpc>
                <a:spcPts val="5130"/>
              </a:lnSpc>
              <a:buFont typeface="Arial"/>
              <a:buChar char="•"/>
            </a:pPr>
            <a:r>
              <a:rPr lang="en-US" sz="2700">
                <a:solidFill>
                  <a:srgbClr val="4C4239"/>
                </a:solidFill>
                <a:latin typeface="Libre Baskerville"/>
                <a:ea typeface="Libre Baskerville"/>
                <a:cs typeface="Libre Baskerville"/>
                <a:sym typeface="Libre Baskerville"/>
              </a:rPr>
              <a:t>Explore additional monetization strategies, such as partnerships with educational institutions and corporate training programs.</a:t>
            </a:r>
          </a:p>
        </p:txBody>
      </p:sp>
      <p:sp>
        <p:nvSpPr>
          <p:cNvPr id="7" name="TextBox 7"/>
          <p:cNvSpPr txBox="1"/>
          <p:nvPr/>
        </p:nvSpPr>
        <p:spPr>
          <a:xfrm>
            <a:off x="825999" y="1193800"/>
            <a:ext cx="9545029" cy="547370"/>
          </a:xfrm>
          <a:prstGeom prst="rect">
            <a:avLst/>
          </a:prstGeom>
        </p:spPr>
        <p:txBody>
          <a:bodyPr lIns="0" tIns="0" rIns="0" bIns="0" rtlCol="0" anchor="t">
            <a:spAutoFit/>
          </a:bodyPr>
          <a:lstStyle/>
          <a:p>
            <a:pPr algn="ctr">
              <a:lnSpc>
                <a:spcPts val="4480"/>
              </a:lnSpc>
            </a:pPr>
            <a:r>
              <a:rPr lang="en-US" sz="3200">
                <a:solidFill>
                  <a:srgbClr val="4C4239"/>
                </a:solidFill>
                <a:latin typeface="Yeseva One"/>
                <a:ea typeface="Yeseva One"/>
                <a:cs typeface="Yeseva One"/>
                <a:sym typeface="Yeseva One"/>
              </a:rPr>
              <a:t>Key Discussion Points and Recommendations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AD5D1"/>
        </a:solidFill>
        <a:effectLst/>
      </p:bgPr>
    </p:bg>
    <p:spTree>
      <p:nvGrpSpPr>
        <p:cNvPr id="1" name=""/>
        <p:cNvGrpSpPr/>
        <p:nvPr/>
      </p:nvGrpSpPr>
      <p:grpSpPr>
        <a:xfrm>
          <a:off x="0" y="0"/>
          <a:ext cx="0" cy="0"/>
          <a:chOff x="0" y="0"/>
          <a:chExt cx="0" cy="0"/>
        </a:xfrm>
      </p:grpSpPr>
      <p:sp>
        <p:nvSpPr>
          <p:cNvPr id="2" name="Freeform 2"/>
          <p:cNvSpPr/>
          <p:nvPr/>
        </p:nvSpPr>
        <p:spPr>
          <a:xfrm>
            <a:off x="12610204" y="-571500"/>
            <a:ext cx="6626483" cy="5715000"/>
          </a:xfrm>
          <a:custGeom>
            <a:avLst/>
            <a:gdLst/>
            <a:ahLst/>
            <a:cxnLst/>
            <a:rect l="l" t="t" r="r" b="b"/>
            <a:pathLst>
              <a:path w="6626483" h="5715000">
                <a:moveTo>
                  <a:pt x="0" y="0"/>
                </a:moveTo>
                <a:lnTo>
                  <a:pt x="6626483" y="0"/>
                </a:lnTo>
                <a:lnTo>
                  <a:pt x="6626483" y="5715000"/>
                </a:lnTo>
                <a:lnTo>
                  <a:pt x="0" y="571500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zh-TW" altLang="en-US"/>
          </a:p>
        </p:txBody>
      </p:sp>
      <p:sp>
        <p:nvSpPr>
          <p:cNvPr id="3" name="Freeform 3"/>
          <p:cNvSpPr/>
          <p:nvPr/>
        </p:nvSpPr>
        <p:spPr>
          <a:xfrm rot="-1266137">
            <a:off x="-1277219" y="5897732"/>
            <a:ext cx="5210769" cy="6721137"/>
          </a:xfrm>
          <a:custGeom>
            <a:avLst/>
            <a:gdLst/>
            <a:ahLst/>
            <a:cxnLst/>
            <a:rect l="l" t="t" r="r" b="b"/>
            <a:pathLst>
              <a:path w="5210769" h="6721137">
                <a:moveTo>
                  <a:pt x="0" y="0"/>
                </a:moveTo>
                <a:lnTo>
                  <a:pt x="5210769" y="0"/>
                </a:lnTo>
                <a:lnTo>
                  <a:pt x="5210769" y="6721136"/>
                </a:lnTo>
                <a:lnTo>
                  <a:pt x="0" y="67211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zh-TW" altLang="en-US"/>
          </a:p>
        </p:txBody>
      </p:sp>
      <p:sp>
        <p:nvSpPr>
          <p:cNvPr id="4" name="Freeform 4"/>
          <p:cNvSpPr/>
          <p:nvPr/>
        </p:nvSpPr>
        <p:spPr>
          <a:xfrm rot="-5569636">
            <a:off x="779619" y="-2269556"/>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zh-TW" altLang="en-US"/>
          </a:p>
        </p:txBody>
      </p:sp>
      <p:sp>
        <p:nvSpPr>
          <p:cNvPr id="5" name="Freeform 5"/>
          <p:cNvSpPr/>
          <p:nvPr/>
        </p:nvSpPr>
        <p:spPr>
          <a:xfrm rot="-3755510">
            <a:off x="14637629" y="5499669"/>
            <a:ext cx="4096053" cy="7060062"/>
          </a:xfrm>
          <a:custGeom>
            <a:avLst/>
            <a:gdLst/>
            <a:ahLst/>
            <a:cxnLst/>
            <a:rect l="l" t="t" r="r" b="b"/>
            <a:pathLst>
              <a:path w="4096053" h="7060062">
                <a:moveTo>
                  <a:pt x="0" y="0"/>
                </a:moveTo>
                <a:lnTo>
                  <a:pt x="4096053" y="0"/>
                </a:lnTo>
                <a:lnTo>
                  <a:pt x="4096053" y="7060062"/>
                </a:lnTo>
                <a:lnTo>
                  <a:pt x="0" y="70600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zh-TW" altLang="en-US"/>
          </a:p>
        </p:txBody>
      </p:sp>
      <p:sp>
        <p:nvSpPr>
          <p:cNvPr id="6" name="TextBox 6"/>
          <p:cNvSpPr txBox="1"/>
          <p:nvPr/>
        </p:nvSpPr>
        <p:spPr>
          <a:xfrm>
            <a:off x="2207671" y="1390305"/>
            <a:ext cx="2016398" cy="507365"/>
          </a:xfrm>
          <a:prstGeom prst="rect">
            <a:avLst/>
          </a:prstGeom>
        </p:spPr>
        <p:txBody>
          <a:bodyPr lIns="0" tIns="0" rIns="0" bIns="0" rtlCol="0" anchor="t">
            <a:spAutoFit/>
          </a:bodyPr>
          <a:lstStyle/>
          <a:p>
            <a:pPr algn="ctr">
              <a:lnSpc>
                <a:spcPts val="4059"/>
              </a:lnSpc>
            </a:pPr>
            <a:r>
              <a:rPr lang="en-US" sz="2899">
                <a:solidFill>
                  <a:srgbClr val="4C4239"/>
                </a:solidFill>
                <a:latin typeface="Yeseva One"/>
                <a:ea typeface="Yeseva One"/>
                <a:cs typeface="Yeseva One"/>
                <a:sym typeface="Yeseva One"/>
              </a:rPr>
              <a:t>Recourses </a:t>
            </a:r>
          </a:p>
        </p:txBody>
      </p:sp>
      <p:sp>
        <p:nvSpPr>
          <p:cNvPr id="7" name="TextBox 7"/>
          <p:cNvSpPr txBox="1"/>
          <p:nvPr/>
        </p:nvSpPr>
        <p:spPr>
          <a:xfrm>
            <a:off x="2217717" y="2238375"/>
            <a:ext cx="13528760" cy="4096385"/>
          </a:xfrm>
          <a:prstGeom prst="rect">
            <a:avLst/>
          </a:prstGeom>
        </p:spPr>
        <p:txBody>
          <a:bodyPr lIns="0" tIns="0" rIns="0" bIns="0" rtlCol="0" anchor="t">
            <a:spAutoFit/>
          </a:bodyPr>
          <a:lstStyle/>
          <a:p>
            <a:pPr marL="561344" lvl="1" indent="-280672" algn="l">
              <a:lnSpc>
                <a:spcPts val="3640"/>
              </a:lnSpc>
              <a:buFont typeface="Arial"/>
              <a:buChar char="•"/>
            </a:pPr>
            <a:r>
              <a:rPr lang="en-US" sz="2600" u="sng" dirty="0">
                <a:solidFill>
                  <a:srgbClr val="4B4139"/>
                </a:solidFill>
                <a:latin typeface="Noto Sans T Chinese"/>
                <a:ea typeface="Noto Sans T Chinese"/>
                <a:cs typeface="Noto Sans T Chinese"/>
                <a:sym typeface="Noto Sans T Chinese"/>
                <a:hlinkClick r:id="rId8" tooltip="https://pressbooks.nebraska.edu/iblog/chapter/the-future-of-language-education-trends-and-predictions-for-2024/">
                  <a:extLst>
                    <a:ext uri="{A12FA001-AC4F-418D-AE19-62706E023703}">
                      <ahyp:hlinkClr xmlns:ahyp="http://schemas.microsoft.com/office/drawing/2018/hyperlinkcolor" val="tx"/>
                    </a:ext>
                  </a:extLst>
                </a:hlinkClick>
              </a:rPr>
              <a:t>https://pressbooks.nebraska.edu/iblog/chapter/the-future-of-language-education-trends-and-predictions-for-2024/</a:t>
            </a:r>
            <a:r>
              <a:rPr lang="en-US" sz="2600" dirty="0">
                <a:solidFill>
                  <a:srgbClr val="4B4139"/>
                </a:solidFill>
                <a:latin typeface="Noto Sans T Chinese"/>
                <a:ea typeface="Noto Sans T Chinese"/>
                <a:cs typeface="Noto Sans T Chinese"/>
                <a:sym typeface="Noto Sans T Chinese"/>
              </a:rPr>
              <a:t> </a:t>
            </a:r>
          </a:p>
          <a:p>
            <a:pPr marL="561344" lvl="1" indent="-280672" algn="l">
              <a:lnSpc>
                <a:spcPts val="3640"/>
              </a:lnSpc>
              <a:buFont typeface="Arial"/>
              <a:buChar char="•"/>
            </a:pPr>
            <a:r>
              <a:rPr lang="en-US" sz="2600" u="sng" dirty="0">
                <a:solidFill>
                  <a:srgbClr val="4C4239"/>
                </a:solidFill>
                <a:latin typeface="Noto Sans T Chinese"/>
                <a:ea typeface="Noto Sans T Chinese"/>
                <a:cs typeface="Noto Sans T Chinese"/>
                <a:sym typeface="Noto Sans T Chinese"/>
              </a:rPr>
              <a:t>https://</a:t>
            </a:r>
            <a:r>
              <a:rPr lang="en-US" sz="2600" u="sng" dirty="0" err="1">
                <a:solidFill>
                  <a:srgbClr val="4C4239"/>
                </a:solidFill>
                <a:latin typeface="Noto Sans T Chinese"/>
                <a:ea typeface="Noto Sans T Chinese"/>
                <a:cs typeface="Noto Sans T Chinese"/>
                <a:sym typeface="Noto Sans T Chinese"/>
              </a:rPr>
              <a:t>blog.osum.com</a:t>
            </a:r>
            <a:r>
              <a:rPr lang="en-US" sz="2600" u="sng" dirty="0">
                <a:solidFill>
                  <a:srgbClr val="4C4239"/>
                </a:solidFill>
                <a:latin typeface="Noto Sans T Chinese"/>
                <a:ea typeface="Noto Sans T Chinese"/>
                <a:cs typeface="Noto Sans T Chinese"/>
                <a:sym typeface="Noto Sans T Chinese"/>
              </a:rPr>
              <a:t>/</a:t>
            </a:r>
            <a:r>
              <a:rPr lang="en-US" sz="2600" u="sng" dirty="0" err="1">
                <a:solidFill>
                  <a:srgbClr val="4C4239"/>
                </a:solidFill>
                <a:latin typeface="Noto Sans T Chinese"/>
                <a:ea typeface="Noto Sans T Chinese"/>
                <a:cs typeface="Noto Sans T Chinese"/>
                <a:sym typeface="Noto Sans T Chinese"/>
              </a:rPr>
              <a:t>duolingo</a:t>
            </a:r>
            <a:r>
              <a:rPr lang="en-US" sz="2600" u="sng" dirty="0">
                <a:solidFill>
                  <a:srgbClr val="4C4239"/>
                </a:solidFill>
                <a:latin typeface="Noto Sans T Chinese"/>
                <a:ea typeface="Noto Sans T Chinese"/>
                <a:cs typeface="Noto Sans T Chinese"/>
                <a:sym typeface="Noto Sans T Chinese"/>
              </a:rPr>
              <a:t>-swot-analysis/</a:t>
            </a:r>
          </a:p>
          <a:p>
            <a:pPr marL="561344" lvl="1" indent="-280672" algn="l">
              <a:lnSpc>
                <a:spcPts val="3640"/>
              </a:lnSpc>
              <a:buFont typeface="Arial"/>
              <a:buChar char="•"/>
            </a:pPr>
            <a:r>
              <a:rPr lang="en-US" sz="2600" u="sng" dirty="0">
                <a:solidFill>
                  <a:srgbClr val="4C4239"/>
                </a:solidFill>
                <a:latin typeface="Noto Sans T Chinese"/>
                <a:ea typeface="Noto Sans T Chinese"/>
                <a:cs typeface="Noto Sans T Chinese"/>
                <a:sym typeface="Noto Sans T Chinese"/>
              </a:rPr>
              <a:t>https://</a:t>
            </a:r>
            <a:r>
              <a:rPr lang="en-US" sz="2600" u="sng" dirty="0" err="1">
                <a:solidFill>
                  <a:srgbClr val="4C4239"/>
                </a:solidFill>
                <a:latin typeface="Noto Sans T Chinese"/>
                <a:ea typeface="Noto Sans T Chinese"/>
                <a:cs typeface="Noto Sans T Chinese"/>
                <a:sym typeface="Noto Sans T Chinese"/>
              </a:rPr>
              <a:t>www.linkedin.com</a:t>
            </a:r>
            <a:r>
              <a:rPr lang="en-US" sz="2600" u="sng" dirty="0">
                <a:solidFill>
                  <a:srgbClr val="4C4239"/>
                </a:solidFill>
                <a:latin typeface="Noto Sans T Chinese"/>
                <a:ea typeface="Noto Sans T Chinese"/>
                <a:cs typeface="Noto Sans T Chinese"/>
                <a:sym typeface="Noto Sans T Chinese"/>
              </a:rPr>
              <a:t>/pulse/online-language-learning-market-size-estimated-grow-cagr-i02kf/</a:t>
            </a:r>
          </a:p>
          <a:p>
            <a:pPr marL="561344" lvl="1" indent="-280672" algn="l">
              <a:lnSpc>
                <a:spcPts val="3640"/>
              </a:lnSpc>
              <a:buFont typeface="Arial"/>
              <a:buChar char="•"/>
            </a:pPr>
            <a:r>
              <a:rPr lang="en-US" sz="2600" u="sng" dirty="0">
                <a:solidFill>
                  <a:srgbClr val="4C4239"/>
                </a:solidFill>
                <a:latin typeface="Noto Sans T Chinese"/>
                <a:ea typeface="Noto Sans T Chinese"/>
                <a:cs typeface="Noto Sans T Chinese"/>
                <a:sym typeface="Noto Sans T Chinese"/>
              </a:rPr>
              <a:t>https://</a:t>
            </a:r>
            <a:r>
              <a:rPr lang="en-US" sz="2600" u="sng" dirty="0" err="1">
                <a:solidFill>
                  <a:srgbClr val="4C4239"/>
                </a:solidFill>
                <a:latin typeface="Noto Sans T Chinese"/>
                <a:ea typeface="Noto Sans T Chinese"/>
                <a:cs typeface="Noto Sans T Chinese"/>
                <a:sym typeface="Noto Sans T Chinese"/>
              </a:rPr>
              <a:t>www.prnewswire.com</a:t>
            </a:r>
            <a:r>
              <a:rPr lang="en-US" sz="2600" u="sng" dirty="0">
                <a:solidFill>
                  <a:srgbClr val="4C4239"/>
                </a:solidFill>
                <a:latin typeface="Noto Sans T Chinese"/>
                <a:ea typeface="Noto Sans T Chinese"/>
                <a:cs typeface="Noto Sans T Chinese"/>
                <a:sym typeface="Noto Sans T Chinese"/>
              </a:rPr>
              <a:t>/news-releases/online-language-learning-market-size-is-to-grow-usd-37400-million-by-2030-at-a-cagr-of-18-1--valuates-reports-302043204.html</a:t>
            </a:r>
          </a:p>
          <a:p>
            <a:pPr marL="561344" lvl="1" indent="-280672" algn="l">
              <a:lnSpc>
                <a:spcPts val="3640"/>
              </a:lnSpc>
              <a:buFont typeface="Arial"/>
              <a:buChar char="•"/>
            </a:pPr>
            <a:r>
              <a:rPr lang="en-US" sz="2600" u="sng" dirty="0">
                <a:solidFill>
                  <a:srgbClr val="4C4239"/>
                </a:solidFill>
                <a:latin typeface="Noto Sans T Chinese"/>
                <a:ea typeface="Noto Sans T Chinese"/>
                <a:cs typeface="Noto Sans T Chinese"/>
                <a:sym typeface="Noto Sans T Chinese"/>
              </a:rPr>
              <a:t>https://</a:t>
            </a:r>
            <a:r>
              <a:rPr lang="en-US" sz="2600" u="sng" dirty="0" err="1">
                <a:solidFill>
                  <a:srgbClr val="4C4239"/>
                </a:solidFill>
                <a:latin typeface="Noto Sans T Chinese"/>
                <a:ea typeface="Noto Sans T Chinese"/>
                <a:cs typeface="Noto Sans T Chinese"/>
                <a:sym typeface="Noto Sans T Chinese"/>
              </a:rPr>
              <a:t>www.xresearch.biz</a:t>
            </a:r>
            <a:r>
              <a:rPr lang="en-US" sz="2600" u="sng" dirty="0">
                <a:solidFill>
                  <a:srgbClr val="4C4239"/>
                </a:solidFill>
                <a:latin typeface="Noto Sans T Chinese"/>
                <a:ea typeface="Noto Sans T Chinese"/>
                <a:cs typeface="Noto Sans T Chinese"/>
                <a:sym typeface="Noto Sans T Chinese"/>
              </a:rPr>
              <a:t>/shop/online-language-learning-market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581</Words>
  <Application>Microsoft Macintosh PowerPoint</Application>
  <PresentationFormat>自訂</PresentationFormat>
  <Paragraphs>70</Paragraphs>
  <Slides>10</Slides>
  <Notes>0</Notes>
  <HiddenSlides>0</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10</vt:i4>
      </vt:variant>
    </vt:vector>
  </HeadingPairs>
  <TitlesOfParts>
    <vt:vector size="20" baseType="lpstr">
      <vt:lpstr>Libre Baskerville</vt:lpstr>
      <vt:lpstr>Aileron</vt:lpstr>
      <vt:lpstr>Arial</vt:lpstr>
      <vt:lpstr>Aileron Ultra-Bold</vt:lpstr>
      <vt:lpstr>Aileron Bold</vt:lpstr>
      <vt:lpstr>Calibri</vt:lpstr>
      <vt:lpstr>Yeseva One</vt:lpstr>
      <vt:lpstr>Libre Baskerville Bold</vt:lpstr>
      <vt:lpstr>Noto Sans T Chinese</vt:lpstr>
      <vt:lpstr>Office Theme</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dc:title>
  <cp:lastModifiedBy>喬荏 張</cp:lastModifiedBy>
  <cp:revision>2</cp:revision>
  <dcterms:created xsi:type="dcterms:W3CDTF">2006-08-16T00:00:00Z</dcterms:created>
  <dcterms:modified xsi:type="dcterms:W3CDTF">2024-07-22T21:07:31Z</dcterms:modified>
  <dc:identifier>DAGLNevcfZ4</dc:identifier>
</cp:coreProperties>
</file>