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panose="020B0604020202020204" charset="0"/>
      <p:regular r:id="rId12"/>
    </p:embeddedFont>
    <p:embeddedFont>
      <p:font typeface="Canva Sans Bold" panose="020B0604020202020204" charset="0"/>
      <p:regular r:id="rId13"/>
    </p:embeddedFont>
    <p:embeddedFont>
      <p:font typeface="Montserrat" panose="00000500000000000000" pitchFamily="2" charset="0"/>
      <p:regular r:id="rId14"/>
      <p:bold r:id="rId15"/>
      <p:italic r:id="rId16"/>
      <p:boldItalic r:id="rId17"/>
    </p:embeddedFont>
    <p:embeddedFont>
      <p:font typeface="Montserrat Bold" panose="00000800000000000000" pitchFamily="2" charset="0"/>
      <p:regular r:id="rId18"/>
      <p:bold r:id="rId19"/>
    </p:embeddedFont>
    <p:embeddedFont>
      <p:font typeface="Montserrat Classic"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7906E-9080-4F3F-5AA9-48DCE84BDAE2}" v="21" dt="2024-07-23T15:31:13.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3333" r="-33333"/>
            </a:stretch>
          </a:blipFill>
        </p:spPr>
      </p:sp>
      <p:sp>
        <p:nvSpPr>
          <p:cNvPr id="3" name="AutoShape 3"/>
          <p:cNvSpPr/>
          <p:nvPr/>
        </p:nvSpPr>
        <p:spPr>
          <a:xfrm>
            <a:off x="1411815" y="7914404"/>
            <a:ext cx="12114058" cy="0"/>
          </a:xfrm>
          <a:prstGeom prst="line">
            <a:avLst/>
          </a:prstGeom>
          <a:ln w="66675" cap="flat">
            <a:solidFill>
              <a:srgbClr val="2254C5"/>
            </a:solidFill>
            <a:prstDash val="solid"/>
            <a:headEnd type="none" w="sm" len="sm"/>
            <a:tailEnd type="none" w="sm" len="sm"/>
          </a:ln>
        </p:spPr>
      </p:sp>
      <p:sp>
        <p:nvSpPr>
          <p:cNvPr id="4" name="TextBox 4"/>
          <p:cNvSpPr txBox="1"/>
          <p:nvPr/>
        </p:nvSpPr>
        <p:spPr>
          <a:xfrm>
            <a:off x="1411815" y="8848249"/>
            <a:ext cx="2203558" cy="575945"/>
          </a:xfrm>
          <a:prstGeom prst="rect">
            <a:avLst/>
          </a:prstGeom>
        </p:spPr>
        <p:txBody>
          <a:bodyPr lIns="0" tIns="0" rIns="0" bIns="0" rtlCol="0" anchor="t">
            <a:spAutoFit/>
          </a:bodyPr>
          <a:lstStyle/>
          <a:p>
            <a:pPr algn="l">
              <a:lnSpc>
                <a:spcPts val="2380"/>
              </a:lnSpc>
            </a:pPr>
            <a:r>
              <a:rPr lang="en-US" sz="1700">
                <a:solidFill>
                  <a:srgbClr val="2254C5"/>
                </a:solidFill>
                <a:latin typeface="Montserrat"/>
                <a:ea typeface="Montserrat"/>
                <a:cs typeface="Montserrat"/>
                <a:sym typeface="Montserrat"/>
              </a:rPr>
              <a:t>484-252-3442</a:t>
            </a:r>
          </a:p>
          <a:p>
            <a:pPr algn="l">
              <a:lnSpc>
                <a:spcPts val="2380"/>
              </a:lnSpc>
            </a:pPr>
            <a:r>
              <a:rPr lang="en-US" sz="1700">
                <a:solidFill>
                  <a:srgbClr val="2254C5"/>
                </a:solidFill>
                <a:latin typeface="Montserrat"/>
                <a:ea typeface="Montserrat"/>
                <a:cs typeface="Montserrat"/>
                <a:sym typeface="Montserrat"/>
              </a:rPr>
              <a:t>livi@live.unc.edu</a:t>
            </a:r>
          </a:p>
        </p:txBody>
      </p:sp>
      <p:sp>
        <p:nvSpPr>
          <p:cNvPr id="5" name="TextBox 5"/>
          <p:cNvSpPr txBox="1"/>
          <p:nvPr/>
        </p:nvSpPr>
        <p:spPr>
          <a:xfrm>
            <a:off x="1411815" y="8241133"/>
            <a:ext cx="2203558" cy="397357"/>
          </a:xfrm>
          <a:prstGeom prst="rect">
            <a:avLst/>
          </a:prstGeom>
        </p:spPr>
        <p:txBody>
          <a:bodyPr lIns="0" tIns="0" rIns="0" bIns="0" rtlCol="0" anchor="t">
            <a:spAutoFit/>
          </a:bodyPr>
          <a:lstStyle/>
          <a:p>
            <a:pPr algn="l">
              <a:lnSpc>
                <a:spcPts val="3298"/>
              </a:lnSpc>
            </a:pPr>
            <a:r>
              <a:rPr lang="en-US" sz="2356">
                <a:solidFill>
                  <a:srgbClr val="2254C5"/>
                </a:solidFill>
                <a:latin typeface="Montserrat Classic"/>
                <a:ea typeface="Montserrat Classic"/>
                <a:cs typeface="Montserrat Classic"/>
                <a:sym typeface="Montserrat Classic"/>
              </a:rPr>
              <a:t>Livi Lawton</a:t>
            </a:r>
          </a:p>
        </p:txBody>
      </p:sp>
      <p:sp>
        <p:nvSpPr>
          <p:cNvPr id="6" name="TextBox 6"/>
          <p:cNvSpPr txBox="1"/>
          <p:nvPr/>
        </p:nvSpPr>
        <p:spPr>
          <a:xfrm>
            <a:off x="5413920" y="8303681"/>
            <a:ext cx="3730080" cy="281786"/>
          </a:xfrm>
          <a:prstGeom prst="rect">
            <a:avLst/>
          </a:prstGeom>
        </p:spPr>
        <p:txBody>
          <a:bodyPr lIns="0" tIns="0" rIns="0" bIns="0" rtlCol="0" anchor="t">
            <a:spAutoFit/>
          </a:bodyPr>
          <a:lstStyle/>
          <a:p>
            <a:pPr algn="l">
              <a:lnSpc>
                <a:spcPts val="2318"/>
              </a:lnSpc>
            </a:pPr>
            <a:r>
              <a:rPr lang="en-US" sz="1656">
                <a:solidFill>
                  <a:srgbClr val="2254C5"/>
                </a:solidFill>
                <a:latin typeface="Montserrat Classic"/>
                <a:ea typeface="Montserrat Classic"/>
                <a:cs typeface="Montserrat Classic"/>
                <a:sym typeface="Montserrat Classic"/>
              </a:rPr>
              <a:t>26 July 2024</a:t>
            </a:r>
          </a:p>
        </p:txBody>
      </p:sp>
      <p:sp>
        <p:nvSpPr>
          <p:cNvPr id="7" name="TextBox 7"/>
          <p:cNvSpPr txBox="1"/>
          <p:nvPr/>
        </p:nvSpPr>
        <p:spPr>
          <a:xfrm>
            <a:off x="2462390" y="3228089"/>
            <a:ext cx="14472601" cy="1712739"/>
          </a:xfrm>
          <a:prstGeom prst="rect">
            <a:avLst/>
          </a:prstGeom>
        </p:spPr>
        <p:txBody>
          <a:bodyPr wrap="square" lIns="0" tIns="0" rIns="0" bIns="0" rtlCol="0" anchor="t">
            <a:spAutoFit/>
          </a:bodyPr>
          <a:lstStyle/>
          <a:p>
            <a:pPr algn="ctr">
              <a:lnSpc>
                <a:spcPts val="14175"/>
              </a:lnSpc>
            </a:pPr>
            <a:r>
              <a:rPr lang="en-US" sz="10125" spc="151">
                <a:solidFill>
                  <a:srgbClr val="060644"/>
                </a:solidFill>
                <a:latin typeface="Montserrat Bold"/>
                <a:ea typeface="Montserrat Bold"/>
                <a:cs typeface="Montserrat Bold"/>
                <a:sym typeface="Montserrat Bold"/>
              </a:rPr>
              <a:t>ATHLETE CONNECT</a:t>
            </a:r>
          </a:p>
        </p:txBody>
      </p:sp>
      <p:sp>
        <p:nvSpPr>
          <p:cNvPr id="8" name="Freeform 8"/>
          <p:cNvSpPr/>
          <p:nvPr/>
        </p:nvSpPr>
        <p:spPr>
          <a:xfrm>
            <a:off x="5770637" y="929058"/>
            <a:ext cx="6708573" cy="2549714"/>
          </a:xfrm>
          <a:custGeom>
            <a:avLst/>
            <a:gdLst/>
            <a:ahLst/>
            <a:cxnLst/>
            <a:rect l="l" t="t" r="r" b="b"/>
            <a:pathLst>
              <a:path w="6708573" h="2549714">
                <a:moveTo>
                  <a:pt x="0" y="0"/>
                </a:moveTo>
                <a:lnTo>
                  <a:pt x="6708573" y="0"/>
                </a:lnTo>
                <a:lnTo>
                  <a:pt x="6708573" y="2549713"/>
                </a:lnTo>
                <a:lnTo>
                  <a:pt x="0" y="2549713"/>
                </a:lnTo>
                <a:lnTo>
                  <a:pt x="0" y="0"/>
                </a:lnTo>
                <a:close/>
              </a:path>
            </a:pathLst>
          </a:custGeom>
          <a:blipFill>
            <a:blip r:embed="rId3">
              <a:extLst>
                <a:ext uri="{96DAC541-7B7A-43D3-8B79-37D633B846F1}">
                  <asvg:svgBlip xmlns:asvg="http://schemas.microsoft.com/office/drawing/2016/SVG/main" r:embed="rId4"/>
                </a:ext>
              </a:extLst>
            </a:blip>
            <a:stretch>
              <a:fillRect b="-167456"/>
            </a:stretch>
          </a:blipFill>
        </p:spPr>
      </p:sp>
      <p:sp>
        <p:nvSpPr>
          <p:cNvPr id="9" name="Freeform 9"/>
          <p:cNvSpPr/>
          <p:nvPr/>
        </p:nvSpPr>
        <p:spPr>
          <a:xfrm flipV="1">
            <a:off x="5770637" y="4940827"/>
            <a:ext cx="6708573" cy="2549714"/>
          </a:xfrm>
          <a:custGeom>
            <a:avLst/>
            <a:gdLst/>
            <a:ahLst/>
            <a:cxnLst/>
            <a:rect l="l" t="t" r="r" b="b"/>
            <a:pathLst>
              <a:path w="6708573" h="2549714">
                <a:moveTo>
                  <a:pt x="0" y="2549714"/>
                </a:moveTo>
                <a:lnTo>
                  <a:pt x="6708573" y="2549714"/>
                </a:lnTo>
                <a:lnTo>
                  <a:pt x="6708573" y="0"/>
                </a:lnTo>
                <a:lnTo>
                  <a:pt x="0" y="0"/>
                </a:lnTo>
                <a:lnTo>
                  <a:pt x="0" y="2549714"/>
                </a:lnTo>
                <a:close/>
              </a:path>
            </a:pathLst>
          </a:custGeom>
          <a:blipFill>
            <a:blip r:embed="rId3">
              <a:extLst>
                <a:ext uri="{96DAC541-7B7A-43D3-8B79-37D633B846F1}">
                  <asvg:svgBlip xmlns:asvg="http://schemas.microsoft.com/office/drawing/2016/SVG/main" r:embed="rId4"/>
                </a:ext>
              </a:extLst>
            </a:blip>
            <a:stretch>
              <a:fillRect b="-167456"/>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p:cNvGrpSpPr/>
        <p:nvPr/>
      </p:nvGrpSpPr>
      <p:grpSpPr>
        <a:xfrm>
          <a:off x="0" y="0"/>
          <a:ext cx="0" cy="0"/>
          <a:chOff x="0" y="0"/>
          <a:chExt cx="0" cy="0"/>
        </a:xfrm>
      </p:grpSpPr>
      <p:sp>
        <p:nvSpPr>
          <p:cNvPr id="2" name="TextBox 2"/>
          <p:cNvSpPr txBox="1"/>
          <p:nvPr/>
        </p:nvSpPr>
        <p:spPr>
          <a:xfrm>
            <a:off x="1028700" y="8327254"/>
            <a:ext cx="2462020" cy="673896"/>
          </a:xfrm>
          <a:prstGeom prst="rect">
            <a:avLst/>
          </a:prstGeom>
        </p:spPr>
        <p:txBody>
          <a:bodyPr lIns="0" tIns="0" rIns="0" bIns="0" rtlCol="0" anchor="t">
            <a:spAutoFit/>
          </a:bodyPr>
          <a:lstStyle/>
          <a:p>
            <a:pPr algn="l">
              <a:lnSpc>
                <a:spcPts val="2756"/>
              </a:lnSpc>
            </a:pPr>
            <a:r>
              <a:rPr lang="en-US" sz="1968">
                <a:solidFill>
                  <a:srgbClr val="FFFFFF"/>
                </a:solidFill>
                <a:latin typeface="Montserrat"/>
                <a:ea typeface="Montserrat"/>
                <a:cs typeface="Montserrat"/>
                <a:sym typeface="Montserrat"/>
              </a:rPr>
              <a:t>484-252-3442</a:t>
            </a:r>
          </a:p>
          <a:p>
            <a:pPr algn="l">
              <a:lnSpc>
                <a:spcPts val="2756"/>
              </a:lnSpc>
            </a:pPr>
            <a:r>
              <a:rPr lang="en-US" sz="1968">
                <a:solidFill>
                  <a:srgbClr val="FFFFFF"/>
                </a:solidFill>
                <a:latin typeface="Montserrat"/>
                <a:ea typeface="Montserrat"/>
                <a:cs typeface="Montserrat"/>
                <a:sym typeface="Montserrat"/>
              </a:rPr>
              <a:t>livi@live.unc.edu</a:t>
            </a:r>
          </a:p>
        </p:txBody>
      </p:sp>
      <p:sp>
        <p:nvSpPr>
          <p:cNvPr id="3" name="TextBox 3"/>
          <p:cNvSpPr txBox="1"/>
          <p:nvPr/>
        </p:nvSpPr>
        <p:spPr>
          <a:xfrm>
            <a:off x="1028700" y="7222666"/>
            <a:ext cx="2462020" cy="843159"/>
          </a:xfrm>
          <a:prstGeom prst="rect">
            <a:avLst/>
          </a:prstGeom>
        </p:spPr>
        <p:txBody>
          <a:bodyPr lIns="0" tIns="0" rIns="0" bIns="0" rtlCol="0" anchor="t">
            <a:spAutoFit/>
          </a:bodyPr>
          <a:lstStyle/>
          <a:p>
            <a:pPr algn="l">
              <a:lnSpc>
                <a:spcPts val="3821"/>
              </a:lnSpc>
            </a:pPr>
            <a:r>
              <a:rPr lang="en-US" sz="2729">
                <a:solidFill>
                  <a:srgbClr val="FFFFFF"/>
                </a:solidFill>
                <a:latin typeface="Montserrat"/>
                <a:ea typeface="Montserrat"/>
                <a:cs typeface="Montserrat"/>
                <a:sym typeface="Montserrat"/>
              </a:rPr>
              <a:t>Livi Lawton</a:t>
            </a:r>
          </a:p>
          <a:p>
            <a:pPr algn="l">
              <a:lnSpc>
                <a:spcPts val="2981"/>
              </a:lnSpc>
            </a:pPr>
            <a:r>
              <a:rPr lang="en-US" sz="2129">
                <a:solidFill>
                  <a:srgbClr val="FFFFFF"/>
                </a:solidFill>
                <a:latin typeface="Montserrat"/>
                <a:ea typeface="Montserrat"/>
                <a:cs typeface="Montserrat"/>
                <a:sym typeface="Montserrat"/>
              </a:rPr>
              <a:t>AthleteConnect</a:t>
            </a:r>
          </a:p>
        </p:txBody>
      </p:sp>
      <p:sp>
        <p:nvSpPr>
          <p:cNvPr id="4" name="TextBox 4"/>
          <p:cNvSpPr txBox="1"/>
          <p:nvPr/>
        </p:nvSpPr>
        <p:spPr>
          <a:xfrm>
            <a:off x="1371235" y="1905618"/>
            <a:ext cx="13059340" cy="2415992"/>
          </a:xfrm>
          <a:prstGeom prst="rect">
            <a:avLst/>
          </a:prstGeom>
        </p:spPr>
        <p:txBody>
          <a:bodyPr lIns="0" tIns="0" rIns="0" bIns="0" rtlCol="0" anchor="t">
            <a:spAutoFit/>
          </a:bodyPr>
          <a:lstStyle/>
          <a:p>
            <a:pPr algn="l">
              <a:lnSpc>
                <a:spcPts val="20345"/>
              </a:lnSpc>
            </a:pPr>
            <a:r>
              <a:rPr lang="en-US" sz="14532">
                <a:solidFill>
                  <a:srgbClr val="FFFFFF"/>
                </a:solidFill>
                <a:latin typeface="Montserrat Bold"/>
                <a:ea typeface="Montserrat Bold"/>
                <a:cs typeface="Montserrat Bold"/>
                <a:sym typeface="Montserrat Bold"/>
              </a:rPr>
              <a:t>Thank You</a:t>
            </a:r>
          </a:p>
        </p:txBody>
      </p:sp>
      <p:sp>
        <p:nvSpPr>
          <p:cNvPr id="5" name="AutoShape 5"/>
          <p:cNvSpPr/>
          <p:nvPr/>
        </p:nvSpPr>
        <p:spPr>
          <a:xfrm>
            <a:off x="0" y="9700628"/>
            <a:ext cx="18395101" cy="0"/>
          </a:xfrm>
          <a:prstGeom prst="line">
            <a:avLst/>
          </a:prstGeom>
          <a:ln w="38100" cap="flat">
            <a:solidFill>
              <a:srgbClr val="FFFFFF"/>
            </a:solidFill>
            <a:prstDash val="solid"/>
            <a:headEnd type="none" w="sm" len="sm"/>
            <a:tailEnd type="none" w="sm" len="sm"/>
          </a:ln>
        </p:spPr>
      </p:sp>
      <p:sp>
        <p:nvSpPr>
          <p:cNvPr id="6" name="AutoShape 6"/>
          <p:cNvSpPr/>
          <p:nvPr/>
        </p:nvSpPr>
        <p:spPr>
          <a:xfrm>
            <a:off x="11850061" y="633531"/>
            <a:ext cx="6437939" cy="0"/>
          </a:xfrm>
          <a:prstGeom prst="line">
            <a:avLst/>
          </a:prstGeom>
          <a:ln w="28575" cap="flat">
            <a:solidFill>
              <a:srgbClr val="FFFFFF"/>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33531"/>
            <a:ext cx="6437939" cy="0"/>
          </a:xfrm>
          <a:prstGeom prst="line">
            <a:avLst/>
          </a:prstGeom>
          <a:ln w="28575" cap="flat">
            <a:solidFill>
              <a:srgbClr val="2254C5"/>
            </a:solidFill>
            <a:prstDash val="solid"/>
            <a:headEnd type="none" w="sm" len="sm"/>
            <a:tailEnd type="none" w="sm" len="sm"/>
          </a:ln>
        </p:spPr>
      </p:sp>
      <p:grpSp>
        <p:nvGrpSpPr>
          <p:cNvPr id="3" name="Group 3"/>
          <p:cNvGrpSpPr/>
          <p:nvPr/>
        </p:nvGrpSpPr>
        <p:grpSpPr>
          <a:xfrm>
            <a:off x="633829" y="1028700"/>
            <a:ext cx="5994640" cy="8602909"/>
            <a:chOff x="0" y="0"/>
            <a:chExt cx="7992853" cy="11470545"/>
          </a:xfrm>
        </p:grpSpPr>
        <p:pic>
          <p:nvPicPr>
            <p:cNvPr id="4" name="Picture 4"/>
            <p:cNvPicPr>
              <a:picLocks noChangeAspect="1"/>
            </p:cNvPicPr>
            <p:nvPr/>
          </p:nvPicPr>
          <p:blipFill>
            <a:blip r:embed="rId2"/>
            <a:srcRect l="1203" r="1203"/>
            <a:stretch>
              <a:fillRect/>
            </a:stretch>
          </p:blipFill>
          <p:spPr>
            <a:xfrm>
              <a:off x="0" y="0"/>
              <a:ext cx="7992853" cy="11470545"/>
            </a:xfrm>
            <a:prstGeom prst="rect">
              <a:avLst/>
            </a:prstGeom>
          </p:spPr>
        </p:pic>
      </p:grpSp>
      <p:sp>
        <p:nvSpPr>
          <p:cNvPr id="5" name="Freeform 5"/>
          <p:cNvSpPr/>
          <p:nvPr/>
        </p:nvSpPr>
        <p:spPr>
          <a:xfrm>
            <a:off x="8132100" y="3443250"/>
            <a:ext cx="487899" cy="631584"/>
          </a:xfrm>
          <a:custGeom>
            <a:avLst/>
            <a:gdLst/>
            <a:ahLst/>
            <a:cxnLst/>
            <a:rect l="l" t="t" r="r" b="b"/>
            <a:pathLst>
              <a:path w="487899" h="631584">
                <a:moveTo>
                  <a:pt x="0" y="0"/>
                </a:moveTo>
                <a:lnTo>
                  <a:pt x="487898" y="0"/>
                </a:lnTo>
                <a:lnTo>
                  <a:pt x="487898" y="631584"/>
                </a:lnTo>
                <a:lnTo>
                  <a:pt x="0" y="631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8008538" y="4551084"/>
            <a:ext cx="735023" cy="395994"/>
          </a:xfrm>
          <a:custGeom>
            <a:avLst/>
            <a:gdLst/>
            <a:ahLst/>
            <a:cxnLst/>
            <a:rect l="l" t="t" r="r" b="b"/>
            <a:pathLst>
              <a:path w="735023" h="395994">
                <a:moveTo>
                  <a:pt x="0" y="0"/>
                </a:moveTo>
                <a:lnTo>
                  <a:pt x="735023" y="0"/>
                </a:lnTo>
                <a:lnTo>
                  <a:pt x="735023" y="395994"/>
                </a:lnTo>
                <a:lnTo>
                  <a:pt x="0" y="3959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7643378" y="1057275"/>
            <a:ext cx="8413366" cy="1397612"/>
          </a:xfrm>
          <a:prstGeom prst="rect">
            <a:avLst/>
          </a:prstGeom>
        </p:spPr>
        <p:txBody>
          <a:bodyPr lIns="0" tIns="0" rIns="0" bIns="0" rtlCol="0" anchor="t">
            <a:spAutoFit/>
          </a:bodyPr>
          <a:lstStyle/>
          <a:p>
            <a:pPr algn="l">
              <a:lnSpc>
                <a:spcPts val="10951"/>
              </a:lnSpc>
            </a:pPr>
            <a:r>
              <a:rPr lang="en-US" sz="9360">
                <a:solidFill>
                  <a:srgbClr val="2254C5"/>
                </a:solidFill>
                <a:latin typeface="Montserrat Bold"/>
                <a:ea typeface="Montserrat Bold"/>
                <a:cs typeface="Montserrat Bold"/>
                <a:sym typeface="Montserrat Bold"/>
              </a:rPr>
              <a:t>The Founder</a:t>
            </a:r>
          </a:p>
        </p:txBody>
      </p:sp>
      <p:sp>
        <p:nvSpPr>
          <p:cNvPr id="8" name="TextBox 8"/>
          <p:cNvSpPr txBox="1"/>
          <p:nvPr/>
        </p:nvSpPr>
        <p:spPr>
          <a:xfrm>
            <a:off x="7643378" y="2378687"/>
            <a:ext cx="3295173" cy="695959"/>
          </a:xfrm>
          <a:prstGeom prst="rect">
            <a:avLst/>
          </a:prstGeom>
        </p:spPr>
        <p:txBody>
          <a:bodyPr lIns="0" tIns="0" rIns="0" bIns="0" rtlCol="0" anchor="t">
            <a:spAutoFit/>
          </a:bodyPr>
          <a:lstStyle/>
          <a:p>
            <a:pPr algn="ctr">
              <a:lnSpc>
                <a:spcPts val="5740"/>
              </a:lnSpc>
            </a:pPr>
            <a:r>
              <a:rPr lang="en-US" sz="4100">
                <a:solidFill>
                  <a:srgbClr val="2254C5"/>
                </a:solidFill>
                <a:latin typeface="Canva Sans Bold"/>
                <a:ea typeface="Canva Sans Bold"/>
                <a:cs typeface="Canva Sans Bold"/>
                <a:sym typeface="Canva Sans Bold"/>
              </a:rPr>
              <a:t>Livi Lawton</a:t>
            </a:r>
          </a:p>
        </p:txBody>
      </p:sp>
      <p:sp>
        <p:nvSpPr>
          <p:cNvPr id="9" name="TextBox 9"/>
          <p:cNvSpPr txBox="1"/>
          <p:nvPr/>
        </p:nvSpPr>
        <p:spPr>
          <a:xfrm>
            <a:off x="8530769" y="3503970"/>
            <a:ext cx="4809014" cy="516167"/>
          </a:xfrm>
          <a:prstGeom prst="rect">
            <a:avLst/>
          </a:prstGeom>
        </p:spPr>
        <p:txBody>
          <a:bodyPr wrap="square" lIns="0" tIns="0" rIns="0" bIns="0" rtlCol="0" anchor="t">
            <a:spAutoFit/>
          </a:bodyPr>
          <a:lstStyle/>
          <a:p>
            <a:pPr algn="ctr">
              <a:lnSpc>
                <a:spcPts val="4340"/>
              </a:lnSpc>
            </a:pPr>
            <a:r>
              <a:rPr lang="en-US" sz="3100" dirty="0">
                <a:solidFill>
                  <a:srgbClr val="2254C5"/>
                </a:solidFill>
                <a:latin typeface="Canva Sans"/>
                <a:ea typeface="Canva Sans"/>
                <a:cs typeface="Canva Sans"/>
                <a:sym typeface="Canva Sans"/>
              </a:rPr>
              <a:t>Downingtown, PA</a:t>
            </a:r>
          </a:p>
        </p:txBody>
      </p:sp>
      <p:sp>
        <p:nvSpPr>
          <p:cNvPr id="10" name="TextBox 10"/>
          <p:cNvSpPr txBox="1"/>
          <p:nvPr/>
        </p:nvSpPr>
        <p:spPr>
          <a:xfrm>
            <a:off x="8963017" y="4459838"/>
            <a:ext cx="8754889" cy="521335"/>
          </a:xfrm>
          <a:prstGeom prst="rect">
            <a:avLst/>
          </a:prstGeom>
        </p:spPr>
        <p:txBody>
          <a:bodyPr lIns="0" tIns="0" rIns="0" bIns="0" rtlCol="0" anchor="t">
            <a:spAutoFit/>
          </a:bodyPr>
          <a:lstStyle/>
          <a:p>
            <a:pPr algn="ctr">
              <a:lnSpc>
                <a:spcPts val="4340"/>
              </a:lnSpc>
            </a:pPr>
            <a:r>
              <a:rPr lang="en-US" sz="3100">
                <a:solidFill>
                  <a:srgbClr val="2254C5"/>
                </a:solidFill>
                <a:latin typeface="Canva Sans"/>
                <a:ea typeface="Canva Sans"/>
                <a:cs typeface="Canva Sans"/>
                <a:sym typeface="Canva Sans"/>
              </a:rPr>
              <a:t>The University of North Carolina at Chapel Hill</a:t>
            </a:r>
          </a:p>
        </p:txBody>
      </p:sp>
      <p:sp>
        <p:nvSpPr>
          <p:cNvPr id="11" name="TextBox 11"/>
          <p:cNvSpPr txBox="1"/>
          <p:nvPr/>
        </p:nvSpPr>
        <p:spPr>
          <a:xfrm>
            <a:off x="9594082" y="5777268"/>
            <a:ext cx="8123824" cy="1819910"/>
          </a:xfrm>
          <a:prstGeom prst="rect">
            <a:avLst/>
          </a:prstGeom>
        </p:spPr>
        <p:txBody>
          <a:bodyPr lIns="0" tIns="0" rIns="0" bIns="0" rtlCol="0" anchor="t">
            <a:spAutoFit/>
          </a:bodyPr>
          <a:lstStyle/>
          <a:p>
            <a:pPr marL="561344" lvl="1" indent="-280672" algn="l">
              <a:lnSpc>
                <a:spcPts val="3640"/>
              </a:lnSpc>
              <a:buFont typeface="Arial"/>
              <a:buChar char="•"/>
            </a:pPr>
            <a:r>
              <a:rPr lang="en-US" sz="2600">
                <a:solidFill>
                  <a:srgbClr val="2254C5"/>
                </a:solidFill>
                <a:latin typeface="Canva Sans"/>
                <a:ea typeface="Canva Sans"/>
                <a:cs typeface="Canva Sans"/>
                <a:sym typeface="Canva Sans"/>
              </a:rPr>
              <a:t>B.A. in Media and Journalism (Advertising and Public Relations </a:t>
            </a:r>
          </a:p>
          <a:p>
            <a:pPr marL="561344" lvl="1" indent="-280672" algn="l">
              <a:lnSpc>
                <a:spcPts val="3640"/>
              </a:lnSpc>
              <a:buFont typeface="Arial"/>
              <a:buChar char="•"/>
            </a:pPr>
            <a:r>
              <a:rPr lang="en-US" sz="2600">
                <a:solidFill>
                  <a:srgbClr val="2254C5"/>
                </a:solidFill>
                <a:latin typeface="Canva Sans"/>
                <a:ea typeface="Canva Sans"/>
                <a:cs typeface="Canva Sans"/>
                <a:sym typeface="Canva Sans"/>
              </a:rPr>
              <a:t>M.A. in Educational Innovation, Technology, and Entrepreneurship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p:cNvGrpSpPr/>
        <p:nvPr/>
      </p:nvGrpSpPr>
      <p:grpSpPr>
        <a:xfrm>
          <a:off x="0" y="0"/>
          <a:ext cx="0" cy="0"/>
          <a:chOff x="0" y="0"/>
          <a:chExt cx="0" cy="0"/>
        </a:xfrm>
      </p:grpSpPr>
      <p:sp>
        <p:nvSpPr>
          <p:cNvPr id="2" name="AutoShape 2"/>
          <p:cNvSpPr/>
          <p:nvPr/>
        </p:nvSpPr>
        <p:spPr>
          <a:xfrm>
            <a:off x="0" y="9700628"/>
            <a:ext cx="18395101" cy="0"/>
          </a:xfrm>
          <a:prstGeom prst="line">
            <a:avLst/>
          </a:prstGeom>
          <a:ln w="38100" cap="flat">
            <a:solidFill>
              <a:srgbClr val="FFFFFF"/>
            </a:solidFill>
            <a:prstDash val="solid"/>
            <a:headEnd type="none" w="sm" len="sm"/>
            <a:tailEnd type="none" w="sm" len="sm"/>
          </a:ln>
        </p:spPr>
      </p:sp>
      <p:sp>
        <p:nvSpPr>
          <p:cNvPr id="3" name="AutoShape 3"/>
          <p:cNvSpPr/>
          <p:nvPr/>
        </p:nvSpPr>
        <p:spPr>
          <a:xfrm>
            <a:off x="11850061" y="633531"/>
            <a:ext cx="6437939" cy="0"/>
          </a:xfrm>
          <a:prstGeom prst="line">
            <a:avLst/>
          </a:prstGeom>
          <a:ln w="28575" cap="flat">
            <a:solidFill>
              <a:srgbClr val="FFFFFF"/>
            </a:solidFill>
            <a:prstDash val="solid"/>
            <a:headEnd type="none" w="sm" len="sm"/>
            <a:tailEnd type="none" w="sm" len="sm"/>
          </a:ln>
        </p:spPr>
      </p:sp>
      <p:sp>
        <p:nvSpPr>
          <p:cNvPr id="4" name="Freeform 4"/>
          <p:cNvSpPr/>
          <p:nvPr/>
        </p:nvSpPr>
        <p:spPr>
          <a:xfrm>
            <a:off x="11222630" y="2932992"/>
            <a:ext cx="6673396" cy="6325308"/>
          </a:xfrm>
          <a:custGeom>
            <a:avLst/>
            <a:gdLst/>
            <a:ahLst/>
            <a:cxnLst/>
            <a:rect l="l" t="t" r="r" b="b"/>
            <a:pathLst>
              <a:path w="6673396" h="6325308">
                <a:moveTo>
                  <a:pt x="0" y="0"/>
                </a:moveTo>
                <a:lnTo>
                  <a:pt x="6673396" y="0"/>
                </a:lnTo>
                <a:lnTo>
                  <a:pt x="6673396" y="6325308"/>
                </a:lnTo>
                <a:lnTo>
                  <a:pt x="0" y="6325308"/>
                </a:lnTo>
                <a:lnTo>
                  <a:pt x="0" y="0"/>
                </a:lnTo>
                <a:close/>
              </a:path>
            </a:pathLst>
          </a:custGeom>
          <a:blipFill>
            <a:blip r:embed="rId2"/>
            <a:stretch>
              <a:fillRect l="-9999" r="-32265"/>
            </a:stretch>
          </a:blipFill>
        </p:spPr>
      </p:sp>
      <p:sp>
        <p:nvSpPr>
          <p:cNvPr id="5" name="TextBox 5"/>
          <p:cNvSpPr txBox="1"/>
          <p:nvPr/>
        </p:nvSpPr>
        <p:spPr>
          <a:xfrm>
            <a:off x="833765" y="494016"/>
            <a:ext cx="14833670" cy="2134790"/>
          </a:xfrm>
          <a:prstGeom prst="rect">
            <a:avLst/>
          </a:prstGeom>
        </p:spPr>
        <p:txBody>
          <a:bodyPr lIns="0" tIns="0" rIns="0" bIns="0" rtlCol="0" anchor="t">
            <a:spAutoFit/>
          </a:bodyPr>
          <a:lstStyle/>
          <a:p>
            <a:pPr algn="l">
              <a:lnSpc>
                <a:spcPts val="17470"/>
              </a:lnSpc>
            </a:pPr>
            <a:r>
              <a:rPr lang="en-US" sz="12478">
                <a:solidFill>
                  <a:srgbClr val="FFFFFF"/>
                </a:solidFill>
                <a:latin typeface="Montserrat Bold"/>
                <a:ea typeface="Montserrat Bold"/>
                <a:cs typeface="Montserrat Bold"/>
                <a:sym typeface="Montserrat Bold"/>
              </a:rPr>
              <a:t>AthleteConnect</a:t>
            </a:r>
          </a:p>
        </p:txBody>
      </p:sp>
      <p:sp>
        <p:nvSpPr>
          <p:cNvPr id="6" name="TextBox 6"/>
          <p:cNvSpPr txBox="1"/>
          <p:nvPr/>
        </p:nvSpPr>
        <p:spPr>
          <a:xfrm>
            <a:off x="1028700" y="3656099"/>
            <a:ext cx="9568716" cy="3758938"/>
          </a:xfrm>
          <a:prstGeom prst="rect">
            <a:avLst/>
          </a:prstGeom>
        </p:spPr>
        <p:txBody>
          <a:bodyPr lIns="0" tIns="0" rIns="0" bIns="0" rtlCol="0" anchor="t">
            <a:spAutoFit/>
          </a:bodyPr>
          <a:lstStyle/>
          <a:p>
            <a:pPr algn="l">
              <a:lnSpc>
                <a:spcPts val="3339"/>
              </a:lnSpc>
              <a:spcBef>
                <a:spcPct val="0"/>
              </a:spcBef>
            </a:pPr>
            <a:r>
              <a:rPr lang="en-US" sz="2385">
                <a:solidFill>
                  <a:srgbClr val="FFFFFF"/>
                </a:solidFill>
                <a:latin typeface="Montserrat"/>
                <a:ea typeface="Montserrat"/>
                <a:cs typeface="Montserrat"/>
                <a:sym typeface="Montserrat"/>
              </a:rPr>
              <a:t>AthleteConnect is a digital platform that links collegiate athletes with former athletes now in the workforce. Addressing the demand for athletes’ unique skills, it simplifies the career search for both athletes and employers and also includes mentorship programs. AthleteConnect facilitates connections between job-seeking college athletes and professionals in various industries Available as a smartphone app, it offers a comprehensive solution for seamlessly connection athletes with industry professionals.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700628"/>
            <a:ext cx="18395101" cy="0"/>
          </a:xfrm>
          <a:prstGeom prst="line">
            <a:avLst/>
          </a:prstGeom>
          <a:ln w="38100" cap="flat">
            <a:solidFill>
              <a:srgbClr val="2254C5"/>
            </a:solidFill>
            <a:prstDash val="solid"/>
            <a:headEnd type="none" w="sm" len="sm"/>
            <a:tailEnd type="none" w="sm" len="sm"/>
          </a:ln>
        </p:spPr>
      </p:sp>
      <p:sp>
        <p:nvSpPr>
          <p:cNvPr id="3" name="AutoShape 3"/>
          <p:cNvSpPr/>
          <p:nvPr/>
        </p:nvSpPr>
        <p:spPr>
          <a:xfrm>
            <a:off x="11850061" y="633531"/>
            <a:ext cx="6437939" cy="0"/>
          </a:xfrm>
          <a:prstGeom prst="line">
            <a:avLst/>
          </a:prstGeom>
          <a:ln w="28575" cap="flat">
            <a:solidFill>
              <a:srgbClr val="2254C5"/>
            </a:solidFill>
            <a:prstDash val="solid"/>
            <a:headEnd type="none" w="sm" len="sm"/>
            <a:tailEnd type="none" w="sm" len="sm"/>
          </a:ln>
        </p:spPr>
      </p:sp>
      <p:sp>
        <p:nvSpPr>
          <p:cNvPr id="4" name="TextBox 4"/>
          <p:cNvSpPr txBox="1"/>
          <p:nvPr/>
        </p:nvSpPr>
        <p:spPr>
          <a:xfrm>
            <a:off x="1028700" y="603874"/>
            <a:ext cx="7585653" cy="1676858"/>
          </a:xfrm>
          <a:prstGeom prst="rect">
            <a:avLst/>
          </a:prstGeom>
        </p:spPr>
        <p:txBody>
          <a:bodyPr lIns="0" tIns="0" rIns="0" bIns="0" rtlCol="0" anchor="t">
            <a:spAutoFit/>
          </a:bodyPr>
          <a:lstStyle/>
          <a:p>
            <a:pPr algn="l">
              <a:lnSpc>
                <a:spcPts val="13701"/>
              </a:lnSpc>
            </a:pPr>
            <a:r>
              <a:rPr lang="en-US" sz="9786">
                <a:solidFill>
                  <a:srgbClr val="2254C5"/>
                </a:solidFill>
                <a:latin typeface="Montserrat Bold"/>
                <a:ea typeface="Montserrat Bold"/>
                <a:cs typeface="Montserrat Bold"/>
                <a:sym typeface="Montserrat Bold"/>
              </a:rPr>
              <a:t>The Idea</a:t>
            </a:r>
          </a:p>
        </p:txBody>
      </p:sp>
      <p:sp>
        <p:nvSpPr>
          <p:cNvPr id="5" name="TextBox 5"/>
          <p:cNvSpPr txBox="1"/>
          <p:nvPr/>
        </p:nvSpPr>
        <p:spPr>
          <a:xfrm>
            <a:off x="9144000" y="3384467"/>
            <a:ext cx="3588457" cy="1102914"/>
          </a:xfrm>
          <a:prstGeom prst="rect">
            <a:avLst/>
          </a:prstGeom>
        </p:spPr>
        <p:txBody>
          <a:bodyPr lIns="0" tIns="0" rIns="0" bIns="0" rtlCol="0" anchor="t">
            <a:spAutoFit/>
          </a:bodyPr>
          <a:lstStyle/>
          <a:p>
            <a:pPr algn="l">
              <a:lnSpc>
                <a:spcPts val="4407"/>
              </a:lnSpc>
            </a:pPr>
            <a:r>
              <a:rPr lang="en-US" sz="3148">
                <a:solidFill>
                  <a:srgbClr val="2254C5"/>
                </a:solidFill>
                <a:latin typeface="Montserrat Classic"/>
                <a:ea typeface="Montserrat Classic"/>
                <a:cs typeface="Montserrat Classic"/>
                <a:sym typeface="Montserrat Classic"/>
              </a:rPr>
              <a:t>Mentorship Opportunities</a:t>
            </a:r>
          </a:p>
        </p:txBody>
      </p:sp>
      <p:sp>
        <p:nvSpPr>
          <p:cNvPr id="6" name="TextBox 6"/>
          <p:cNvSpPr txBox="1"/>
          <p:nvPr/>
        </p:nvSpPr>
        <p:spPr>
          <a:xfrm>
            <a:off x="13668410" y="3663519"/>
            <a:ext cx="2436748" cy="544811"/>
          </a:xfrm>
          <a:prstGeom prst="rect">
            <a:avLst/>
          </a:prstGeom>
        </p:spPr>
        <p:txBody>
          <a:bodyPr lIns="0" tIns="0" rIns="0" bIns="0" rtlCol="0" anchor="t">
            <a:spAutoFit/>
          </a:bodyPr>
          <a:lstStyle/>
          <a:p>
            <a:pPr algn="l">
              <a:lnSpc>
                <a:spcPts val="4407"/>
              </a:lnSpc>
            </a:pPr>
            <a:r>
              <a:rPr lang="en-US" sz="3148">
                <a:solidFill>
                  <a:srgbClr val="2254C5"/>
                </a:solidFill>
                <a:latin typeface="Montserrat Classic"/>
                <a:ea typeface="Montserrat Classic"/>
                <a:cs typeface="Montserrat Classic"/>
                <a:sym typeface="Montserrat Classic"/>
              </a:rPr>
              <a:t>Job Search</a:t>
            </a:r>
          </a:p>
        </p:txBody>
      </p:sp>
      <p:sp>
        <p:nvSpPr>
          <p:cNvPr id="7" name="TextBox 7"/>
          <p:cNvSpPr txBox="1"/>
          <p:nvPr/>
        </p:nvSpPr>
        <p:spPr>
          <a:xfrm>
            <a:off x="9144000" y="5574219"/>
            <a:ext cx="2436748" cy="544811"/>
          </a:xfrm>
          <a:prstGeom prst="rect">
            <a:avLst/>
          </a:prstGeom>
        </p:spPr>
        <p:txBody>
          <a:bodyPr lIns="0" tIns="0" rIns="0" bIns="0" rtlCol="0" anchor="t">
            <a:spAutoFit/>
          </a:bodyPr>
          <a:lstStyle/>
          <a:p>
            <a:pPr algn="l">
              <a:lnSpc>
                <a:spcPts val="4407"/>
              </a:lnSpc>
            </a:pPr>
            <a:r>
              <a:rPr lang="en-US" sz="3148">
                <a:solidFill>
                  <a:srgbClr val="2254C5"/>
                </a:solidFill>
                <a:latin typeface="Montserrat Classic"/>
                <a:ea typeface="Montserrat Classic"/>
                <a:cs typeface="Montserrat Classic"/>
                <a:sym typeface="Montserrat Classic"/>
              </a:rPr>
              <a:t>Workshops</a:t>
            </a:r>
          </a:p>
        </p:txBody>
      </p:sp>
      <p:sp>
        <p:nvSpPr>
          <p:cNvPr id="8" name="AutoShape 8"/>
          <p:cNvSpPr/>
          <p:nvPr/>
        </p:nvSpPr>
        <p:spPr>
          <a:xfrm>
            <a:off x="9234893" y="4963632"/>
            <a:ext cx="1441094" cy="0"/>
          </a:xfrm>
          <a:prstGeom prst="line">
            <a:avLst/>
          </a:prstGeom>
          <a:ln w="28575" cap="flat">
            <a:solidFill>
              <a:srgbClr val="2254C5"/>
            </a:solidFill>
            <a:prstDash val="solid"/>
            <a:headEnd type="none" w="sm" len="sm"/>
            <a:tailEnd type="none" w="sm" len="sm"/>
          </a:ln>
        </p:spPr>
      </p:sp>
      <p:sp>
        <p:nvSpPr>
          <p:cNvPr id="9" name="AutoShape 9"/>
          <p:cNvSpPr/>
          <p:nvPr/>
        </p:nvSpPr>
        <p:spPr>
          <a:xfrm>
            <a:off x="13668410" y="4935057"/>
            <a:ext cx="937030" cy="0"/>
          </a:xfrm>
          <a:prstGeom prst="line">
            <a:avLst/>
          </a:prstGeom>
          <a:ln w="28575" cap="flat">
            <a:solidFill>
              <a:srgbClr val="2254C5"/>
            </a:solidFill>
            <a:prstDash val="solid"/>
            <a:headEnd type="none" w="sm" len="sm"/>
            <a:tailEnd type="none" w="sm" len="sm"/>
          </a:ln>
        </p:spPr>
      </p:sp>
      <p:sp>
        <p:nvSpPr>
          <p:cNvPr id="10" name="AutoShape 10"/>
          <p:cNvSpPr/>
          <p:nvPr/>
        </p:nvSpPr>
        <p:spPr>
          <a:xfrm>
            <a:off x="13668410" y="6628082"/>
            <a:ext cx="937030" cy="0"/>
          </a:xfrm>
          <a:prstGeom prst="line">
            <a:avLst/>
          </a:prstGeom>
          <a:ln w="28575" cap="flat">
            <a:solidFill>
              <a:srgbClr val="2254C5"/>
            </a:solidFill>
            <a:prstDash val="solid"/>
            <a:headEnd type="none" w="sm" len="sm"/>
            <a:tailEnd type="none" w="sm" len="sm"/>
          </a:ln>
        </p:spPr>
      </p:sp>
      <p:sp>
        <p:nvSpPr>
          <p:cNvPr id="11" name="AutoShape 11"/>
          <p:cNvSpPr/>
          <p:nvPr/>
        </p:nvSpPr>
        <p:spPr>
          <a:xfrm>
            <a:off x="9144000" y="6613795"/>
            <a:ext cx="1095275" cy="0"/>
          </a:xfrm>
          <a:prstGeom prst="line">
            <a:avLst/>
          </a:prstGeom>
          <a:ln w="28575" cap="flat">
            <a:solidFill>
              <a:srgbClr val="2254C5"/>
            </a:solidFill>
            <a:prstDash val="solid"/>
            <a:headEnd type="none" w="sm" len="sm"/>
            <a:tailEnd type="none" w="sm" len="sm"/>
          </a:ln>
        </p:spPr>
      </p:sp>
      <p:sp>
        <p:nvSpPr>
          <p:cNvPr id="12" name="Freeform 12"/>
          <p:cNvSpPr/>
          <p:nvPr/>
        </p:nvSpPr>
        <p:spPr>
          <a:xfrm>
            <a:off x="1028700" y="2747460"/>
            <a:ext cx="5668396" cy="5786868"/>
          </a:xfrm>
          <a:custGeom>
            <a:avLst/>
            <a:gdLst/>
            <a:ahLst/>
            <a:cxnLst/>
            <a:rect l="l" t="t" r="r" b="b"/>
            <a:pathLst>
              <a:path w="5668396" h="5786868">
                <a:moveTo>
                  <a:pt x="0" y="0"/>
                </a:moveTo>
                <a:lnTo>
                  <a:pt x="5668396" y="0"/>
                </a:lnTo>
                <a:lnTo>
                  <a:pt x="5668396" y="5786868"/>
                </a:lnTo>
                <a:lnTo>
                  <a:pt x="0" y="5786868"/>
                </a:lnTo>
                <a:lnTo>
                  <a:pt x="0" y="0"/>
                </a:lnTo>
                <a:close/>
              </a:path>
            </a:pathLst>
          </a:custGeom>
          <a:blipFill>
            <a:blip r:embed="rId2"/>
            <a:stretch>
              <a:fillRect l="-18237" r="-18719"/>
            </a:stretch>
          </a:blipFill>
        </p:spPr>
      </p:sp>
      <p:sp>
        <p:nvSpPr>
          <p:cNvPr id="13" name="TextBox 13"/>
          <p:cNvSpPr txBox="1"/>
          <p:nvPr/>
        </p:nvSpPr>
        <p:spPr>
          <a:xfrm>
            <a:off x="13668410" y="5574219"/>
            <a:ext cx="2436748" cy="544811"/>
          </a:xfrm>
          <a:prstGeom prst="rect">
            <a:avLst/>
          </a:prstGeom>
        </p:spPr>
        <p:txBody>
          <a:bodyPr lIns="0" tIns="0" rIns="0" bIns="0" rtlCol="0" anchor="t">
            <a:spAutoFit/>
          </a:bodyPr>
          <a:lstStyle/>
          <a:p>
            <a:pPr algn="l">
              <a:lnSpc>
                <a:spcPts val="4407"/>
              </a:lnSpc>
            </a:pPr>
            <a:r>
              <a:rPr lang="en-US" sz="3148">
                <a:solidFill>
                  <a:srgbClr val="2254C5"/>
                </a:solidFill>
                <a:latin typeface="Montserrat Classic"/>
                <a:ea typeface="Montserrat Classic"/>
                <a:cs typeface="Montserrat Classic"/>
                <a:sym typeface="Montserrat Classic"/>
              </a:rPr>
              <a:t>Community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33531"/>
            <a:ext cx="6437939" cy="0"/>
          </a:xfrm>
          <a:prstGeom prst="line">
            <a:avLst/>
          </a:prstGeom>
          <a:ln w="28575" cap="flat">
            <a:solidFill>
              <a:srgbClr val="2254C5"/>
            </a:solidFill>
            <a:prstDash val="solid"/>
            <a:headEnd type="none" w="sm" len="sm"/>
            <a:tailEnd type="none" w="sm" len="sm"/>
          </a:ln>
        </p:spPr>
      </p:sp>
      <p:grpSp>
        <p:nvGrpSpPr>
          <p:cNvPr id="3" name="Group 3"/>
          <p:cNvGrpSpPr/>
          <p:nvPr/>
        </p:nvGrpSpPr>
        <p:grpSpPr>
          <a:xfrm>
            <a:off x="2304862" y="5595333"/>
            <a:ext cx="3395641" cy="3395641"/>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54C5"/>
            </a:solidFill>
          </p:spPr>
        </p:sp>
      </p:grpSp>
      <p:sp>
        <p:nvSpPr>
          <p:cNvPr id="5" name="TextBox 5"/>
          <p:cNvSpPr txBox="1"/>
          <p:nvPr/>
        </p:nvSpPr>
        <p:spPr>
          <a:xfrm>
            <a:off x="1028700" y="1425590"/>
            <a:ext cx="8179374" cy="1174921"/>
          </a:xfrm>
          <a:prstGeom prst="rect">
            <a:avLst/>
          </a:prstGeom>
        </p:spPr>
        <p:txBody>
          <a:bodyPr lIns="0" tIns="0" rIns="0" bIns="0" rtlCol="0" anchor="t">
            <a:spAutoFit/>
          </a:bodyPr>
          <a:lstStyle/>
          <a:p>
            <a:pPr algn="l">
              <a:lnSpc>
                <a:spcPts val="8784"/>
              </a:lnSpc>
            </a:pPr>
            <a:r>
              <a:rPr lang="en-US" sz="8963">
                <a:solidFill>
                  <a:srgbClr val="2254C5"/>
                </a:solidFill>
                <a:latin typeface="Montserrat Bold"/>
                <a:ea typeface="Montserrat Bold"/>
                <a:cs typeface="Montserrat Bold"/>
                <a:sym typeface="Montserrat Bold"/>
              </a:rPr>
              <a:t>The Ask</a:t>
            </a:r>
          </a:p>
        </p:txBody>
      </p:sp>
      <p:sp>
        <p:nvSpPr>
          <p:cNvPr id="6" name="AutoShape 6"/>
          <p:cNvSpPr/>
          <p:nvPr/>
        </p:nvSpPr>
        <p:spPr>
          <a:xfrm>
            <a:off x="0" y="9700628"/>
            <a:ext cx="18395101" cy="0"/>
          </a:xfrm>
          <a:prstGeom prst="line">
            <a:avLst/>
          </a:prstGeom>
          <a:ln w="38100" cap="flat">
            <a:solidFill>
              <a:srgbClr val="2254C5"/>
            </a:solidFill>
            <a:prstDash val="solid"/>
            <a:headEnd type="none" w="sm" len="sm"/>
            <a:tailEnd type="none" w="sm" len="sm"/>
          </a:ln>
        </p:spPr>
      </p:sp>
      <p:grpSp>
        <p:nvGrpSpPr>
          <p:cNvPr id="7" name="Group 7"/>
          <p:cNvGrpSpPr/>
          <p:nvPr/>
        </p:nvGrpSpPr>
        <p:grpSpPr>
          <a:xfrm>
            <a:off x="7510253" y="5595333"/>
            <a:ext cx="3395641" cy="3395641"/>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54C5"/>
            </a:solidFill>
          </p:spPr>
        </p:sp>
      </p:grpSp>
      <p:grpSp>
        <p:nvGrpSpPr>
          <p:cNvPr id="9" name="Group 9"/>
          <p:cNvGrpSpPr/>
          <p:nvPr/>
        </p:nvGrpSpPr>
        <p:grpSpPr>
          <a:xfrm>
            <a:off x="12715645" y="5595333"/>
            <a:ext cx="3395641" cy="3395641"/>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54C5"/>
            </a:solidFill>
          </p:spPr>
        </p:sp>
      </p:grpSp>
      <p:sp>
        <p:nvSpPr>
          <p:cNvPr id="11" name="TextBox 11"/>
          <p:cNvSpPr txBox="1"/>
          <p:nvPr/>
        </p:nvSpPr>
        <p:spPr>
          <a:xfrm>
            <a:off x="2647725" y="3095811"/>
            <a:ext cx="12992551" cy="1455419"/>
          </a:xfrm>
          <a:prstGeom prst="rect">
            <a:avLst/>
          </a:prstGeom>
        </p:spPr>
        <p:txBody>
          <a:bodyPr lIns="0" tIns="0" rIns="0" bIns="0" rtlCol="0" anchor="t">
            <a:spAutoFit/>
          </a:bodyPr>
          <a:lstStyle/>
          <a:p>
            <a:pPr algn="ctr">
              <a:lnSpc>
                <a:spcPts val="5880"/>
              </a:lnSpc>
            </a:pPr>
            <a:r>
              <a:rPr lang="en-US" sz="4200">
                <a:solidFill>
                  <a:srgbClr val="2254C5"/>
                </a:solidFill>
                <a:latin typeface="Canva Sans Bold"/>
                <a:ea typeface="Canva Sans Bold"/>
                <a:cs typeface="Canva Sans Bold"/>
                <a:sym typeface="Canva Sans Bold"/>
              </a:rPr>
              <a:t>$150,000 in support of AthleteConnect. We will work together to...</a:t>
            </a:r>
          </a:p>
        </p:txBody>
      </p:sp>
      <p:sp>
        <p:nvSpPr>
          <p:cNvPr id="12" name="TextBox 12"/>
          <p:cNvSpPr txBox="1"/>
          <p:nvPr/>
        </p:nvSpPr>
        <p:spPr>
          <a:xfrm>
            <a:off x="2328641" y="5827037"/>
            <a:ext cx="3371862" cy="2380615"/>
          </a:xfrm>
          <a:prstGeom prst="rect">
            <a:avLst/>
          </a:prstGeom>
        </p:spPr>
        <p:txBody>
          <a:bodyPr lIns="0" tIns="0" rIns="0" bIns="0" rtlCol="0" anchor="t">
            <a:spAutoFit/>
          </a:bodyPr>
          <a:lstStyle/>
          <a:p>
            <a:pPr algn="ctr">
              <a:lnSpc>
                <a:spcPts val="4759"/>
              </a:lnSpc>
            </a:pPr>
            <a:r>
              <a:rPr lang="en-US" sz="3399">
                <a:solidFill>
                  <a:srgbClr val="FFFFFF"/>
                </a:solidFill>
                <a:latin typeface="Canva Sans"/>
                <a:ea typeface="Canva Sans"/>
                <a:cs typeface="Canva Sans"/>
                <a:sym typeface="Canva Sans"/>
              </a:rPr>
              <a:t>Gather essential resources to launch the app </a:t>
            </a:r>
          </a:p>
        </p:txBody>
      </p:sp>
      <p:sp>
        <p:nvSpPr>
          <p:cNvPr id="13" name="TextBox 13"/>
          <p:cNvSpPr txBox="1"/>
          <p:nvPr/>
        </p:nvSpPr>
        <p:spPr>
          <a:xfrm>
            <a:off x="12739423" y="5827037"/>
            <a:ext cx="3371862" cy="1780540"/>
          </a:xfrm>
          <a:prstGeom prst="rect">
            <a:avLst/>
          </a:prstGeom>
        </p:spPr>
        <p:txBody>
          <a:bodyPr lIns="0" tIns="0" rIns="0" bIns="0" rtlCol="0" anchor="t">
            <a:spAutoFit/>
          </a:bodyPr>
          <a:lstStyle/>
          <a:p>
            <a:pPr algn="ctr">
              <a:lnSpc>
                <a:spcPts val="4759"/>
              </a:lnSpc>
            </a:pPr>
            <a:r>
              <a:rPr lang="en-US" sz="3399">
                <a:solidFill>
                  <a:srgbClr val="FFFFFF"/>
                </a:solidFill>
                <a:latin typeface="Canva Sans"/>
                <a:ea typeface="Canva Sans"/>
                <a:cs typeface="Canva Sans"/>
                <a:sym typeface="Canva Sans"/>
              </a:rPr>
              <a:t>Initiate key marketing efforts</a:t>
            </a:r>
          </a:p>
        </p:txBody>
      </p:sp>
      <p:sp>
        <p:nvSpPr>
          <p:cNvPr id="14" name="TextBox 14"/>
          <p:cNvSpPr txBox="1"/>
          <p:nvPr/>
        </p:nvSpPr>
        <p:spPr>
          <a:xfrm>
            <a:off x="7637314" y="5827037"/>
            <a:ext cx="3141521" cy="1780540"/>
          </a:xfrm>
          <a:prstGeom prst="rect">
            <a:avLst/>
          </a:prstGeom>
        </p:spPr>
        <p:txBody>
          <a:bodyPr lIns="0" tIns="0" rIns="0" bIns="0" rtlCol="0" anchor="t">
            <a:spAutoFit/>
          </a:bodyPr>
          <a:lstStyle/>
          <a:p>
            <a:pPr algn="ctr">
              <a:lnSpc>
                <a:spcPts val="4759"/>
              </a:lnSpc>
            </a:pPr>
            <a:r>
              <a:rPr lang="en-US" sz="3399">
                <a:solidFill>
                  <a:srgbClr val="FFFFFF"/>
                </a:solidFill>
                <a:latin typeface="Canva Sans"/>
                <a:ea typeface="Canva Sans"/>
                <a:cs typeface="Canva Sans"/>
                <a:sym typeface="Canva Sans"/>
              </a:rPr>
              <a:t>Establish core members of the team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33531"/>
            <a:ext cx="6437939" cy="0"/>
          </a:xfrm>
          <a:prstGeom prst="line">
            <a:avLst/>
          </a:prstGeom>
          <a:ln w="28575" cap="flat">
            <a:solidFill>
              <a:srgbClr val="2254C5"/>
            </a:solidFill>
            <a:prstDash val="solid"/>
            <a:headEnd type="none" w="sm" len="sm"/>
            <a:tailEnd type="none" w="sm" len="sm"/>
          </a:ln>
        </p:spPr>
      </p:sp>
      <p:sp>
        <p:nvSpPr>
          <p:cNvPr id="3" name="AutoShape 3"/>
          <p:cNvSpPr/>
          <p:nvPr/>
        </p:nvSpPr>
        <p:spPr>
          <a:xfrm>
            <a:off x="0" y="9700628"/>
            <a:ext cx="18395101" cy="0"/>
          </a:xfrm>
          <a:prstGeom prst="line">
            <a:avLst/>
          </a:prstGeom>
          <a:ln w="38100" cap="flat">
            <a:solidFill>
              <a:srgbClr val="2254C5"/>
            </a:solidFill>
            <a:prstDash val="solid"/>
            <a:headEnd type="none" w="sm" len="sm"/>
            <a:tailEnd type="none" w="sm" len="sm"/>
          </a:ln>
        </p:spPr>
      </p:sp>
      <p:grpSp>
        <p:nvGrpSpPr>
          <p:cNvPr id="4" name="Group 4"/>
          <p:cNvGrpSpPr/>
          <p:nvPr/>
        </p:nvGrpSpPr>
        <p:grpSpPr>
          <a:xfrm>
            <a:off x="8563449" y="5471573"/>
            <a:ext cx="1161101" cy="1161101"/>
            <a:chOff x="0" y="0"/>
            <a:chExt cx="812800" cy="812800"/>
          </a:xfrm>
        </p:grpSpPr>
        <p:sp>
          <p:nvSpPr>
            <p:cNvPr id="5" name="Freeform 5"/>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44EFF"/>
            </a:solidFill>
          </p:spPr>
        </p:sp>
        <p:sp>
          <p:nvSpPr>
            <p:cNvPr id="6" name="TextBox 6"/>
            <p:cNvSpPr txBox="1"/>
            <p:nvPr/>
          </p:nvSpPr>
          <p:spPr>
            <a:xfrm>
              <a:off x="0" y="165100"/>
              <a:ext cx="711200" cy="444500"/>
            </a:xfrm>
            <a:prstGeom prst="rect">
              <a:avLst/>
            </a:prstGeom>
          </p:spPr>
          <p:txBody>
            <a:bodyPr lIns="50800" tIns="50800" rIns="50800" bIns="50800" rtlCol="0" anchor="ctr"/>
            <a:lstStyle/>
            <a:p>
              <a:pPr algn="ctr">
                <a:lnSpc>
                  <a:spcPts val="2756"/>
                </a:lnSpc>
              </a:pPr>
              <a:endParaRPr/>
            </a:p>
          </p:txBody>
        </p:sp>
      </p:grpSp>
      <p:sp>
        <p:nvSpPr>
          <p:cNvPr id="7" name="TextBox 7"/>
          <p:cNvSpPr txBox="1"/>
          <p:nvPr/>
        </p:nvSpPr>
        <p:spPr>
          <a:xfrm>
            <a:off x="1371235" y="1163470"/>
            <a:ext cx="9408877" cy="1625355"/>
          </a:xfrm>
          <a:prstGeom prst="rect">
            <a:avLst/>
          </a:prstGeom>
        </p:spPr>
        <p:txBody>
          <a:bodyPr lIns="0" tIns="0" rIns="0" bIns="0" rtlCol="0" anchor="t">
            <a:spAutoFit/>
          </a:bodyPr>
          <a:lstStyle/>
          <a:p>
            <a:pPr algn="l">
              <a:lnSpc>
                <a:spcPts val="13285"/>
              </a:lnSpc>
            </a:pPr>
            <a:r>
              <a:rPr lang="en-US" sz="9489">
                <a:solidFill>
                  <a:srgbClr val="2254C5"/>
                </a:solidFill>
                <a:latin typeface="Montserrat Bold"/>
                <a:ea typeface="Montserrat Bold"/>
                <a:cs typeface="Montserrat Bold"/>
                <a:sym typeface="Montserrat Bold"/>
              </a:rPr>
              <a:t>The Problem</a:t>
            </a:r>
          </a:p>
        </p:txBody>
      </p:sp>
      <p:sp>
        <p:nvSpPr>
          <p:cNvPr id="8" name="TextBox 8"/>
          <p:cNvSpPr txBox="1"/>
          <p:nvPr/>
        </p:nvSpPr>
        <p:spPr>
          <a:xfrm>
            <a:off x="1028700" y="4656174"/>
            <a:ext cx="6434830" cy="2734748"/>
          </a:xfrm>
          <a:prstGeom prst="rect">
            <a:avLst/>
          </a:prstGeom>
        </p:spPr>
        <p:txBody>
          <a:bodyPr lIns="0" tIns="0" rIns="0" bIns="0" rtlCol="0" anchor="t">
            <a:spAutoFit/>
          </a:bodyPr>
          <a:lstStyle/>
          <a:p>
            <a:pPr algn="l">
              <a:lnSpc>
                <a:spcPts val="3615"/>
              </a:lnSpc>
            </a:pPr>
            <a:r>
              <a:rPr lang="en-US" sz="2582">
                <a:solidFill>
                  <a:srgbClr val="2254C5"/>
                </a:solidFill>
                <a:latin typeface="Montserrat Bold"/>
                <a:ea typeface="Montserrat Bold"/>
                <a:cs typeface="Montserrat Bold"/>
                <a:sym typeface="Montserrat Bold"/>
              </a:rPr>
              <a:t>College graduates have a really difficult time finding jobs. Collegiate athletes are also trying to navigate translating not only their academic achievements but also athletic skills to the workforce. </a:t>
            </a:r>
          </a:p>
        </p:txBody>
      </p:sp>
      <p:sp>
        <p:nvSpPr>
          <p:cNvPr id="9" name="TextBox 9"/>
          <p:cNvSpPr txBox="1"/>
          <p:nvPr/>
        </p:nvSpPr>
        <p:spPr>
          <a:xfrm>
            <a:off x="10780113" y="4198974"/>
            <a:ext cx="6434830" cy="3649148"/>
          </a:xfrm>
          <a:prstGeom prst="rect">
            <a:avLst/>
          </a:prstGeom>
        </p:spPr>
        <p:txBody>
          <a:bodyPr lIns="0" tIns="0" rIns="0" bIns="0" rtlCol="0" anchor="t">
            <a:spAutoFit/>
          </a:bodyPr>
          <a:lstStyle/>
          <a:p>
            <a:pPr algn="l">
              <a:lnSpc>
                <a:spcPts val="3615"/>
              </a:lnSpc>
            </a:pPr>
            <a:r>
              <a:rPr lang="en-US" sz="2582">
                <a:solidFill>
                  <a:srgbClr val="2254C5"/>
                </a:solidFill>
                <a:latin typeface="Montserrat Bold"/>
                <a:ea typeface="Montserrat Bold"/>
                <a:cs typeface="Montserrat Bold"/>
                <a:sym typeface="Montserrat Bold"/>
              </a:rPr>
              <a:t>Employers miss out on top talent from the collegiate athlete graduate pool. AthleteConnect is the one-stop-shop for everything you need post grad in the workforce. You have top-level, moldable graduates looking to make a difference at your business.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p:cNvGrpSpPr/>
        <p:nvPr/>
      </p:nvGrpSpPr>
      <p:grpSpPr>
        <a:xfrm>
          <a:off x="0" y="0"/>
          <a:ext cx="0" cy="0"/>
          <a:chOff x="0" y="0"/>
          <a:chExt cx="0" cy="0"/>
        </a:xfrm>
      </p:grpSpPr>
      <p:sp>
        <p:nvSpPr>
          <p:cNvPr id="2" name="AutoShape 2"/>
          <p:cNvSpPr/>
          <p:nvPr/>
        </p:nvSpPr>
        <p:spPr>
          <a:xfrm>
            <a:off x="0" y="9700628"/>
            <a:ext cx="18395101" cy="0"/>
          </a:xfrm>
          <a:prstGeom prst="line">
            <a:avLst/>
          </a:prstGeom>
          <a:ln w="38100" cap="flat">
            <a:solidFill>
              <a:srgbClr val="FFFFFF"/>
            </a:solidFill>
            <a:prstDash val="solid"/>
            <a:headEnd type="none" w="sm" len="sm"/>
            <a:tailEnd type="none" w="sm" len="sm"/>
          </a:ln>
        </p:spPr>
      </p:sp>
      <p:sp>
        <p:nvSpPr>
          <p:cNvPr id="3" name="AutoShape 3"/>
          <p:cNvSpPr/>
          <p:nvPr/>
        </p:nvSpPr>
        <p:spPr>
          <a:xfrm>
            <a:off x="11850061" y="633531"/>
            <a:ext cx="6437939" cy="0"/>
          </a:xfrm>
          <a:prstGeom prst="line">
            <a:avLst/>
          </a:prstGeom>
          <a:ln w="28575" cap="flat">
            <a:solidFill>
              <a:srgbClr val="FFFFFF"/>
            </a:solidFill>
            <a:prstDash val="solid"/>
            <a:headEnd type="none" w="sm" len="sm"/>
            <a:tailEnd type="none" w="sm" len="sm"/>
          </a:ln>
        </p:spPr>
      </p:sp>
      <p:grpSp>
        <p:nvGrpSpPr>
          <p:cNvPr id="4" name="Group 4"/>
          <p:cNvGrpSpPr/>
          <p:nvPr/>
        </p:nvGrpSpPr>
        <p:grpSpPr>
          <a:xfrm>
            <a:off x="1345688" y="2891217"/>
            <a:ext cx="2010774" cy="20107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756"/>
                </a:lnSpc>
              </a:pPr>
              <a:endParaRPr/>
            </a:p>
          </p:txBody>
        </p:sp>
      </p:grpSp>
      <p:sp>
        <p:nvSpPr>
          <p:cNvPr id="7" name="Freeform 7"/>
          <p:cNvSpPr/>
          <p:nvPr/>
        </p:nvSpPr>
        <p:spPr>
          <a:xfrm>
            <a:off x="1587198" y="3186198"/>
            <a:ext cx="1527754" cy="1420812"/>
          </a:xfrm>
          <a:custGeom>
            <a:avLst/>
            <a:gdLst/>
            <a:ahLst/>
            <a:cxnLst/>
            <a:rect l="l" t="t" r="r" b="b"/>
            <a:pathLst>
              <a:path w="1527754" h="1420812">
                <a:moveTo>
                  <a:pt x="0" y="0"/>
                </a:moveTo>
                <a:lnTo>
                  <a:pt x="1527754" y="0"/>
                </a:lnTo>
                <a:lnTo>
                  <a:pt x="1527754" y="1420811"/>
                </a:lnTo>
                <a:lnTo>
                  <a:pt x="0" y="14208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8"/>
          <p:cNvGrpSpPr/>
          <p:nvPr/>
        </p:nvGrpSpPr>
        <p:grpSpPr>
          <a:xfrm>
            <a:off x="14919467" y="6592076"/>
            <a:ext cx="2010774" cy="201077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756"/>
                </a:lnSpc>
              </a:pPr>
              <a:endParaRPr/>
            </a:p>
          </p:txBody>
        </p:sp>
      </p:grpSp>
      <p:grpSp>
        <p:nvGrpSpPr>
          <p:cNvPr id="11" name="Group 11"/>
          <p:cNvGrpSpPr/>
          <p:nvPr/>
        </p:nvGrpSpPr>
        <p:grpSpPr>
          <a:xfrm>
            <a:off x="1345688" y="6592076"/>
            <a:ext cx="2010774" cy="201077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756"/>
                </a:lnSpc>
              </a:pPr>
              <a:endParaRPr/>
            </a:p>
          </p:txBody>
        </p:sp>
      </p:grpSp>
      <p:grpSp>
        <p:nvGrpSpPr>
          <p:cNvPr id="14" name="Group 14"/>
          <p:cNvGrpSpPr/>
          <p:nvPr/>
        </p:nvGrpSpPr>
        <p:grpSpPr>
          <a:xfrm>
            <a:off x="8132577" y="6592076"/>
            <a:ext cx="2010774" cy="201077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756"/>
                </a:lnSpc>
              </a:pPr>
              <a:endParaRPr/>
            </a:p>
          </p:txBody>
        </p:sp>
      </p:grpSp>
      <p:grpSp>
        <p:nvGrpSpPr>
          <p:cNvPr id="17" name="Group 17"/>
          <p:cNvGrpSpPr/>
          <p:nvPr/>
        </p:nvGrpSpPr>
        <p:grpSpPr>
          <a:xfrm>
            <a:off x="8132577" y="2891217"/>
            <a:ext cx="2010774" cy="201077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756"/>
                </a:lnSpc>
              </a:pPr>
              <a:endParaRPr/>
            </a:p>
          </p:txBody>
        </p:sp>
      </p:grpSp>
      <p:grpSp>
        <p:nvGrpSpPr>
          <p:cNvPr id="20" name="Group 20"/>
          <p:cNvGrpSpPr/>
          <p:nvPr/>
        </p:nvGrpSpPr>
        <p:grpSpPr>
          <a:xfrm>
            <a:off x="14919467" y="2891217"/>
            <a:ext cx="2010774" cy="201077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756"/>
                </a:lnSpc>
              </a:pPr>
              <a:endParaRPr/>
            </a:p>
          </p:txBody>
        </p:sp>
      </p:grpSp>
      <p:sp>
        <p:nvSpPr>
          <p:cNvPr id="23" name="Freeform 23"/>
          <p:cNvSpPr/>
          <p:nvPr/>
        </p:nvSpPr>
        <p:spPr>
          <a:xfrm>
            <a:off x="8408781" y="3186198"/>
            <a:ext cx="1470439" cy="1420812"/>
          </a:xfrm>
          <a:custGeom>
            <a:avLst/>
            <a:gdLst/>
            <a:ahLst/>
            <a:cxnLst/>
            <a:rect l="l" t="t" r="r" b="b"/>
            <a:pathLst>
              <a:path w="1470439" h="1420812">
                <a:moveTo>
                  <a:pt x="0" y="0"/>
                </a:moveTo>
                <a:lnTo>
                  <a:pt x="1470438" y="0"/>
                </a:lnTo>
                <a:lnTo>
                  <a:pt x="1470438" y="1420811"/>
                </a:lnTo>
                <a:lnTo>
                  <a:pt x="0" y="14208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Freeform 24"/>
          <p:cNvSpPr/>
          <p:nvPr/>
        </p:nvSpPr>
        <p:spPr>
          <a:xfrm>
            <a:off x="15154204" y="3186198"/>
            <a:ext cx="1541300" cy="1348638"/>
          </a:xfrm>
          <a:custGeom>
            <a:avLst/>
            <a:gdLst/>
            <a:ahLst/>
            <a:cxnLst/>
            <a:rect l="l" t="t" r="r" b="b"/>
            <a:pathLst>
              <a:path w="1541300" h="1348638">
                <a:moveTo>
                  <a:pt x="0" y="0"/>
                </a:moveTo>
                <a:lnTo>
                  <a:pt x="1541300" y="0"/>
                </a:lnTo>
                <a:lnTo>
                  <a:pt x="1541300" y="1348637"/>
                </a:lnTo>
                <a:lnTo>
                  <a:pt x="0" y="13486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25"/>
          <p:cNvSpPr/>
          <p:nvPr/>
        </p:nvSpPr>
        <p:spPr>
          <a:xfrm>
            <a:off x="1585919" y="6832946"/>
            <a:ext cx="1529033" cy="1529033"/>
          </a:xfrm>
          <a:custGeom>
            <a:avLst/>
            <a:gdLst/>
            <a:ahLst/>
            <a:cxnLst/>
            <a:rect l="l" t="t" r="r" b="b"/>
            <a:pathLst>
              <a:path w="1529033" h="1529033">
                <a:moveTo>
                  <a:pt x="0" y="0"/>
                </a:moveTo>
                <a:lnTo>
                  <a:pt x="1529033" y="0"/>
                </a:lnTo>
                <a:lnTo>
                  <a:pt x="1529033" y="1529033"/>
                </a:lnTo>
                <a:lnTo>
                  <a:pt x="0" y="1529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26"/>
          <p:cNvSpPr/>
          <p:nvPr/>
        </p:nvSpPr>
        <p:spPr>
          <a:xfrm>
            <a:off x="8324727" y="6778190"/>
            <a:ext cx="1638546" cy="1638546"/>
          </a:xfrm>
          <a:custGeom>
            <a:avLst/>
            <a:gdLst/>
            <a:ahLst/>
            <a:cxnLst/>
            <a:rect l="l" t="t" r="r" b="b"/>
            <a:pathLst>
              <a:path w="1638546" h="1638546">
                <a:moveTo>
                  <a:pt x="0" y="0"/>
                </a:moveTo>
                <a:lnTo>
                  <a:pt x="1638546" y="0"/>
                </a:lnTo>
                <a:lnTo>
                  <a:pt x="1638546" y="1638546"/>
                </a:lnTo>
                <a:lnTo>
                  <a:pt x="0" y="16385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7" name="Freeform 27"/>
          <p:cNvSpPr/>
          <p:nvPr/>
        </p:nvSpPr>
        <p:spPr>
          <a:xfrm>
            <a:off x="15239879" y="6883543"/>
            <a:ext cx="1395713" cy="1427839"/>
          </a:xfrm>
          <a:custGeom>
            <a:avLst/>
            <a:gdLst/>
            <a:ahLst/>
            <a:cxnLst/>
            <a:rect l="l" t="t" r="r" b="b"/>
            <a:pathLst>
              <a:path w="1395713" h="1427839">
                <a:moveTo>
                  <a:pt x="0" y="0"/>
                </a:moveTo>
                <a:lnTo>
                  <a:pt x="1395713" y="0"/>
                </a:lnTo>
                <a:lnTo>
                  <a:pt x="1395713" y="1427839"/>
                </a:lnTo>
                <a:lnTo>
                  <a:pt x="0" y="1427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8" name="TextBox 28"/>
          <p:cNvSpPr txBox="1"/>
          <p:nvPr/>
        </p:nvSpPr>
        <p:spPr>
          <a:xfrm>
            <a:off x="1028700" y="885825"/>
            <a:ext cx="9899716" cy="1215524"/>
          </a:xfrm>
          <a:prstGeom prst="rect">
            <a:avLst/>
          </a:prstGeom>
        </p:spPr>
        <p:txBody>
          <a:bodyPr lIns="0" tIns="0" rIns="0" bIns="0" rtlCol="0" anchor="t">
            <a:spAutoFit/>
          </a:bodyPr>
          <a:lstStyle/>
          <a:p>
            <a:pPr algn="l">
              <a:lnSpc>
                <a:spcPts val="9912"/>
              </a:lnSpc>
            </a:pPr>
            <a:r>
              <a:rPr lang="en-US" sz="7080">
                <a:solidFill>
                  <a:srgbClr val="FFFFFF"/>
                </a:solidFill>
                <a:latin typeface="Montserrat Bold"/>
                <a:ea typeface="Montserrat Bold"/>
                <a:cs typeface="Montserrat Bold"/>
                <a:sym typeface="Montserrat Bold"/>
              </a:rPr>
              <a:t>The Impact </a:t>
            </a:r>
          </a:p>
        </p:txBody>
      </p:sp>
      <p:sp>
        <p:nvSpPr>
          <p:cNvPr id="29" name="TextBox 29"/>
          <p:cNvSpPr txBox="1"/>
          <p:nvPr/>
        </p:nvSpPr>
        <p:spPr>
          <a:xfrm>
            <a:off x="959220" y="4854365"/>
            <a:ext cx="2783710" cy="389254"/>
          </a:xfrm>
          <a:prstGeom prst="rect">
            <a:avLst/>
          </a:prstGeom>
        </p:spPr>
        <p:txBody>
          <a:bodyPr lIns="0" tIns="0" rIns="0" bIns="0" rtlCol="0" anchor="t">
            <a:spAutoFit/>
          </a:bodyPr>
          <a:lstStyle/>
          <a:p>
            <a:pPr algn="ctr">
              <a:lnSpc>
                <a:spcPts val="3220"/>
              </a:lnSpc>
            </a:pPr>
            <a:r>
              <a:rPr lang="en-US" sz="2300">
                <a:solidFill>
                  <a:srgbClr val="FFFFFF"/>
                </a:solidFill>
                <a:latin typeface="Canva Sans"/>
                <a:ea typeface="Canva Sans"/>
                <a:cs typeface="Canva Sans"/>
                <a:sym typeface="Canva Sans"/>
              </a:rPr>
              <a:t>Long-Term Mentors</a:t>
            </a:r>
          </a:p>
        </p:txBody>
      </p:sp>
      <p:sp>
        <p:nvSpPr>
          <p:cNvPr id="30" name="TextBox 30"/>
          <p:cNvSpPr txBox="1"/>
          <p:nvPr/>
        </p:nvSpPr>
        <p:spPr>
          <a:xfrm>
            <a:off x="14545880" y="8555225"/>
            <a:ext cx="2783710" cy="389254"/>
          </a:xfrm>
          <a:prstGeom prst="rect">
            <a:avLst/>
          </a:prstGeom>
        </p:spPr>
        <p:txBody>
          <a:bodyPr lIns="0" tIns="0" rIns="0" bIns="0" rtlCol="0" anchor="t">
            <a:spAutoFit/>
          </a:bodyPr>
          <a:lstStyle/>
          <a:p>
            <a:pPr algn="ctr">
              <a:lnSpc>
                <a:spcPts val="3220"/>
              </a:lnSpc>
            </a:pPr>
            <a:r>
              <a:rPr lang="en-US" sz="2300">
                <a:solidFill>
                  <a:srgbClr val="FFFFFF"/>
                </a:solidFill>
                <a:latin typeface="Canva Sans"/>
                <a:ea typeface="Canva Sans"/>
                <a:cs typeface="Canva Sans"/>
                <a:sym typeface="Canva Sans"/>
              </a:rPr>
              <a:t>Hungrier Workforce</a:t>
            </a:r>
          </a:p>
        </p:txBody>
      </p:sp>
      <p:sp>
        <p:nvSpPr>
          <p:cNvPr id="31" name="TextBox 31"/>
          <p:cNvSpPr txBox="1"/>
          <p:nvPr/>
        </p:nvSpPr>
        <p:spPr>
          <a:xfrm>
            <a:off x="14545880" y="4854365"/>
            <a:ext cx="2783710" cy="789304"/>
          </a:xfrm>
          <a:prstGeom prst="rect">
            <a:avLst/>
          </a:prstGeom>
        </p:spPr>
        <p:txBody>
          <a:bodyPr lIns="0" tIns="0" rIns="0" bIns="0" rtlCol="0" anchor="t">
            <a:spAutoFit/>
          </a:bodyPr>
          <a:lstStyle/>
          <a:p>
            <a:pPr algn="ctr">
              <a:lnSpc>
                <a:spcPts val="3220"/>
              </a:lnSpc>
            </a:pPr>
            <a:r>
              <a:rPr lang="en-US" sz="2300">
                <a:solidFill>
                  <a:srgbClr val="FFFFFF"/>
                </a:solidFill>
                <a:latin typeface="Canva Sans"/>
                <a:ea typeface="Canva Sans"/>
                <a:cs typeface="Canva Sans"/>
                <a:sym typeface="Canva Sans"/>
              </a:rPr>
              <a:t>Improved Preparation Skills</a:t>
            </a:r>
          </a:p>
        </p:txBody>
      </p:sp>
      <p:sp>
        <p:nvSpPr>
          <p:cNvPr id="32" name="TextBox 32"/>
          <p:cNvSpPr txBox="1"/>
          <p:nvPr/>
        </p:nvSpPr>
        <p:spPr>
          <a:xfrm>
            <a:off x="7752145" y="8555225"/>
            <a:ext cx="2783710" cy="389254"/>
          </a:xfrm>
          <a:prstGeom prst="rect">
            <a:avLst/>
          </a:prstGeom>
        </p:spPr>
        <p:txBody>
          <a:bodyPr lIns="0" tIns="0" rIns="0" bIns="0" rtlCol="0" anchor="t">
            <a:spAutoFit/>
          </a:bodyPr>
          <a:lstStyle/>
          <a:p>
            <a:pPr algn="ctr">
              <a:lnSpc>
                <a:spcPts val="3220"/>
              </a:lnSpc>
            </a:pPr>
            <a:r>
              <a:rPr lang="en-US" sz="2300">
                <a:solidFill>
                  <a:srgbClr val="FFFFFF"/>
                </a:solidFill>
                <a:latin typeface="Canva Sans"/>
                <a:ea typeface="Canva Sans"/>
                <a:cs typeface="Canva Sans"/>
                <a:sym typeface="Canva Sans"/>
              </a:rPr>
              <a:t>Career Landings</a:t>
            </a:r>
          </a:p>
        </p:txBody>
      </p:sp>
      <p:sp>
        <p:nvSpPr>
          <p:cNvPr id="33" name="TextBox 33"/>
          <p:cNvSpPr txBox="1"/>
          <p:nvPr/>
        </p:nvSpPr>
        <p:spPr>
          <a:xfrm>
            <a:off x="959220" y="8555225"/>
            <a:ext cx="2783710" cy="389254"/>
          </a:xfrm>
          <a:prstGeom prst="rect">
            <a:avLst/>
          </a:prstGeom>
        </p:spPr>
        <p:txBody>
          <a:bodyPr lIns="0" tIns="0" rIns="0" bIns="0" rtlCol="0" anchor="t">
            <a:spAutoFit/>
          </a:bodyPr>
          <a:lstStyle/>
          <a:p>
            <a:pPr algn="ctr">
              <a:lnSpc>
                <a:spcPts val="3220"/>
              </a:lnSpc>
            </a:pPr>
            <a:r>
              <a:rPr lang="en-US" sz="2300">
                <a:solidFill>
                  <a:srgbClr val="FFFFFF"/>
                </a:solidFill>
                <a:latin typeface="Canva Sans"/>
                <a:ea typeface="Canva Sans"/>
                <a:cs typeface="Canva Sans"/>
                <a:sym typeface="Canva Sans"/>
              </a:rPr>
              <a:t>Resume Building</a:t>
            </a:r>
          </a:p>
        </p:txBody>
      </p:sp>
      <p:sp>
        <p:nvSpPr>
          <p:cNvPr id="34" name="TextBox 34"/>
          <p:cNvSpPr txBox="1"/>
          <p:nvPr/>
        </p:nvSpPr>
        <p:spPr>
          <a:xfrm>
            <a:off x="7752145" y="4854365"/>
            <a:ext cx="2783710" cy="789304"/>
          </a:xfrm>
          <a:prstGeom prst="rect">
            <a:avLst/>
          </a:prstGeom>
        </p:spPr>
        <p:txBody>
          <a:bodyPr lIns="0" tIns="0" rIns="0" bIns="0" rtlCol="0" anchor="t">
            <a:spAutoFit/>
          </a:bodyPr>
          <a:lstStyle/>
          <a:p>
            <a:pPr algn="ctr">
              <a:lnSpc>
                <a:spcPts val="3220"/>
              </a:lnSpc>
            </a:pPr>
            <a:r>
              <a:rPr lang="en-US" sz="2300">
                <a:solidFill>
                  <a:srgbClr val="FFFFFF"/>
                </a:solidFill>
                <a:latin typeface="Canva Sans"/>
                <a:ea typeface="Canva Sans"/>
                <a:cs typeface="Canva Sans"/>
                <a:sym typeface="Canva Sans"/>
              </a:rPr>
              <a:t>Sense of Community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p:cNvGrpSpPr/>
        <p:nvPr/>
      </p:nvGrpSpPr>
      <p:grpSpPr>
        <a:xfrm>
          <a:off x="0" y="0"/>
          <a:ext cx="0" cy="0"/>
          <a:chOff x="0" y="0"/>
          <a:chExt cx="0" cy="0"/>
        </a:xfrm>
      </p:grpSpPr>
      <p:sp>
        <p:nvSpPr>
          <p:cNvPr id="2" name="TextBox 2"/>
          <p:cNvSpPr txBox="1"/>
          <p:nvPr/>
        </p:nvSpPr>
        <p:spPr>
          <a:xfrm>
            <a:off x="1028700" y="885825"/>
            <a:ext cx="9899716" cy="1215524"/>
          </a:xfrm>
          <a:prstGeom prst="rect">
            <a:avLst/>
          </a:prstGeom>
        </p:spPr>
        <p:txBody>
          <a:bodyPr lIns="0" tIns="0" rIns="0" bIns="0" rtlCol="0" anchor="t">
            <a:spAutoFit/>
          </a:bodyPr>
          <a:lstStyle/>
          <a:p>
            <a:pPr algn="l">
              <a:lnSpc>
                <a:spcPts val="9912"/>
              </a:lnSpc>
            </a:pPr>
            <a:r>
              <a:rPr lang="en-US" sz="7080">
                <a:solidFill>
                  <a:srgbClr val="FFFFFF"/>
                </a:solidFill>
                <a:latin typeface="Montserrat Bold"/>
                <a:ea typeface="Montserrat Bold"/>
                <a:cs typeface="Montserrat Bold"/>
                <a:sym typeface="Montserrat Bold"/>
              </a:rPr>
              <a:t>Theory of Change</a:t>
            </a:r>
          </a:p>
        </p:txBody>
      </p:sp>
      <p:pic>
        <p:nvPicPr>
          <p:cNvPr id="11" name="Picture 10" descr="A black background with white text&#10;&#10;Description automatically generated">
            <a:extLst>
              <a:ext uri="{FF2B5EF4-FFF2-40B4-BE49-F238E27FC236}">
                <a16:creationId xmlns:a16="http://schemas.microsoft.com/office/drawing/2014/main" id="{10EDAA49-4D0E-10D6-178B-DFAF13C81BF9}"/>
              </a:ext>
            </a:extLst>
          </p:cNvPr>
          <p:cNvPicPr>
            <a:picLocks noChangeAspect="1"/>
          </p:cNvPicPr>
          <p:nvPr/>
        </p:nvPicPr>
        <p:blipFill>
          <a:blip r:embed="rId2"/>
          <a:stretch>
            <a:fillRect/>
          </a:stretch>
        </p:blipFill>
        <p:spPr>
          <a:xfrm>
            <a:off x="405653" y="3433383"/>
            <a:ext cx="17481177" cy="54148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61348"/>
            <a:ext cx="6437939" cy="0"/>
          </a:xfrm>
          <a:prstGeom prst="line">
            <a:avLst/>
          </a:prstGeom>
          <a:ln w="28575" cap="flat">
            <a:solidFill>
              <a:srgbClr val="2254C5"/>
            </a:solidFill>
            <a:prstDash val="solid"/>
            <a:headEnd type="none" w="sm" len="sm"/>
            <a:tailEnd type="none" w="sm" len="sm"/>
          </a:ln>
        </p:spPr>
      </p:sp>
      <p:sp>
        <p:nvSpPr>
          <p:cNvPr id="3" name="AutoShape 3"/>
          <p:cNvSpPr/>
          <p:nvPr/>
        </p:nvSpPr>
        <p:spPr>
          <a:xfrm>
            <a:off x="0" y="9728445"/>
            <a:ext cx="18395101" cy="0"/>
          </a:xfrm>
          <a:prstGeom prst="line">
            <a:avLst/>
          </a:prstGeom>
          <a:ln w="38100" cap="flat">
            <a:solidFill>
              <a:srgbClr val="2254C5"/>
            </a:solidFill>
            <a:prstDash val="solid"/>
            <a:headEnd type="none" w="sm" len="sm"/>
            <a:tailEnd type="none" w="sm" len="sm"/>
          </a:ln>
        </p:spPr>
      </p:sp>
      <p:sp>
        <p:nvSpPr>
          <p:cNvPr id="4" name="Freeform 4"/>
          <p:cNvSpPr/>
          <p:nvPr/>
        </p:nvSpPr>
        <p:spPr>
          <a:xfrm>
            <a:off x="5648948" y="1951618"/>
            <a:ext cx="6990104" cy="6990104"/>
          </a:xfrm>
          <a:custGeom>
            <a:avLst/>
            <a:gdLst/>
            <a:ahLst/>
            <a:cxnLst/>
            <a:rect l="l" t="t" r="r" b="b"/>
            <a:pathLst>
              <a:path w="6990104" h="6990104">
                <a:moveTo>
                  <a:pt x="0" y="0"/>
                </a:moveTo>
                <a:lnTo>
                  <a:pt x="6990104" y="0"/>
                </a:lnTo>
                <a:lnTo>
                  <a:pt x="6990104" y="6990104"/>
                </a:lnTo>
                <a:lnTo>
                  <a:pt x="0" y="6990104"/>
                </a:lnTo>
                <a:lnTo>
                  <a:pt x="0" y="0"/>
                </a:lnTo>
                <a:close/>
              </a:path>
            </a:pathLst>
          </a:custGeom>
          <a:blipFill>
            <a:blip r:embed="rId2"/>
            <a:stretch>
              <a:fillRect/>
            </a:stretch>
          </a:blipFill>
        </p:spPr>
      </p:sp>
      <p:sp>
        <p:nvSpPr>
          <p:cNvPr id="5" name="TextBox 5"/>
          <p:cNvSpPr txBox="1"/>
          <p:nvPr/>
        </p:nvSpPr>
        <p:spPr>
          <a:xfrm>
            <a:off x="1292344" y="798117"/>
            <a:ext cx="9842757" cy="1153501"/>
          </a:xfrm>
          <a:prstGeom prst="rect">
            <a:avLst/>
          </a:prstGeom>
        </p:spPr>
        <p:txBody>
          <a:bodyPr lIns="0" tIns="0" rIns="0" bIns="0" rtlCol="0" anchor="t">
            <a:spAutoFit/>
          </a:bodyPr>
          <a:lstStyle/>
          <a:p>
            <a:pPr algn="l">
              <a:lnSpc>
                <a:spcPts val="9404"/>
              </a:lnSpc>
            </a:pPr>
            <a:r>
              <a:rPr lang="en-US" sz="6717">
                <a:solidFill>
                  <a:srgbClr val="2254C5"/>
                </a:solidFill>
                <a:latin typeface="Montserrat Bold"/>
                <a:ea typeface="Montserrat Bold"/>
                <a:cs typeface="Montserrat Bold"/>
                <a:sym typeface="Montserrat Bold"/>
              </a:rPr>
              <a:t>MVP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 Lawton</dc:title>
  <cp:revision>15</cp:revision>
  <dcterms:created xsi:type="dcterms:W3CDTF">2006-08-16T00:00:00Z</dcterms:created>
  <dcterms:modified xsi:type="dcterms:W3CDTF">2024-07-23T15:58:19Z</dcterms:modified>
  <dc:identifier>DAGLmM3d-XY</dc:identifier>
</cp:coreProperties>
</file>