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7" r:id="rId5"/>
    <p:sldId id="293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0"/>
    <p:restoredTop sz="94679"/>
  </p:normalViewPr>
  <p:slideViewPr>
    <p:cSldViewPr snapToGrid="0">
      <p:cViewPr varScale="1">
        <p:scale>
          <a:sx n="104" d="100"/>
          <a:sy n="104" d="100"/>
        </p:scale>
        <p:origin x="784" y="200"/>
      </p:cViewPr>
      <p:guideLst>
        <p:guide orient="horz" pos="3648"/>
        <p:guide pos="2664"/>
        <p:guide orient="horz" pos="2664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7E1B8-528F-4D87-8EBD-B843BAE2C861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576D-777F-42E1-9739-7FD89F404092}" type="datetimeFigureOut">
              <a:rPr lang="en-US" smtClean="0"/>
              <a:t>7/21/24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1A11-BB96-443E-B274-982C61AA7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C2E115-5267-49A0-A702-59745AC64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4479580-C1B1-4B70-875C-70152944F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4355" y="4687178"/>
            <a:ext cx="159851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323CA5D-7F88-4E2C-B2E1-D03E01072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0172" y="172667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FF095-F8DE-447E-A83F-BD55BD03B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3189" y="71740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A2755C1-A0B6-448A-BE5D-4B492BB7B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693" y="285863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F3357-BDC3-43CE-89C0-05F5AB97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3216" y="3667946"/>
            <a:ext cx="9285382" cy="1277857"/>
          </a:xfrm>
        </p:spPr>
        <p:txBody>
          <a:bodyPr anchor="ctr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D7F6-12F1-44A8-B26F-82773993F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0418" y="5325276"/>
            <a:ext cx="3677297" cy="682094"/>
          </a:xfrm>
        </p:spPr>
        <p:txBody>
          <a:bodyPr anchor="ctr"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EC412-0EF3-4D93-AF25-A2D2F5A5093A}"/>
              </a:ext>
            </a:extLst>
          </p:cNvPr>
          <p:cNvCxnSpPr>
            <a:cxnSpLocks/>
          </p:cNvCxnSpPr>
          <p:nvPr userDrawn="1"/>
        </p:nvCxnSpPr>
        <p:spPr>
          <a:xfrm>
            <a:off x="2536371" y="2017985"/>
            <a:ext cx="0" cy="15343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836A9-D1F4-4562-B95F-B7BF8F4713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428" y="5655432"/>
            <a:ext cx="33188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4114797" cy="27479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3" y="3429000"/>
            <a:ext cx="4114797" cy="27479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2413000"/>
            <a:ext cx="4114795" cy="49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39003" y="2413000"/>
            <a:ext cx="4114797" cy="49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142" y="2046288"/>
            <a:ext cx="554445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4142" y="3162300"/>
            <a:ext cx="5544458" cy="302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0588" y="2046288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0588" y="3162300"/>
            <a:ext cx="4114800" cy="302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2" y="1850572"/>
            <a:ext cx="10134601" cy="4093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0" name="Text Placeholder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2" name="Text Placeholder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4" name="Text Placeholder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5" name="Text Placeholder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771" y="4136571"/>
            <a:ext cx="3907972" cy="188323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771" y="3363686"/>
            <a:ext cx="3907972" cy="555171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A9869E4-27A3-4A22-92EA-ECD5099EC492}"/>
              </a:ext>
            </a:extLst>
          </p:cNvPr>
          <p:cNvSpPr/>
          <p:nvPr userDrawn="1"/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  <a:gd name="connsiteX17" fmla="*/ 1341004 w 6175114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lnTo>
                  <a:pt x="1341004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257550"/>
            <a:ext cx="4203247" cy="743744"/>
          </a:xfrm>
        </p:spPr>
        <p:txBody>
          <a:bodyPr lIns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1" y="3363686"/>
            <a:ext cx="3907972" cy="555171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257550"/>
            <a:ext cx="4203247" cy="743744"/>
          </a:xfrm>
        </p:spPr>
        <p:txBody>
          <a:bodyPr lIns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419184"/>
            <a:ext cx="2362200" cy="1110286"/>
          </a:xfrm>
        </p:spPr>
        <p:txBody>
          <a:bodyPr lIns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6694955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955" h="6858000">
                <a:moveTo>
                  <a:pt x="0" y="0"/>
                </a:moveTo>
                <a:lnTo>
                  <a:pt x="6694955" y="0"/>
                </a:lnTo>
                <a:lnTo>
                  <a:pt x="2589160" y="6857732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633" y="690928"/>
            <a:ext cx="4501910" cy="732282"/>
          </a:xfrm>
        </p:spPr>
        <p:txBody>
          <a:bodyPr lIns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99" y="2318657"/>
            <a:ext cx="4203247" cy="1440996"/>
          </a:xfrm>
        </p:spPr>
        <p:txBody>
          <a:bodyPr lIns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99" y="4147457"/>
            <a:ext cx="4203247" cy="153216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3" y="5201920"/>
            <a:ext cx="5747657" cy="992505"/>
          </a:xfrm>
        </p:spPr>
        <p:txBody>
          <a:bodyPr anchor="ctr">
            <a:normAutofit/>
          </a:bodyPr>
          <a:lstStyle>
            <a:lvl1pPr>
              <a:defRPr sz="4800" cap="all" baseline="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2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3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1/7/20XX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70" r:id="rId7"/>
    <p:sldLayoutId id="2147483651" r:id="rId8"/>
    <p:sldLayoutId id="2147483671" r:id="rId9"/>
    <p:sldLayoutId id="2147483679" r:id="rId10"/>
    <p:sldLayoutId id="2147483677" r:id="rId11"/>
    <p:sldLayoutId id="2147483672" r:id="rId12"/>
    <p:sldLayoutId id="2147483652" r:id="rId13"/>
    <p:sldLayoutId id="2147483653" r:id="rId14"/>
    <p:sldLayoutId id="2147483650" r:id="rId15"/>
    <p:sldLayoutId id="2147483654" r:id="rId16"/>
    <p:sldLayoutId id="2147483674" r:id="rId17"/>
    <p:sldLayoutId id="2147483676" r:id="rId18"/>
    <p:sldLayoutId id="2147483673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young people playing with a scientific device">
            <a:extLst>
              <a:ext uri="{FF2B5EF4-FFF2-40B4-BE49-F238E27FC236}">
                <a16:creationId xmlns:a16="http://schemas.microsoft.com/office/drawing/2014/main" id="{206F9951-1544-4FB3-80F2-82D60E160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178634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F75F46-F41E-B8AE-7DF9-5AFC41ADBE2A}"/>
              </a:ext>
            </a:extLst>
          </p:cNvPr>
          <p:cNvSpPr/>
          <p:nvPr/>
        </p:nvSpPr>
        <p:spPr>
          <a:xfrm>
            <a:off x="308759" y="4269704"/>
            <a:ext cx="10236529" cy="2675101"/>
          </a:xfrm>
          <a:prstGeom prst="rect">
            <a:avLst/>
          </a:prstGeom>
          <a:gradFill>
            <a:gsLst>
              <a:gs pos="56000">
                <a:schemeClr val="accent6">
                  <a:lumMod val="40000"/>
                  <a:lumOff val="60000"/>
                  <a:alpha val="76467"/>
                </a:schemeClr>
              </a:gs>
              <a:gs pos="4000">
                <a:schemeClr val="accent6">
                  <a:lumMod val="20000"/>
                  <a:lumOff val="80000"/>
                  <a:alpha val="58514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17CB4C-9A4B-8D9B-7527-2C774220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7" y="4507656"/>
            <a:ext cx="9095931" cy="21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B723-F5E2-41A5-84C1-EBDEDA5B2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3767" y="2228311"/>
            <a:ext cx="5367033" cy="866401"/>
          </a:xfrm>
        </p:spPr>
        <p:txBody>
          <a:bodyPr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effectLst/>
                <a:latin typeface="+mj-lt"/>
              </a:rPr>
              <a:t>Our founder and CEO, Flynn Reed is a recent graduate from the University of North Carolina at Chapel Hill’s MEITE program. Before MEITE, Flynn was student teaching at a public Elementary School in North Carolina. While teaching a science lesson about the environment, she was advised not to discuss global warming or human environmental impacts with her students.  She also saw a common theme  of limited environmental education being taught. Wanting to combine her passion for education, while also pursuing the possibility to make a change, Flynn launched EnvironEd.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66" y="1777894"/>
            <a:ext cx="10515600" cy="364531"/>
          </a:xfrm>
        </p:spPr>
        <p:txBody>
          <a:bodyPr>
            <a:normAutofit fontScale="90000"/>
          </a:bodyPr>
          <a:lstStyle/>
          <a:p>
            <a:r>
              <a:rPr lang="en-US" dirty="0"/>
              <a:t>Our Founder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0CF411-7A77-7838-9D97-B3821ED9196D}"/>
              </a:ext>
            </a:extLst>
          </p:cNvPr>
          <p:cNvSpPr/>
          <p:nvPr/>
        </p:nvSpPr>
        <p:spPr>
          <a:xfrm>
            <a:off x="6992470" y="1721663"/>
            <a:ext cx="3576917" cy="3952996"/>
          </a:xfrm>
          <a:prstGeom prst="rect">
            <a:avLst/>
          </a:prstGeom>
          <a:gradFill>
            <a:gsLst>
              <a:gs pos="56000">
                <a:schemeClr val="accent6">
                  <a:lumMod val="40000"/>
                  <a:lumOff val="60000"/>
                  <a:alpha val="76467"/>
                </a:schemeClr>
              </a:gs>
              <a:gs pos="4000">
                <a:schemeClr val="accent6">
                  <a:lumMod val="20000"/>
                  <a:lumOff val="80000"/>
                  <a:alpha val="58514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Picture 44" descr="A person in a graduation gown&#10;&#10;Description automatically generated">
            <a:extLst>
              <a:ext uri="{FF2B5EF4-FFF2-40B4-BE49-F238E27FC236}">
                <a16:creationId xmlns:a16="http://schemas.microsoft.com/office/drawing/2014/main" id="{933B1792-C7CB-92DF-0F82-B7FD89AA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35" y="2044612"/>
            <a:ext cx="2930186" cy="3307098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0908E5A-BEB6-3A45-3379-0BB703BA2405}"/>
              </a:ext>
            </a:extLst>
          </p:cNvPr>
          <p:cNvSpPr txBox="1">
            <a:spLocks/>
          </p:cNvSpPr>
          <p:nvPr/>
        </p:nvSpPr>
        <p:spPr>
          <a:xfrm>
            <a:off x="7918701" y="5366359"/>
            <a:ext cx="1724454" cy="364531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1B734B"/>
                </a:solidFill>
              </a:rPr>
              <a:t>Flynn Reed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F374106-D3C3-6765-E49C-3628BFCCE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231" y="202474"/>
            <a:ext cx="1792637" cy="4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Educate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419184"/>
            <a:ext cx="2362200" cy="1110286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00EDB-B024-49EC-A7CD-4E3A92A0AC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50921" y="3294056"/>
            <a:ext cx="5042568" cy="320381"/>
          </a:xfrm>
        </p:spPr>
        <p:txBody>
          <a:bodyPr/>
          <a:lstStyle/>
          <a:p>
            <a:r>
              <a:rPr lang="en-US" dirty="0"/>
              <a:t>Target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82EC7-5ADD-4197-AE50-6BAA12DAE5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0922" y="3635108"/>
            <a:ext cx="5041422" cy="540104"/>
          </a:xfrm>
        </p:spPr>
        <p:txBody>
          <a:bodyPr/>
          <a:lstStyle/>
          <a:p>
            <a:r>
              <a:rPr lang="en-US" dirty="0"/>
              <a:t>Students ages 5-8 years old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9BFD7D-5F7D-451D-BDB4-C36E0A7A44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50921" y="5101829"/>
            <a:ext cx="5042568" cy="320381"/>
          </a:xfrm>
        </p:spPr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E19BC-12C6-4F34-8ADE-99486BCBB8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0922" y="5510270"/>
            <a:ext cx="5041422" cy="5401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want to rewrite the future of the environment and create strides towards positive conservation efforts and tackling issues like climate change.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BCF128-16BF-47FB-8300-C056A7A674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50921" y="4154187"/>
            <a:ext cx="5042568" cy="320381"/>
          </a:xfrm>
        </p:spPr>
        <p:txBody>
          <a:bodyPr/>
          <a:lstStyle/>
          <a:p>
            <a:r>
              <a:rPr lang="en-US" dirty="0"/>
              <a:t>Inspire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5723A4-63FA-4038-9604-C74D5B19B6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0922" y="2578489"/>
            <a:ext cx="5041422" cy="540104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Educate young students ages 5-8 about ecosystems, environmental impacts, and conservation of various ecosystems and regions in North Carolina.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EF9AF5-C45A-3E83-5951-00C0FD66F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2" y="4561725"/>
            <a:ext cx="5041422" cy="540104"/>
          </a:xfrm>
        </p:spPr>
        <p:txBody>
          <a:bodyPr>
            <a:normAutofit fontScale="92500"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 Eliciting student interest in exploring the world and environments around them.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A8EF0-4BAA-64F4-6E05-ABFE4966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231" y="202474"/>
            <a:ext cx="1792637" cy="4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65DB049-1A50-43CE-907A-2AA792D6F9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7D840D-AC6E-4F0E-B562-819386D3E3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382" y="3355246"/>
            <a:ext cx="3104198" cy="320381"/>
          </a:xfrm>
        </p:spPr>
        <p:txBody>
          <a:bodyPr/>
          <a:lstStyle/>
          <a:p>
            <a:pPr algn="ctr"/>
            <a:r>
              <a:rPr lang="en-US" dirty="0"/>
              <a:t>Accessible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C2507-FEB7-4DC8-B74C-12FDF7B2DA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9087" y="3959818"/>
            <a:ext cx="3103493" cy="866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Students can download the app onto portable devices, so they can learn outside of school hours.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48D4A8-6589-4AB3-B1B2-E5C601B474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10600" y="3355246"/>
            <a:ext cx="3104198" cy="320381"/>
          </a:xfrm>
        </p:spPr>
        <p:txBody>
          <a:bodyPr/>
          <a:lstStyle/>
          <a:p>
            <a:pPr algn="ctr"/>
            <a:r>
              <a:rPr lang="en-US" dirty="0"/>
              <a:t>Interactive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F09C19-B12A-46BD-ADC9-8A0BA0CACE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6871" y="3959817"/>
            <a:ext cx="2742495" cy="866401"/>
          </a:xfrm>
        </p:spPr>
        <p:txBody>
          <a:bodyPr>
            <a:noAutofit/>
          </a:bodyPr>
          <a:lstStyle/>
          <a:p>
            <a:r>
              <a:rPr lang="en-US" dirty="0"/>
              <a:t>Utilizes AR features, where students can explore and learn about species and environments within North Carolina regions.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E78277-79B9-419C-A0B5-130D356F5B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43901" y="3355246"/>
            <a:ext cx="3104198" cy="320381"/>
          </a:xfrm>
        </p:spPr>
        <p:txBody>
          <a:bodyPr/>
          <a:lstStyle/>
          <a:p>
            <a:pPr algn="ctr"/>
            <a:r>
              <a:rPr lang="en-US" dirty="0"/>
              <a:t>Engaging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3B60275-0476-4C73-A9F1-33555C744B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3901" y="3959819"/>
            <a:ext cx="3103493" cy="866401"/>
          </a:xfrm>
        </p:spPr>
        <p:txBody>
          <a:bodyPr>
            <a:noAutofit/>
          </a:bodyPr>
          <a:lstStyle/>
          <a:p>
            <a:r>
              <a:rPr lang="en-US" dirty="0"/>
              <a:t>Has games, videos, and maps to help engage students in the process of learning more about environments and climate issues specifically within North Carolina.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DC7A88-4CA9-250D-7AB3-97726892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66" y="1172390"/>
            <a:ext cx="10515600" cy="924808"/>
          </a:xfrm>
        </p:spPr>
        <p:txBody>
          <a:bodyPr>
            <a:normAutofit/>
          </a:bodyPr>
          <a:lstStyle/>
          <a:p>
            <a:r>
              <a:rPr lang="en-US" dirty="0"/>
              <a:t>About us</a:t>
            </a:r>
          </a:p>
        </p:txBody>
      </p:sp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FD84F2-A396-FEFE-98FE-8E0990C2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70" y="715768"/>
            <a:ext cx="2959859" cy="29598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52079A-2794-749F-4247-F2A7A0E5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231" y="202474"/>
            <a:ext cx="1792637" cy="4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4768" y="2069658"/>
            <a:ext cx="5042568" cy="345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Donate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4BC1-DA72-48D5-81A1-C62B43019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5914" y="2472381"/>
            <a:ext cx="5041422" cy="5401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Seek </a:t>
            </a:r>
            <a:r>
              <a:rPr lang="en-US" sz="4800" dirty="0">
                <a:solidFill>
                  <a:schemeClr val="tx1"/>
                </a:solidFill>
                <a:effectLst/>
                <a:latin typeface="+mj-lt"/>
              </a:rPr>
              <a:t>donations from individuals, corporations and foundations interested in contributing to educational initiatives for children.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633" y="690928"/>
            <a:ext cx="4501910" cy="732282"/>
          </a:xfrm>
        </p:spPr>
        <p:txBody>
          <a:bodyPr/>
          <a:lstStyle/>
          <a:p>
            <a:r>
              <a:rPr lang="en-US" dirty="0"/>
              <a:t>How to get involved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E5D0F5-4C11-47EE-BA9F-DEF2F44DD3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D86DE-B923-4D58-B00B-1914FA90BB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0006" y="3587638"/>
            <a:ext cx="5042568" cy="320381"/>
          </a:xfrm>
        </p:spPr>
        <p:txBody>
          <a:bodyPr/>
          <a:lstStyle/>
          <a:p>
            <a:r>
              <a:rPr lang="en-ZA" dirty="0"/>
              <a:t>Support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1D6DC6-1167-4691-9102-803C951DFE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0007" y="3933114"/>
            <a:ext cx="5041422" cy="540104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  <a:effectLst/>
                <a:latin typeface="+mj-lt"/>
              </a:rPr>
              <a:t>EnvironEd wants to spread the word of their purpose and message behind the purpose of the product.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60FE46-C4A2-49EB-9D1E-FEFE2C69E1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98264" y="5105618"/>
            <a:ext cx="5042568" cy="320381"/>
          </a:xfrm>
        </p:spPr>
        <p:txBody>
          <a:bodyPr/>
          <a:lstStyle/>
          <a:p>
            <a:r>
              <a:rPr lang="en-US" dirty="0"/>
              <a:t>Partner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D7B4A-6574-4881-83D5-1E45D4054B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98263" y="5451093"/>
            <a:ext cx="5566007" cy="114903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en-US" dirty="0">
                <a:effectLst/>
                <a:latin typeface="+mj-lt"/>
              </a:rPr>
              <a:t>eek partnerships and sponsorships that aligns with their mission to educate young students about the environment, species, and environmental conservation. </a:t>
            </a:r>
          </a:p>
          <a:p>
            <a:endParaRPr lang="en-US" dirty="0"/>
          </a:p>
        </p:txBody>
      </p:sp>
      <p:pic>
        <p:nvPicPr>
          <p:cNvPr id="17" name="Picture Placeholder 16" descr="A young girls looking at something on a tablet&#10;&#10;Description automatically generated">
            <a:extLst>
              <a:ext uri="{FF2B5EF4-FFF2-40B4-BE49-F238E27FC236}">
                <a16:creationId xmlns:a16="http://schemas.microsoft.com/office/drawing/2014/main" id="{55ABFA93-5CF6-01BA-0D65-DE270DDFE19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7299" r="17299"/>
          <a:stretch>
            <a:fillRect/>
          </a:stretch>
        </p:blipFill>
        <p:spPr/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9EFB50-F1A1-CB74-B2FA-29EC76E13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231" y="202474"/>
            <a:ext cx="1792637" cy="433420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084AB34-A62A-768D-C438-C1AC8E81609D}"/>
              </a:ext>
            </a:extLst>
          </p:cNvPr>
          <p:cNvSpPr txBox="1">
            <a:spLocks/>
          </p:cNvSpPr>
          <p:nvPr/>
        </p:nvSpPr>
        <p:spPr>
          <a:xfrm>
            <a:off x="6145914" y="6359744"/>
            <a:ext cx="5041422" cy="54010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</a:rPr>
              <a:t>We are seeking  to reach a target goal of 185,000 of initial funding </a:t>
            </a:r>
          </a:p>
        </p:txBody>
      </p:sp>
      <p:pic>
        <p:nvPicPr>
          <p:cNvPr id="21" name="Picture 20" descr="A qr code with green squares&#10;&#10;Description automatically generated">
            <a:extLst>
              <a:ext uri="{FF2B5EF4-FFF2-40B4-BE49-F238E27FC236}">
                <a16:creationId xmlns:a16="http://schemas.microsoft.com/office/drawing/2014/main" id="{55C0D890-56CF-CF50-C34B-AC311EB57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936" y="211982"/>
            <a:ext cx="1629434" cy="16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4">
      <a:dk1>
        <a:srgbClr val="1E1E1E"/>
      </a:dk1>
      <a:lt1>
        <a:sysClr val="window" lastClr="FFFFFF"/>
      </a:lt1>
      <a:dk2>
        <a:srgbClr val="44546A"/>
      </a:dk2>
      <a:lt2>
        <a:srgbClr val="E7E6E6"/>
      </a:lt2>
      <a:accent1>
        <a:srgbClr val="81CC48"/>
      </a:accent1>
      <a:accent2>
        <a:srgbClr val="45BEAD"/>
      </a:accent2>
      <a:accent3>
        <a:srgbClr val="BFFF4B"/>
      </a:accent3>
      <a:accent4>
        <a:srgbClr val="B001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26E60-8824-40C8-9624-5890E719C52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321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Source Sans Pro</vt:lpstr>
      <vt:lpstr>Office Theme</vt:lpstr>
      <vt:lpstr>PowerPoint Presentation</vt:lpstr>
      <vt:lpstr>Our Founder </vt:lpstr>
      <vt:lpstr>Mission</vt:lpstr>
      <vt:lpstr>About us</vt:lpstr>
      <vt:lpstr>How to get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>Reed, Flynn Elizabeth</cp:lastModifiedBy>
  <cp:revision>3</cp:revision>
  <dcterms:created xsi:type="dcterms:W3CDTF">2024-07-22T03:04:58Z</dcterms:created>
  <dcterms:modified xsi:type="dcterms:W3CDTF">2024-07-22T17:12:25Z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