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8"/>
  </p:notesMasterIdLst>
  <p:sldIdLst>
    <p:sldId id="256" r:id="rId2"/>
    <p:sldId id="269" r:id="rId3"/>
    <p:sldId id="257" r:id="rId4"/>
    <p:sldId id="304" r:id="rId5"/>
    <p:sldId id="282" r:id="rId6"/>
    <p:sldId id="283" r:id="rId7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9"/>
    </p:embeddedFont>
    <p:embeddedFont>
      <p:font typeface="Mulish" pitchFamily="2" charset="77"/>
      <p:regular r:id="rId10"/>
      <p:bold r:id="rId11"/>
      <p:italic r:id="rId12"/>
      <p:boldItalic r:id="rId13"/>
    </p:embeddedFont>
    <p:embeddedFont>
      <p:font typeface="Nunito Light" panose="020F0302020204030204" pitchFamily="34" charset="0"/>
      <p:regular r:id="rId14"/>
      <p:italic r:id="rId15"/>
    </p:embeddedFont>
    <p:embeddedFont>
      <p:font typeface="Quicksand" pitchFamily="2" charset="77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E322A2-1247-4DAF-BD0F-B6FA25D73258}">
  <a:tblStyle styleId="{44E322A2-1247-4DAF-BD0F-B6FA25D732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54" d="100"/>
          <a:sy n="154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38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dd46dd1d67_2_10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dd46dd1d67_2_10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340135a0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340135a08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9200" y="1424875"/>
            <a:ext cx="5925600" cy="207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609200" y="3573775"/>
            <a:ext cx="59427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Google Shape;29;p4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31;p4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dk2"/>
                </a:solidFill>
              </a:defRPr>
            </a:lvl1pPr>
            <a:lvl2pPr lvl="1" algn="ctr" rtl="0">
              <a:buNone/>
              <a:defRPr>
                <a:solidFill>
                  <a:schemeClr val="dk2"/>
                </a:solidFill>
              </a:defRPr>
            </a:lvl2pPr>
            <a:lvl3pPr lvl="2" algn="ctr" rtl="0">
              <a:buNone/>
              <a:defRPr>
                <a:solidFill>
                  <a:schemeClr val="dk2"/>
                </a:solidFill>
              </a:defRPr>
            </a:lvl3pPr>
            <a:lvl4pPr lvl="3" algn="ctr" rtl="0">
              <a:buNone/>
              <a:defRPr>
                <a:solidFill>
                  <a:schemeClr val="dk2"/>
                </a:solidFill>
              </a:defRPr>
            </a:lvl4pPr>
            <a:lvl5pPr lvl="4" algn="ctr" rtl="0">
              <a:buNone/>
              <a:defRPr>
                <a:solidFill>
                  <a:schemeClr val="dk2"/>
                </a:solidFill>
              </a:defRPr>
            </a:lvl5pPr>
            <a:lvl6pPr lvl="5" algn="ctr" rtl="0">
              <a:buNone/>
              <a:defRPr>
                <a:solidFill>
                  <a:schemeClr val="dk2"/>
                </a:solidFill>
              </a:defRPr>
            </a:lvl6pPr>
            <a:lvl7pPr lvl="6" algn="ctr" rtl="0">
              <a:buNone/>
              <a:defRPr>
                <a:solidFill>
                  <a:schemeClr val="dk2"/>
                </a:solidFill>
              </a:defRPr>
            </a:lvl7pPr>
            <a:lvl8pPr lvl="7" algn="ctr" rtl="0">
              <a:buNone/>
              <a:defRPr>
                <a:solidFill>
                  <a:schemeClr val="dk2"/>
                </a:solidFill>
              </a:defRPr>
            </a:lvl8pPr>
            <a:lvl9pPr lvl="8" algn="ctr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" name="Google Shape;33;p4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16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6" name="Google Shape;146;p16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16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8" name="Google Shape;148;p16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dk2"/>
                </a:solidFill>
              </a:defRPr>
            </a:lvl1pPr>
            <a:lvl2pPr lvl="1" algn="ctr" rtl="0">
              <a:buNone/>
              <a:defRPr>
                <a:solidFill>
                  <a:schemeClr val="dk2"/>
                </a:solidFill>
              </a:defRPr>
            </a:lvl2pPr>
            <a:lvl3pPr lvl="2" algn="ctr" rtl="0">
              <a:buNone/>
              <a:defRPr>
                <a:solidFill>
                  <a:schemeClr val="dk2"/>
                </a:solidFill>
              </a:defRPr>
            </a:lvl3pPr>
            <a:lvl4pPr lvl="3" algn="ctr" rtl="0">
              <a:buNone/>
              <a:defRPr>
                <a:solidFill>
                  <a:schemeClr val="dk2"/>
                </a:solidFill>
              </a:defRPr>
            </a:lvl4pPr>
            <a:lvl5pPr lvl="4" algn="ctr" rtl="0">
              <a:buNone/>
              <a:defRPr>
                <a:solidFill>
                  <a:schemeClr val="dk2"/>
                </a:solidFill>
              </a:defRPr>
            </a:lvl5pPr>
            <a:lvl6pPr lvl="5" algn="ctr" rtl="0">
              <a:buNone/>
              <a:defRPr>
                <a:solidFill>
                  <a:schemeClr val="dk2"/>
                </a:solidFill>
              </a:defRPr>
            </a:lvl6pPr>
            <a:lvl7pPr lvl="6" algn="ctr" rtl="0">
              <a:buNone/>
              <a:defRPr>
                <a:solidFill>
                  <a:schemeClr val="dk2"/>
                </a:solidFill>
              </a:defRPr>
            </a:lvl7pPr>
            <a:lvl8pPr lvl="7" algn="ctr" rtl="0">
              <a:buNone/>
              <a:defRPr>
                <a:solidFill>
                  <a:schemeClr val="dk2"/>
                </a:solidFill>
              </a:defRPr>
            </a:lvl8pPr>
            <a:lvl9pPr lvl="8" algn="ctr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0" name="Google Shape;150;p16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720000" y="1568400"/>
            <a:ext cx="28914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1"/>
          </p:nvPr>
        </p:nvSpPr>
        <p:spPr>
          <a:xfrm>
            <a:off x="720000" y="2268888"/>
            <a:ext cx="28914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55;p17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56" name="Google Shape;156;p17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" name="Google Shape;157;p17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8" name="Google Shape;158;p17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59" name="Google Shape;159;p17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dk2"/>
                </a:solidFill>
              </a:defRPr>
            </a:lvl1pPr>
            <a:lvl2pPr lvl="1" algn="ctr" rtl="0">
              <a:buNone/>
              <a:defRPr>
                <a:solidFill>
                  <a:schemeClr val="dk2"/>
                </a:solidFill>
              </a:defRPr>
            </a:lvl2pPr>
            <a:lvl3pPr lvl="2" algn="ctr" rtl="0">
              <a:buNone/>
              <a:defRPr>
                <a:solidFill>
                  <a:schemeClr val="dk2"/>
                </a:solidFill>
              </a:defRPr>
            </a:lvl3pPr>
            <a:lvl4pPr lvl="3" algn="ctr" rtl="0">
              <a:buNone/>
              <a:defRPr>
                <a:solidFill>
                  <a:schemeClr val="dk2"/>
                </a:solidFill>
              </a:defRPr>
            </a:lvl4pPr>
            <a:lvl5pPr lvl="4" algn="ctr" rtl="0">
              <a:buNone/>
              <a:defRPr>
                <a:solidFill>
                  <a:schemeClr val="dk2"/>
                </a:solidFill>
              </a:defRPr>
            </a:lvl5pPr>
            <a:lvl6pPr lvl="5" algn="ctr" rtl="0">
              <a:buNone/>
              <a:defRPr>
                <a:solidFill>
                  <a:schemeClr val="dk2"/>
                </a:solidFill>
              </a:defRPr>
            </a:lvl6pPr>
            <a:lvl7pPr lvl="6" algn="ctr" rtl="0">
              <a:buNone/>
              <a:defRPr>
                <a:solidFill>
                  <a:schemeClr val="dk2"/>
                </a:solidFill>
              </a:defRPr>
            </a:lvl7pPr>
            <a:lvl8pPr lvl="7" algn="ctr" rtl="0">
              <a:buNone/>
              <a:defRPr>
                <a:solidFill>
                  <a:schemeClr val="dk2"/>
                </a:solidFill>
              </a:defRPr>
            </a:lvl8pPr>
            <a:lvl9pPr lvl="8" algn="ctr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0" name="Google Shape;160;p17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937625" y="30712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2"/>
          </p:nvPr>
        </p:nvSpPr>
        <p:spPr>
          <a:xfrm>
            <a:off x="3484346" y="30712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6031074" y="30712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4"/>
          </p:nvPr>
        </p:nvSpPr>
        <p:spPr>
          <a:xfrm>
            <a:off x="937625" y="2690250"/>
            <a:ext cx="2175300" cy="3657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3484347" y="2690250"/>
            <a:ext cx="2175300" cy="3657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6"/>
          </p:nvPr>
        </p:nvSpPr>
        <p:spPr>
          <a:xfrm>
            <a:off x="6031075" y="2690250"/>
            <a:ext cx="2175300" cy="365700"/>
          </a:xfrm>
          <a:prstGeom prst="rect">
            <a:avLst/>
          </a:prstGeom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000" b="1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600"/>
              <a:buFont typeface="Bebas Neue"/>
              <a:buNone/>
              <a:defRPr sz="26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1"/>
          </p:nvPr>
        </p:nvSpPr>
        <p:spPr>
          <a:xfrm>
            <a:off x="2347900" y="1717825"/>
            <a:ext cx="4448100" cy="12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3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and includes icons by</a:t>
            </a:r>
            <a:r>
              <a:rPr lang="en" sz="1200" b="1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,</a:t>
            </a:r>
            <a:r>
              <a:rPr lang="en" sz="12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 </a:t>
            </a:r>
            <a:endParaRPr sz="1200" b="1" u="sng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cxnSp>
        <p:nvCxnSpPr>
          <p:cNvPr id="255" name="Google Shape;255;p23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56" name="Google Shape;256;p23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7" name="Google Shape;257;p23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58" name="Google Shape;258;p23"/>
          <p:cNvCxnSpPr/>
          <p:nvPr/>
        </p:nvCxnSpPr>
        <p:spPr>
          <a:xfrm rot="10800000" flipH="1">
            <a:off x="347659" y="4749851"/>
            <a:ext cx="8448600" cy="33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2" name="Google Shape;262;p24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3" name="Google Shape;263;p24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4" name="Google Shape;264;p24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5" name="Google Shape;265;p24"/>
          <p:cNvCxnSpPr/>
          <p:nvPr/>
        </p:nvCxnSpPr>
        <p:spPr>
          <a:xfrm>
            <a:off x="3826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6" name="Google Shape;266;p24"/>
          <p:cNvSpPr txBox="1">
            <a:spLocks noGrp="1"/>
          </p:cNvSpPr>
          <p:nvPr>
            <p:ph type="sldNum" idx="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solidFill>
                  <a:schemeClr val="lt1"/>
                </a:solidFill>
              </a:defRPr>
            </a:lvl1pPr>
            <a:lvl2pPr lvl="1" algn="ctr" rtl="0">
              <a:buNone/>
              <a:defRPr>
                <a:solidFill>
                  <a:schemeClr val="lt1"/>
                </a:solidFill>
              </a:defRPr>
            </a:lvl2pPr>
            <a:lvl3pPr lvl="2" algn="ctr" rtl="0">
              <a:buNone/>
              <a:defRPr>
                <a:solidFill>
                  <a:schemeClr val="lt1"/>
                </a:solidFill>
              </a:defRPr>
            </a:lvl3pPr>
            <a:lvl4pPr lvl="3" algn="ctr" rtl="0">
              <a:buNone/>
              <a:defRPr>
                <a:solidFill>
                  <a:schemeClr val="lt1"/>
                </a:solidFill>
              </a:defRPr>
            </a:lvl4pPr>
            <a:lvl5pPr lvl="4" algn="ctr" rtl="0">
              <a:buNone/>
              <a:defRPr>
                <a:solidFill>
                  <a:schemeClr val="lt1"/>
                </a:solidFill>
              </a:defRPr>
            </a:lvl5pPr>
            <a:lvl6pPr lvl="5" algn="ctr" rtl="0">
              <a:buNone/>
              <a:defRPr>
                <a:solidFill>
                  <a:schemeClr val="lt1"/>
                </a:solidFill>
              </a:defRPr>
            </a:lvl6pPr>
            <a:lvl7pPr lvl="6" algn="ctr" rtl="0">
              <a:buNone/>
              <a:defRPr>
                <a:solidFill>
                  <a:schemeClr val="lt1"/>
                </a:solidFill>
              </a:defRPr>
            </a:lvl7pPr>
            <a:lvl8pPr lvl="7" algn="ctr" rtl="0">
              <a:buNone/>
              <a:defRPr>
                <a:solidFill>
                  <a:schemeClr val="lt1"/>
                </a:solidFill>
              </a:defRPr>
            </a:lvl8pPr>
            <a:lvl9pPr lvl="8" algn="ctr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7" name="Google Shape;267;p24"/>
          <p:cNvCxnSpPr/>
          <p:nvPr/>
        </p:nvCxnSpPr>
        <p:spPr>
          <a:xfrm>
            <a:off x="4957950" y="4798838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145950" y="149100"/>
            <a:ext cx="8852100" cy="484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1" name="Google Shape;271;p25"/>
          <p:cNvCxnSpPr/>
          <p:nvPr/>
        </p:nvCxnSpPr>
        <p:spPr>
          <a:xfrm>
            <a:off x="3826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72" name="Google Shape;272;p25"/>
          <p:cNvSpPr/>
          <p:nvPr/>
        </p:nvSpPr>
        <p:spPr>
          <a:xfrm>
            <a:off x="4452300" y="219875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3" name="Google Shape;273;p25"/>
          <p:cNvCxnSpPr/>
          <p:nvPr/>
        </p:nvCxnSpPr>
        <p:spPr>
          <a:xfrm>
            <a:off x="4957925" y="339563"/>
            <a:ext cx="3803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4" name="Google Shape;274;p25"/>
          <p:cNvCxnSpPr/>
          <p:nvPr/>
        </p:nvCxnSpPr>
        <p:spPr>
          <a:xfrm rot="10800000" flipH="1">
            <a:off x="347659" y="4749851"/>
            <a:ext cx="8448600" cy="33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icksand"/>
              <a:buNone/>
              <a:defRPr sz="30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>
            <a:spLocks noGrp="1"/>
          </p:cNvSpPr>
          <p:nvPr>
            <p:ph type="ctrTitle"/>
          </p:nvPr>
        </p:nvSpPr>
        <p:spPr>
          <a:xfrm>
            <a:off x="2833701" y="1532100"/>
            <a:ext cx="5925600" cy="20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zh-CN" sz="6700" dirty="0"/>
              <a:t>MoodMastery</a:t>
            </a:r>
            <a:r>
              <a:rPr lang="en" sz="6700" dirty="0"/>
              <a:t> </a:t>
            </a:r>
            <a:br>
              <a:rPr lang="en" sz="6700" dirty="0"/>
            </a:br>
            <a:r>
              <a:rPr lang="en" sz="1800" dirty="0">
                <a:solidFill>
                  <a:schemeClr val="dk2"/>
                </a:solidFill>
              </a:rPr>
              <a:t>Adaptive learning environment</a:t>
            </a:r>
            <a:br>
              <a:rPr lang="en" sz="1800" dirty="0">
                <a:solidFill>
                  <a:schemeClr val="dk2"/>
                </a:solidFill>
              </a:rPr>
            </a:br>
            <a:r>
              <a:rPr lang="en" sz="1800" dirty="0">
                <a:solidFill>
                  <a:schemeClr val="dk2"/>
                </a:solidFill>
              </a:rPr>
              <a:t>---prioritize emotional well-being</a:t>
            </a:r>
            <a:endParaRPr sz="1800" dirty="0">
              <a:solidFill>
                <a:schemeClr val="dk2"/>
              </a:solidFill>
            </a:endParaRPr>
          </a:p>
        </p:txBody>
      </p:sp>
      <p:cxnSp>
        <p:nvCxnSpPr>
          <p:cNvPr id="287" name="Google Shape;287;p29"/>
          <p:cNvCxnSpPr/>
          <p:nvPr/>
        </p:nvCxnSpPr>
        <p:spPr>
          <a:xfrm rot="10800000" flipH="1">
            <a:off x="2816601" y="2815637"/>
            <a:ext cx="5942700" cy="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88" name="Google Shape;288;p29"/>
          <p:cNvCxnSpPr/>
          <p:nvPr/>
        </p:nvCxnSpPr>
        <p:spPr>
          <a:xfrm rot="10800000" flipH="1">
            <a:off x="2825151" y="1659587"/>
            <a:ext cx="5942700" cy="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9" name="Google Shape;289;p29"/>
          <p:cNvSpPr/>
          <p:nvPr/>
        </p:nvSpPr>
        <p:spPr>
          <a:xfrm>
            <a:off x="2816601" y="2001512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9"/>
          <p:cNvSpPr/>
          <p:nvPr/>
        </p:nvSpPr>
        <p:spPr>
          <a:xfrm>
            <a:off x="8606814" y="2327142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图片 2" descr="形状&#10;&#10;描述已自动生成">
            <a:extLst>
              <a:ext uri="{FF2B5EF4-FFF2-40B4-BE49-F238E27FC236}">
                <a16:creationId xmlns:a16="http://schemas.microsoft.com/office/drawing/2014/main" id="{30088349-AFA4-1161-CF91-DF66E06B8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49" y="1532100"/>
            <a:ext cx="2134184" cy="21341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D590D8B-43BC-4F5F-E943-8760E186596B}"/>
              </a:ext>
            </a:extLst>
          </p:cNvPr>
          <p:cNvSpPr txBox="1"/>
          <p:nvPr/>
        </p:nvSpPr>
        <p:spPr>
          <a:xfrm>
            <a:off x="7481914" y="4103077"/>
            <a:ext cx="1244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</a:rPr>
              <a:t>Zixing Li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31553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Modules</a:t>
            </a:r>
            <a:endParaRPr dirty="0"/>
          </a:p>
        </p:txBody>
      </p:sp>
      <p:sp>
        <p:nvSpPr>
          <p:cNvPr id="463" name="Google Shape;463;p42"/>
          <p:cNvSpPr txBox="1">
            <a:spLocks noGrp="1"/>
          </p:cNvSpPr>
          <p:nvPr>
            <p:ph type="subTitle" idx="1"/>
          </p:nvPr>
        </p:nvSpPr>
        <p:spPr>
          <a:xfrm>
            <a:off x="899130" y="333225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 dirty="0"/>
              <a:t>Explain the framework of emotion regulation theory</a:t>
            </a:r>
            <a:endParaRPr dirty="0"/>
          </a:p>
        </p:txBody>
      </p:sp>
      <p:sp>
        <p:nvSpPr>
          <p:cNvPr id="464" name="Google Shape;464;p42"/>
          <p:cNvSpPr txBox="1">
            <a:spLocks noGrp="1"/>
          </p:cNvSpPr>
          <p:nvPr>
            <p:ph type="subTitle" idx="2"/>
          </p:nvPr>
        </p:nvSpPr>
        <p:spPr>
          <a:xfrm>
            <a:off x="3484347" y="333225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Recognize emotional state and use effective emotion regulation strategies</a:t>
            </a:r>
          </a:p>
        </p:txBody>
      </p:sp>
      <p:sp>
        <p:nvSpPr>
          <p:cNvPr id="465" name="Google Shape;465;p42"/>
          <p:cNvSpPr txBox="1">
            <a:spLocks noGrp="1"/>
          </p:cNvSpPr>
          <p:nvPr>
            <p:ph type="subTitle" idx="3"/>
          </p:nvPr>
        </p:nvSpPr>
        <p:spPr>
          <a:xfrm>
            <a:off x="6027914" y="3366567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Assessing Personal Emotion Regulation Skills to Enhance Emotion Management Capabilities</a:t>
            </a:r>
            <a:endParaRPr dirty="0"/>
          </a:p>
        </p:txBody>
      </p:sp>
      <p:sp>
        <p:nvSpPr>
          <p:cNvPr id="466" name="Google Shape;466;p42"/>
          <p:cNvSpPr txBox="1">
            <a:spLocks noGrp="1"/>
          </p:cNvSpPr>
          <p:nvPr>
            <p:ph type="subTitle" idx="4"/>
          </p:nvPr>
        </p:nvSpPr>
        <p:spPr>
          <a:xfrm>
            <a:off x="860645" y="1818401"/>
            <a:ext cx="2252271" cy="1521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Basic Emotion regulation principle learning</a:t>
            </a:r>
            <a:endParaRPr dirty="0"/>
          </a:p>
        </p:txBody>
      </p:sp>
      <p:sp>
        <p:nvSpPr>
          <p:cNvPr id="467" name="Google Shape;467;p42"/>
          <p:cNvSpPr txBox="1">
            <a:spLocks noGrp="1"/>
          </p:cNvSpPr>
          <p:nvPr>
            <p:ph type="subTitle" idx="5"/>
          </p:nvPr>
        </p:nvSpPr>
        <p:spPr>
          <a:xfrm>
            <a:off x="3484347" y="1818402"/>
            <a:ext cx="2175300" cy="1521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</a:t>
            </a:r>
            <a:r>
              <a:rPr lang="en" dirty="0"/>
              <a:t>motion regulation journey</a:t>
            </a:r>
            <a:endParaRPr dirty="0"/>
          </a:p>
        </p:txBody>
      </p:sp>
      <p:sp>
        <p:nvSpPr>
          <p:cNvPr id="468" name="Google Shape;468;p42"/>
          <p:cNvSpPr txBox="1">
            <a:spLocks noGrp="1"/>
          </p:cNvSpPr>
          <p:nvPr>
            <p:ph type="subTitle" idx="6"/>
          </p:nvPr>
        </p:nvSpPr>
        <p:spPr>
          <a:xfrm>
            <a:off x="6031075" y="1818402"/>
            <a:ext cx="2175300" cy="1501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Emotion regulation evaluation</a:t>
            </a:r>
            <a:endParaRPr dirty="0"/>
          </a:p>
        </p:txBody>
      </p:sp>
      <p:sp>
        <p:nvSpPr>
          <p:cNvPr id="469" name="Google Shape;469;p42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sp>
        <p:nvSpPr>
          <p:cNvPr id="470" name="Google Shape;470;p42"/>
          <p:cNvSpPr/>
          <p:nvPr/>
        </p:nvSpPr>
        <p:spPr>
          <a:xfrm>
            <a:off x="1870215" y="1331346"/>
            <a:ext cx="310119" cy="481363"/>
          </a:xfrm>
          <a:custGeom>
            <a:avLst/>
            <a:gdLst/>
            <a:ahLst/>
            <a:cxnLst/>
            <a:rect l="l" t="t" r="r" b="b"/>
            <a:pathLst>
              <a:path w="7061" h="10960" extrusionOk="0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471" name="Google Shape;471;p42"/>
          <p:cNvGrpSpPr/>
          <p:nvPr/>
        </p:nvGrpSpPr>
        <p:grpSpPr>
          <a:xfrm>
            <a:off x="4376293" y="1337012"/>
            <a:ext cx="391405" cy="481390"/>
            <a:chOff x="5782845" y="2906521"/>
            <a:chExt cx="301661" cy="371013"/>
          </a:xfrm>
        </p:grpSpPr>
        <p:sp>
          <p:nvSpPr>
            <p:cNvPr id="472" name="Google Shape;472;p42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42"/>
          <p:cNvGrpSpPr/>
          <p:nvPr/>
        </p:nvGrpSpPr>
        <p:grpSpPr>
          <a:xfrm>
            <a:off x="6959240" y="1337023"/>
            <a:ext cx="482341" cy="481379"/>
            <a:chOff x="975800" y="1925575"/>
            <a:chExt cx="363400" cy="362675"/>
          </a:xfrm>
        </p:grpSpPr>
        <p:sp>
          <p:nvSpPr>
            <p:cNvPr id="476" name="Google Shape;476;p42"/>
            <p:cNvSpPr/>
            <p:nvPr/>
          </p:nvSpPr>
          <p:spPr>
            <a:xfrm>
              <a:off x="975800" y="1925575"/>
              <a:ext cx="363400" cy="362675"/>
            </a:xfrm>
            <a:custGeom>
              <a:avLst/>
              <a:gdLst/>
              <a:ahLst/>
              <a:cxnLst/>
              <a:rect l="l" t="t" r="r" b="b"/>
              <a:pathLst>
                <a:path w="14536" h="14507" extrusionOk="0">
                  <a:moveTo>
                    <a:pt x="11106" y="480"/>
                  </a:moveTo>
                  <a:cubicBezTo>
                    <a:pt x="11627" y="480"/>
                    <a:pt x="12144" y="835"/>
                    <a:pt x="12098" y="1545"/>
                  </a:cubicBezTo>
                  <a:lnTo>
                    <a:pt x="12098" y="4230"/>
                  </a:lnTo>
                  <a:lnTo>
                    <a:pt x="10092" y="4230"/>
                  </a:lnTo>
                  <a:lnTo>
                    <a:pt x="10092" y="1545"/>
                  </a:lnTo>
                  <a:cubicBezTo>
                    <a:pt x="10061" y="835"/>
                    <a:pt x="10586" y="480"/>
                    <a:pt x="11106" y="480"/>
                  </a:cubicBezTo>
                  <a:close/>
                  <a:moveTo>
                    <a:pt x="9907" y="527"/>
                  </a:moveTo>
                  <a:cubicBezTo>
                    <a:pt x="9660" y="804"/>
                    <a:pt x="9536" y="1175"/>
                    <a:pt x="9536" y="1545"/>
                  </a:cubicBezTo>
                  <a:lnTo>
                    <a:pt x="9536" y="7501"/>
                  </a:lnTo>
                  <a:cubicBezTo>
                    <a:pt x="9490" y="8119"/>
                    <a:pt x="9012" y="8427"/>
                    <a:pt x="8537" y="8427"/>
                  </a:cubicBezTo>
                  <a:cubicBezTo>
                    <a:pt x="8063" y="8427"/>
                    <a:pt x="7592" y="8119"/>
                    <a:pt x="7561" y="7501"/>
                  </a:cubicBezTo>
                  <a:lnTo>
                    <a:pt x="7561" y="7069"/>
                  </a:lnTo>
                  <a:cubicBezTo>
                    <a:pt x="7561" y="6915"/>
                    <a:pt x="7407" y="6791"/>
                    <a:pt x="7253" y="6791"/>
                  </a:cubicBezTo>
                  <a:lnTo>
                    <a:pt x="4135" y="6791"/>
                  </a:lnTo>
                  <a:lnTo>
                    <a:pt x="4135" y="1545"/>
                  </a:lnTo>
                  <a:cubicBezTo>
                    <a:pt x="4135" y="989"/>
                    <a:pt x="4598" y="527"/>
                    <a:pt x="5123" y="527"/>
                  </a:cubicBezTo>
                  <a:close/>
                  <a:moveTo>
                    <a:pt x="6975" y="7347"/>
                  </a:moveTo>
                  <a:lnTo>
                    <a:pt x="6975" y="7501"/>
                  </a:lnTo>
                  <a:cubicBezTo>
                    <a:pt x="6975" y="7841"/>
                    <a:pt x="7098" y="8211"/>
                    <a:pt x="7345" y="8489"/>
                  </a:cubicBezTo>
                  <a:lnTo>
                    <a:pt x="3426" y="8489"/>
                  </a:lnTo>
                  <a:cubicBezTo>
                    <a:pt x="2901" y="8489"/>
                    <a:pt x="2438" y="8026"/>
                    <a:pt x="2438" y="7501"/>
                  </a:cubicBezTo>
                  <a:lnTo>
                    <a:pt x="2438" y="7347"/>
                  </a:lnTo>
                  <a:close/>
                  <a:moveTo>
                    <a:pt x="13672" y="3088"/>
                  </a:moveTo>
                  <a:cubicBezTo>
                    <a:pt x="13826" y="3088"/>
                    <a:pt x="13950" y="3211"/>
                    <a:pt x="13950" y="3366"/>
                  </a:cubicBezTo>
                  <a:lnTo>
                    <a:pt x="13950" y="10186"/>
                  </a:lnTo>
                  <a:lnTo>
                    <a:pt x="8549" y="10186"/>
                  </a:lnTo>
                  <a:cubicBezTo>
                    <a:pt x="8148" y="10186"/>
                    <a:pt x="8148" y="10773"/>
                    <a:pt x="8549" y="10773"/>
                  </a:cubicBezTo>
                  <a:lnTo>
                    <a:pt x="13980" y="10773"/>
                  </a:lnTo>
                  <a:lnTo>
                    <a:pt x="13980" y="11791"/>
                  </a:lnTo>
                  <a:cubicBezTo>
                    <a:pt x="13950" y="11945"/>
                    <a:pt x="13826" y="12069"/>
                    <a:pt x="13672" y="12069"/>
                  </a:cubicBezTo>
                  <a:lnTo>
                    <a:pt x="864" y="12069"/>
                  </a:lnTo>
                  <a:cubicBezTo>
                    <a:pt x="710" y="12069"/>
                    <a:pt x="556" y="11945"/>
                    <a:pt x="556" y="11791"/>
                  </a:cubicBezTo>
                  <a:lnTo>
                    <a:pt x="556" y="10773"/>
                  </a:lnTo>
                  <a:lnTo>
                    <a:pt x="5987" y="10773"/>
                  </a:lnTo>
                  <a:cubicBezTo>
                    <a:pt x="6358" y="10773"/>
                    <a:pt x="6358" y="10217"/>
                    <a:pt x="5987" y="10217"/>
                  </a:cubicBezTo>
                  <a:lnTo>
                    <a:pt x="586" y="10217"/>
                  </a:lnTo>
                  <a:lnTo>
                    <a:pt x="586" y="3366"/>
                  </a:lnTo>
                  <a:cubicBezTo>
                    <a:pt x="586" y="3211"/>
                    <a:pt x="710" y="3088"/>
                    <a:pt x="864" y="3088"/>
                  </a:cubicBezTo>
                  <a:lnTo>
                    <a:pt x="3580" y="3088"/>
                  </a:lnTo>
                  <a:lnTo>
                    <a:pt x="3580" y="6791"/>
                  </a:lnTo>
                  <a:lnTo>
                    <a:pt x="2160" y="6791"/>
                  </a:lnTo>
                  <a:cubicBezTo>
                    <a:pt x="2006" y="6791"/>
                    <a:pt x="1883" y="6915"/>
                    <a:pt x="1883" y="7069"/>
                  </a:cubicBezTo>
                  <a:lnTo>
                    <a:pt x="1883" y="7501"/>
                  </a:lnTo>
                  <a:cubicBezTo>
                    <a:pt x="1883" y="8335"/>
                    <a:pt x="2562" y="9044"/>
                    <a:pt x="3426" y="9044"/>
                  </a:cubicBezTo>
                  <a:lnTo>
                    <a:pt x="8549" y="9044"/>
                  </a:lnTo>
                  <a:cubicBezTo>
                    <a:pt x="9413" y="9044"/>
                    <a:pt x="10092" y="8365"/>
                    <a:pt x="10092" y="7501"/>
                  </a:cubicBezTo>
                  <a:lnTo>
                    <a:pt x="10092" y="4785"/>
                  </a:lnTo>
                  <a:lnTo>
                    <a:pt x="12376" y="4785"/>
                  </a:lnTo>
                  <a:cubicBezTo>
                    <a:pt x="12530" y="4785"/>
                    <a:pt x="12653" y="4662"/>
                    <a:pt x="12653" y="4508"/>
                  </a:cubicBezTo>
                  <a:lnTo>
                    <a:pt x="12653" y="3088"/>
                  </a:lnTo>
                  <a:close/>
                  <a:moveTo>
                    <a:pt x="8672" y="12624"/>
                  </a:moveTo>
                  <a:lnTo>
                    <a:pt x="8672" y="13951"/>
                  </a:lnTo>
                  <a:lnTo>
                    <a:pt x="5833" y="13951"/>
                  </a:lnTo>
                  <a:lnTo>
                    <a:pt x="5833" y="12624"/>
                  </a:lnTo>
                  <a:close/>
                  <a:moveTo>
                    <a:pt x="11163" y="1"/>
                  </a:moveTo>
                  <a:cubicBezTo>
                    <a:pt x="11145" y="1"/>
                    <a:pt x="11128" y="1"/>
                    <a:pt x="11110" y="2"/>
                  </a:cubicBezTo>
                  <a:lnTo>
                    <a:pt x="5154" y="2"/>
                  </a:lnTo>
                  <a:cubicBezTo>
                    <a:pt x="4290" y="2"/>
                    <a:pt x="3580" y="681"/>
                    <a:pt x="3580" y="1545"/>
                  </a:cubicBezTo>
                  <a:lnTo>
                    <a:pt x="3580" y="2533"/>
                  </a:lnTo>
                  <a:lnTo>
                    <a:pt x="864" y="2533"/>
                  </a:lnTo>
                  <a:cubicBezTo>
                    <a:pt x="370" y="2533"/>
                    <a:pt x="0" y="2903"/>
                    <a:pt x="0" y="3366"/>
                  </a:cubicBezTo>
                  <a:lnTo>
                    <a:pt x="0" y="11791"/>
                  </a:lnTo>
                  <a:cubicBezTo>
                    <a:pt x="0" y="12254"/>
                    <a:pt x="370" y="12624"/>
                    <a:pt x="864" y="12624"/>
                  </a:cubicBezTo>
                  <a:lnTo>
                    <a:pt x="5277" y="12624"/>
                  </a:lnTo>
                  <a:lnTo>
                    <a:pt x="5277" y="13951"/>
                  </a:lnTo>
                  <a:lnTo>
                    <a:pt x="3858" y="13951"/>
                  </a:lnTo>
                  <a:cubicBezTo>
                    <a:pt x="3844" y="13949"/>
                    <a:pt x="3831" y="13947"/>
                    <a:pt x="3818" y="13947"/>
                  </a:cubicBezTo>
                  <a:cubicBezTo>
                    <a:pt x="3683" y="13947"/>
                    <a:pt x="3580" y="14088"/>
                    <a:pt x="3580" y="14229"/>
                  </a:cubicBezTo>
                  <a:cubicBezTo>
                    <a:pt x="3580" y="14383"/>
                    <a:pt x="3703" y="14507"/>
                    <a:pt x="3858" y="14507"/>
                  </a:cubicBezTo>
                  <a:lnTo>
                    <a:pt x="10678" y="14507"/>
                  </a:lnTo>
                  <a:cubicBezTo>
                    <a:pt x="10833" y="14507"/>
                    <a:pt x="10956" y="14383"/>
                    <a:pt x="10956" y="14229"/>
                  </a:cubicBezTo>
                  <a:cubicBezTo>
                    <a:pt x="10956" y="14088"/>
                    <a:pt x="10853" y="13947"/>
                    <a:pt x="10718" y="13947"/>
                  </a:cubicBezTo>
                  <a:cubicBezTo>
                    <a:pt x="10705" y="13947"/>
                    <a:pt x="10692" y="13949"/>
                    <a:pt x="10678" y="13951"/>
                  </a:cubicBezTo>
                  <a:lnTo>
                    <a:pt x="9259" y="13951"/>
                  </a:lnTo>
                  <a:lnTo>
                    <a:pt x="9259" y="12624"/>
                  </a:lnTo>
                  <a:lnTo>
                    <a:pt x="13672" y="12624"/>
                  </a:lnTo>
                  <a:cubicBezTo>
                    <a:pt x="14166" y="12624"/>
                    <a:pt x="14536" y="12254"/>
                    <a:pt x="14536" y="11791"/>
                  </a:cubicBezTo>
                  <a:lnTo>
                    <a:pt x="14536" y="3366"/>
                  </a:lnTo>
                  <a:cubicBezTo>
                    <a:pt x="14536" y="2903"/>
                    <a:pt x="14166" y="2533"/>
                    <a:pt x="13672" y="2533"/>
                  </a:cubicBezTo>
                  <a:lnTo>
                    <a:pt x="12653" y="2533"/>
                  </a:lnTo>
                  <a:lnTo>
                    <a:pt x="12653" y="1545"/>
                  </a:lnTo>
                  <a:cubicBezTo>
                    <a:pt x="12653" y="699"/>
                    <a:pt x="11973" y="1"/>
                    <a:pt x="1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1105400" y="1967275"/>
              <a:ext cx="82600" cy="14675"/>
            </a:xfrm>
            <a:custGeom>
              <a:avLst/>
              <a:gdLst/>
              <a:ahLst/>
              <a:cxnLst/>
              <a:rect l="l" t="t" r="r" b="b"/>
              <a:pathLst>
                <a:path w="3304" h="587" extrusionOk="0">
                  <a:moveTo>
                    <a:pt x="371" y="0"/>
                  </a:moveTo>
                  <a:cubicBezTo>
                    <a:pt x="1" y="0"/>
                    <a:pt x="1" y="587"/>
                    <a:pt x="371" y="587"/>
                  </a:cubicBezTo>
                  <a:lnTo>
                    <a:pt x="2933" y="587"/>
                  </a:lnTo>
                  <a:cubicBezTo>
                    <a:pt x="3303" y="587"/>
                    <a:pt x="3303" y="0"/>
                    <a:pt x="2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1104100" y="2009675"/>
              <a:ext cx="84425" cy="14750"/>
            </a:xfrm>
            <a:custGeom>
              <a:avLst/>
              <a:gdLst/>
              <a:ahLst/>
              <a:cxnLst/>
              <a:rect l="l" t="t" r="r" b="b"/>
              <a:pathLst>
                <a:path w="3377" h="590" extrusionOk="0">
                  <a:moveTo>
                    <a:pt x="394" y="1"/>
                  </a:moveTo>
                  <a:cubicBezTo>
                    <a:pt x="1" y="1"/>
                    <a:pt x="1" y="589"/>
                    <a:pt x="394" y="589"/>
                  </a:cubicBezTo>
                  <a:cubicBezTo>
                    <a:pt x="403" y="589"/>
                    <a:pt x="413" y="589"/>
                    <a:pt x="423" y="588"/>
                  </a:cubicBezTo>
                  <a:lnTo>
                    <a:pt x="2985" y="588"/>
                  </a:lnTo>
                  <a:cubicBezTo>
                    <a:pt x="2994" y="589"/>
                    <a:pt x="3003" y="589"/>
                    <a:pt x="3012" y="589"/>
                  </a:cubicBezTo>
                  <a:cubicBezTo>
                    <a:pt x="3377" y="589"/>
                    <a:pt x="3377" y="1"/>
                    <a:pt x="3012" y="1"/>
                  </a:cubicBezTo>
                  <a:cubicBezTo>
                    <a:pt x="3003" y="1"/>
                    <a:pt x="2994" y="1"/>
                    <a:pt x="2985" y="2"/>
                  </a:cubicBezTo>
                  <a:lnTo>
                    <a:pt x="423" y="2"/>
                  </a:lnTo>
                  <a:cubicBezTo>
                    <a:pt x="413" y="1"/>
                    <a:pt x="403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1104125" y="2052800"/>
              <a:ext cx="84400" cy="14050"/>
            </a:xfrm>
            <a:custGeom>
              <a:avLst/>
              <a:gdLst/>
              <a:ahLst/>
              <a:cxnLst/>
              <a:rect l="l" t="t" r="r" b="b"/>
              <a:pathLst>
                <a:path w="3376" h="562" extrusionOk="0">
                  <a:moveTo>
                    <a:pt x="366" y="1"/>
                  </a:moveTo>
                  <a:cubicBezTo>
                    <a:pt x="0" y="1"/>
                    <a:pt x="9" y="562"/>
                    <a:pt x="393" y="562"/>
                  </a:cubicBezTo>
                  <a:cubicBezTo>
                    <a:pt x="402" y="562"/>
                    <a:pt x="412" y="561"/>
                    <a:pt x="422" y="561"/>
                  </a:cubicBezTo>
                  <a:lnTo>
                    <a:pt x="2984" y="561"/>
                  </a:lnTo>
                  <a:cubicBezTo>
                    <a:pt x="2993" y="561"/>
                    <a:pt x="3002" y="562"/>
                    <a:pt x="3011" y="562"/>
                  </a:cubicBezTo>
                  <a:cubicBezTo>
                    <a:pt x="3367" y="562"/>
                    <a:pt x="3376" y="1"/>
                    <a:pt x="3036" y="1"/>
                  </a:cubicBezTo>
                  <a:cubicBezTo>
                    <a:pt x="3019" y="1"/>
                    <a:pt x="3002" y="2"/>
                    <a:pt x="2984" y="5"/>
                  </a:cubicBezTo>
                  <a:lnTo>
                    <a:pt x="422" y="5"/>
                  </a:lnTo>
                  <a:cubicBezTo>
                    <a:pt x="402" y="2"/>
                    <a:pt x="384" y="1"/>
                    <a:pt x="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1147850" y="2180225"/>
              <a:ext cx="17000" cy="14400"/>
            </a:xfrm>
            <a:custGeom>
              <a:avLst/>
              <a:gdLst/>
              <a:ahLst/>
              <a:cxnLst/>
              <a:rect l="l" t="t" r="r" b="b"/>
              <a:pathLst>
                <a:path w="680" h="576" extrusionOk="0">
                  <a:moveTo>
                    <a:pt x="371" y="0"/>
                  </a:moveTo>
                  <a:cubicBezTo>
                    <a:pt x="124" y="0"/>
                    <a:pt x="0" y="309"/>
                    <a:pt x="185" y="494"/>
                  </a:cubicBezTo>
                  <a:cubicBezTo>
                    <a:pt x="242" y="551"/>
                    <a:pt x="311" y="576"/>
                    <a:pt x="378" y="576"/>
                  </a:cubicBezTo>
                  <a:cubicBezTo>
                    <a:pt x="531" y="576"/>
                    <a:pt x="679" y="449"/>
                    <a:pt x="679" y="278"/>
                  </a:cubicBezTo>
                  <a:cubicBezTo>
                    <a:pt x="679" y="124"/>
                    <a:pt x="525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0371;p71">
            <a:extLst>
              <a:ext uri="{FF2B5EF4-FFF2-40B4-BE49-F238E27FC236}">
                <a16:creationId xmlns:a16="http://schemas.microsoft.com/office/drawing/2014/main" id="{9B3D5E41-3703-278E-35D9-64A2B8848799}"/>
              </a:ext>
            </a:extLst>
          </p:cNvPr>
          <p:cNvSpPr/>
          <p:nvPr/>
        </p:nvSpPr>
        <p:spPr>
          <a:xfrm flipH="1">
            <a:off x="4335806" y="566058"/>
            <a:ext cx="780479" cy="460674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67;p42">
            <a:extLst>
              <a:ext uri="{FF2B5EF4-FFF2-40B4-BE49-F238E27FC236}">
                <a16:creationId xmlns:a16="http://schemas.microsoft.com/office/drawing/2014/main" id="{45B9921D-C4E0-E116-8D9C-1B57CD8E019A}"/>
              </a:ext>
            </a:extLst>
          </p:cNvPr>
          <p:cNvSpPr txBox="1">
            <a:spLocks/>
          </p:cNvSpPr>
          <p:nvPr/>
        </p:nvSpPr>
        <p:spPr>
          <a:xfrm>
            <a:off x="5268686" y="400003"/>
            <a:ext cx="3155314" cy="82056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000" b="1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ebas Neue"/>
              <a:buNone/>
              <a:defRPr sz="2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600"/>
              <a:buFont typeface="Bebas Neue"/>
              <a:buNone/>
              <a:defRPr sz="2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GB" sz="1400" dirty="0"/>
              <a:t>High school students who fail to regulate emotions cannot engage in learning activities actively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" grpId="0" build="p"/>
      <p:bldP spid="464" grpId="0" build="p"/>
      <p:bldP spid="465" grpId="0" build="p"/>
      <p:bldP spid="466" grpId="0" uiExpand="1" build="p" animBg="1"/>
      <p:bldP spid="467" grpId="0" build="p" animBg="1"/>
      <p:bldP spid="468" grpId="0" build="p" animBg="1"/>
      <p:bldP spid="47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2156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Personalized learning</a:t>
            </a:r>
            <a:endParaRPr dirty="0"/>
          </a:p>
        </p:txBody>
      </p:sp>
      <p:sp>
        <p:nvSpPr>
          <p:cNvPr id="300" name="Google Shape;300;p30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4" name="Google Shape;1404;p63">
            <a:extLst>
              <a:ext uri="{FF2B5EF4-FFF2-40B4-BE49-F238E27FC236}">
                <a16:creationId xmlns:a16="http://schemas.microsoft.com/office/drawing/2014/main" id="{6C450D2C-893F-23AC-2E10-FF9304169A6A}"/>
              </a:ext>
            </a:extLst>
          </p:cNvPr>
          <p:cNvGrpSpPr/>
          <p:nvPr/>
        </p:nvGrpSpPr>
        <p:grpSpPr>
          <a:xfrm>
            <a:off x="720000" y="1319893"/>
            <a:ext cx="3577650" cy="1251857"/>
            <a:chOff x="1046767" y="4756633"/>
            <a:chExt cx="859646" cy="292841"/>
          </a:xfrm>
        </p:grpSpPr>
        <p:sp>
          <p:nvSpPr>
            <p:cNvPr id="5" name="Google Shape;1405;p63">
              <a:extLst>
                <a:ext uri="{FF2B5EF4-FFF2-40B4-BE49-F238E27FC236}">
                  <a16:creationId xmlns:a16="http://schemas.microsoft.com/office/drawing/2014/main" id="{FDB90267-90BB-6169-E2C7-A3D4EAA61354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06;p63">
              <a:extLst>
                <a:ext uri="{FF2B5EF4-FFF2-40B4-BE49-F238E27FC236}">
                  <a16:creationId xmlns:a16="http://schemas.microsoft.com/office/drawing/2014/main" id="{5412A0B9-DBA5-F798-46E1-2D3802D1C40B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07;p63">
              <a:extLst>
                <a:ext uri="{FF2B5EF4-FFF2-40B4-BE49-F238E27FC236}">
                  <a16:creationId xmlns:a16="http://schemas.microsoft.com/office/drawing/2014/main" id="{1F8B2477-B47E-580C-4AC2-F4B6434DDB82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0EABB520-7EBA-474B-43D9-AAD02C2142FE}"/>
              </a:ext>
            </a:extLst>
          </p:cNvPr>
          <p:cNvSpPr txBox="1"/>
          <p:nvPr/>
        </p:nvSpPr>
        <p:spPr>
          <a:xfrm>
            <a:off x="1509561" y="1857023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Prior Knowledge</a:t>
            </a:r>
            <a:endParaRPr kumimoji="1" lang="zh-CN" altLang="en-US" sz="24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B6B78F-4B22-5786-FEFB-E4323122EB77}"/>
              </a:ext>
            </a:extLst>
          </p:cNvPr>
          <p:cNvSpPr txBox="1"/>
          <p:nvPr/>
        </p:nvSpPr>
        <p:spPr>
          <a:xfrm>
            <a:off x="1060037" y="1415312"/>
            <a:ext cx="32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1</a:t>
            </a:r>
            <a:endParaRPr kumimoji="1" lang="zh-CN" altLang="en-US" sz="2400" b="1" dirty="0"/>
          </a:p>
        </p:txBody>
      </p:sp>
      <p:sp>
        <p:nvSpPr>
          <p:cNvPr id="16" name="Google Shape;463;p42">
            <a:extLst>
              <a:ext uri="{FF2B5EF4-FFF2-40B4-BE49-F238E27FC236}">
                <a16:creationId xmlns:a16="http://schemas.microsoft.com/office/drawing/2014/main" id="{347017AA-E932-2670-353E-A0DB274CE0D2}"/>
              </a:ext>
            </a:extLst>
          </p:cNvPr>
          <p:cNvSpPr txBox="1">
            <a:spLocks/>
          </p:cNvSpPr>
          <p:nvPr/>
        </p:nvSpPr>
        <p:spPr>
          <a:xfrm>
            <a:off x="1220904" y="2806697"/>
            <a:ext cx="2858820" cy="141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>
              <a:buNone/>
            </a:pPr>
            <a:r>
              <a:rPr lang="en-GB" dirty="0"/>
              <a:t>Learner will take pre-test to check their prior knowledge level. Depending the results, different learning paths are provided.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21568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Personalized learning</a:t>
            </a:r>
            <a:endParaRPr dirty="0"/>
          </a:p>
        </p:txBody>
      </p:sp>
      <p:sp>
        <p:nvSpPr>
          <p:cNvPr id="300" name="Google Shape;300;p30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" name="Google Shape;1404;p63">
            <a:extLst>
              <a:ext uri="{FF2B5EF4-FFF2-40B4-BE49-F238E27FC236}">
                <a16:creationId xmlns:a16="http://schemas.microsoft.com/office/drawing/2014/main" id="{CA32D9E7-B63D-7432-14ED-B6A8AC05D7A0}"/>
              </a:ext>
            </a:extLst>
          </p:cNvPr>
          <p:cNvGrpSpPr/>
          <p:nvPr/>
        </p:nvGrpSpPr>
        <p:grpSpPr>
          <a:xfrm>
            <a:off x="720000" y="1319893"/>
            <a:ext cx="3577650" cy="1251857"/>
            <a:chOff x="1046767" y="4756633"/>
            <a:chExt cx="859646" cy="292841"/>
          </a:xfrm>
        </p:grpSpPr>
        <p:sp>
          <p:nvSpPr>
            <p:cNvPr id="3" name="Google Shape;1405;p63">
              <a:extLst>
                <a:ext uri="{FF2B5EF4-FFF2-40B4-BE49-F238E27FC236}">
                  <a16:creationId xmlns:a16="http://schemas.microsoft.com/office/drawing/2014/main" id="{37E56ABC-9F6E-97EE-9E80-1DC8556A2E71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406;p63">
              <a:extLst>
                <a:ext uri="{FF2B5EF4-FFF2-40B4-BE49-F238E27FC236}">
                  <a16:creationId xmlns:a16="http://schemas.microsoft.com/office/drawing/2014/main" id="{E4DFA748-4004-0E1C-B6D2-208B7235FBF0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07;p63">
              <a:extLst>
                <a:ext uri="{FF2B5EF4-FFF2-40B4-BE49-F238E27FC236}">
                  <a16:creationId xmlns:a16="http://schemas.microsoft.com/office/drawing/2014/main" id="{BFEF3CE9-0A56-1C95-C6EF-6E1EE6C19954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1FED5F66-EBC2-40E0-1962-45E72543F65B}"/>
              </a:ext>
            </a:extLst>
          </p:cNvPr>
          <p:cNvSpPr txBox="1"/>
          <p:nvPr/>
        </p:nvSpPr>
        <p:spPr>
          <a:xfrm>
            <a:off x="1509561" y="1857023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/>
              <a:t>Prior Knowledge</a:t>
            </a:r>
            <a:endParaRPr kumimoji="1" lang="zh-CN" altLang="en-US" sz="24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129993-9C14-67C1-FA7A-045ED7E3D1C8}"/>
              </a:ext>
            </a:extLst>
          </p:cNvPr>
          <p:cNvSpPr txBox="1"/>
          <p:nvPr/>
        </p:nvSpPr>
        <p:spPr>
          <a:xfrm>
            <a:off x="1060037" y="1415312"/>
            <a:ext cx="32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1</a:t>
            </a:r>
            <a:endParaRPr kumimoji="1" lang="zh-CN" altLang="en-US" sz="2400" b="1" dirty="0"/>
          </a:p>
        </p:txBody>
      </p:sp>
      <p:grpSp>
        <p:nvGrpSpPr>
          <p:cNvPr id="8" name="Google Shape;1404;p63">
            <a:extLst>
              <a:ext uri="{FF2B5EF4-FFF2-40B4-BE49-F238E27FC236}">
                <a16:creationId xmlns:a16="http://schemas.microsoft.com/office/drawing/2014/main" id="{9F901EE3-3434-FA0B-F686-26CE4614CCFF}"/>
              </a:ext>
            </a:extLst>
          </p:cNvPr>
          <p:cNvGrpSpPr/>
          <p:nvPr/>
        </p:nvGrpSpPr>
        <p:grpSpPr>
          <a:xfrm>
            <a:off x="4814082" y="1319893"/>
            <a:ext cx="3577650" cy="1251857"/>
            <a:chOff x="1046767" y="4756633"/>
            <a:chExt cx="859646" cy="292841"/>
          </a:xfrm>
        </p:grpSpPr>
        <p:sp>
          <p:nvSpPr>
            <p:cNvPr id="9" name="Google Shape;1405;p63">
              <a:extLst>
                <a:ext uri="{FF2B5EF4-FFF2-40B4-BE49-F238E27FC236}">
                  <a16:creationId xmlns:a16="http://schemas.microsoft.com/office/drawing/2014/main" id="{AFF7FE62-4B48-8B95-E023-D9EB000A38D2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6;p63">
              <a:extLst>
                <a:ext uri="{FF2B5EF4-FFF2-40B4-BE49-F238E27FC236}">
                  <a16:creationId xmlns:a16="http://schemas.microsoft.com/office/drawing/2014/main" id="{9D96A55A-717A-D7F4-103B-E15A10BC3F54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07;p63">
              <a:extLst>
                <a:ext uri="{FF2B5EF4-FFF2-40B4-BE49-F238E27FC236}">
                  <a16:creationId xmlns:a16="http://schemas.microsoft.com/office/drawing/2014/main" id="{86D46C64-C6C6-2F69-055D-76FFDF7547BF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D26A6473-1792-6FFB-B377-90417E0A6789}"/>
              </a:ext>
            </a:extLst>
          </p:cNvPr>
          <p:cNvSpPr txBox="1"/>
          <p:nvPr/>
        </p:nvSpPr>
        <p:spPr>
          <a:xfrm>
            <a:off x="5647069" y="1646144"/>
            <a:ext cx="2691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Monitoring emotion states</a:t>
            </a:r>
            <a:endParaRPr kumimoji="1" lang="zh-CN" altLang="en-US" sz="24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035867A-0789-5F61-8F68-AEE84497012D}"/>
              </a:ext>
            </a:extLst>
          </p:cNvPr>
          <p:cNvSpPr txBox="1"/>
          <p:nvPr/>
        </p:nvSpPr>
        <p:spPr>
          <a:xfrm>
            <a:off x="5154119" y="1415312"/>
            <a:ext cx="321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/>
              <a:t>2</a:t>
            </a:r>
            <a:endParaRPr kumimoji="1" lang="zh-CN" altLang="en-US" sz="2400" b="1" dirty="0"/>
          </a:p>
        </p:txBody>
      </p:sp>
      <p:sp>
        <p:nvSpPr>
          <p:cNvPr id="14" name="Google Shape;463;p42">
            <a:extLst>
              <a:ext uri="{FF2B5EF4-FFF2-40B4-BE49-F238E27FC236}">
                <a16:creationId xmlns:a16="http://schemas.microsoft.com/office/drawing/2014/main" id="{AE2ECD22-BF1F-EBA3-ADD4-A7B4249C23C0}"/>
              </a:ext>
            </a:extLst>
          </p:cNvPr>
          <p:cNvSpPr txBox="1">
            <a:spLocks/>
          </p:cNvSpPr>
          <p:nvPr/>
        </p:nvSpPr>
        <p:spPr>
          <a:xfrm>
            <a:off x="1220904" y="2806697"/>
            <a:ext cx="2858820" cy="141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>
              <a:buNone/>
            </a:pPr>
            <a:r>
              <a:rPr lang="en-GB" dirty="0"/>
              <a:t>Learner will take pre-test to check their prior knowledge level. Depending the results, different learning paths are provided.</a:t>
            </a:r>
          </a:p>
        </p:txBody>
      </p:sp>
      <p:sp>
        <p:nvSpPr>
          <p:cNvPr id="15" name="Google Shape;463;p42">
            <a:extLst>
              <a:ext uri="{FF2B5EF4-FFF2-40B4-BE49-F238E27FC236}">
                <a16:creationId xmlns:a16="http://schemas.microsoft.com/office/drawing/2014/main" id="{B2C2B9AA-E7AD-1762-F667-324D41C8B511}"/>
              </a:ext>
            </a:extLst>
          </p:cNvPr>
          <p:cNvSpPr txBox="1">
            <a:spLocks/>
          </p:cNvSpPr>
          <p:nvPr/>
        </p:nvSpPr>
        <p:spPr>
          <a:xfrm>
            <a:off x="5273258" y="2806697"/>
            <a:ext cx="3065376" cy="141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>
              <a:buNone/>
            </a:pPr>
            <a:r>
              <a:rPr lang="en-GB" dirty="0"/>
              <a:t>After detecting leaners emotional states, the platform offers different support strategies </a:t>
            </a:r>
          </a:p>
        </p:txBody>
      </p:sp>
    </p:spTree>
    <p:extLst>
      <p:ext uri="{BB962C8B-B14F-4D97-AF65-F5344CB8AC3E}">
        <p14:creationId xmlns:p14="http://schemas.microsoft.com/office/powerpoint/2010/main" val="36320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5"/>
          <p:cNvSpPr/>
          <p:nvPr/>
        </p:nvSpPr>
        <p:spPr>
          <a:xfrm>
            <a:off x="3853076" y="1568400"/>
            <a:ext cx="4028181" cy="2807657"/>
          </a:xfrm>
          <a:custGeom>
            <a:avLst/>
            <a:gdLst/>
            <a:ahLst/>
            <a:cxnLst/>
            <a:rect l="l" t="t" r="r" b="b"/>
            <a:pathLst>
              <a:path w="248162" h="181204" extrusionOk="0">
                <a:moveTo>
                  <a:pt x="4636" y="0"/>
                </a:moveTo>
                <a:cubicBezTo>
                  <a:pt x="2053" y="0"/>
                  <a:pt x="0" y="2053"/>
                  <a:pt x="0" y="4636"/>
                </a:cubicBezTo>
                <a:lnTo>
                  <a:pt x="0" y="176634"/>
                </a:lnTo>
                <a:cubicBezTo>
                  <a:pt x="0" y="179151"/>
                  <a:pt x="2053" y="181204"/>
                  <a:pt x="4636" y="181204"/>
                </a:cubicBezTo>
                <a:lnTo>
                  <a:pt x="243526" y="181204"/>
                </a:lnTo>
                <a:cubicBezTo>
                  <a:pt x="246109" y="181204"/>
                  <a:pt x="248162" y="179151"/>
                  <a:pt x="248162" y="176634"/>
                </a:cubicBezTo>
                <a:lnTo>
                  <a:pt x="248162" y="4636"/>
                </a:lnTo>
                <a:cubicBezTo>
                  <a:pt x="248162" y="2053"/>
                  <a:pt x="246109" y="0"/>
                  <a:pt x="2435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5"/>
          <p:cNvSpPr txBox="1">
            <a:spLocks noGrp="1"/>
          </p:cNvSpPr>
          <p:nvPr>
            <p:ph type="title"/>
          </p:nvPr>
        </p:nvSpPr>
        <p:spPr>
          <a:xfrm>
            <a:off x="709114" y="2069143"/>
            <a:ext cx="24804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Access the Modules</a:t>
            </a:r>
            <a:endParaRPr dirty="0"/>
          </a:p>
        </p:txBody>
      </p:sp>
      <p:grpSp>
        <p:nvGrpSpPr>
          <p:cNvPr id="790" name="Google Shape;790;p55"/>
          <p:cNvGrpSpPr/>
          <p:nvPr/>
        </p:nvGrpSpPr>
        <p:grpSpPr>
          <a:xfrm>
            <a:off x="3611400" y="1006811"/>
            <a:ext cx="2042487" cy="3369246"/>
            <a:chOff x="5186401" y="494525"/>
            <a:chExt cx="1834973" cy="3843407"/>
          </a:xfrm>
        </p:grpSpPr>
        <p:sp>
          <p:nvSpPr>
            <p:cNvPr id="791" name="Google Shape;791;p55"/>
            <p:cNvSpPr/>
            <p:nvPr/>
          </p:nvSpPr>
          <p:spPr>
            <a:xfrm>
              <a:off x="5186401" y="494525"/>
              <a:ext cx="1834973" cy="3843407"/>
            </a:xfrm>
            <a:custGeom>
              <a:avLst/>
              <a:gdLst/>
              <a:ahLst/>
              <a:cxnLst/>
              <a:rect l="l" t="t" r="r" b="b"/>
              <a:pathLst>
                <a:path w="93205" h="189190" extrusionOk="0">
                  <a:moveTo>
                    <a:pt x="2870" y="0"/>
                  </a:moveTo>
                  <a:cubicBezTo>
                    <a:pt x="1280" y="0"/>
                    <a:pt x="0" y="1280"/>
                    <a:pt x="0" y="2914"/>
                  </a:cubicBezTo>
                  <a:lnTo>
                    <a:pt x="0" y="186320"/>
                  </a:lnTo>
                  <a:cubicBezTo>
                    <a:pt x="0" y="187909"/>
                    <a:pt x="1280" y="189190"/>
                    <a:pt x="2870" y="189190"/>
                  </a:cubicBezTo>
                  <a:lnTo>
                    <a:pt x="90334" y="189190"/>
                  </a:lnTo>
                  <a:cubicBezTo>
                    <a:pt x="91924" y="189190"/>
                    <a:pt x="93204" y="187909"/>
                    <a:pt x="93204" y="186320"/>
                  </a:cubicBezTo>
                  <a:lnTo>
                    <a:pt x="93204" y="2914"/>
                  </a:lnTo>
                  <a:cubicBezTo>
                    <a:pt x="93204" y="1280"/>
                    <a:pt x="91924" y="0"/>
                    <a:pt x="90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5"/>
            <p:cNvSpPr/>
            <p:nvPr/>
          </p:nvSpPr>
          <p:spPr>
            <a:xfrm>
              <a:off x="5890455" y="3969677"/>
              <a:ext cx="458108" cy="249526"/>
            </a:xfrm>
            <a:custGeom>
              <a:avLst/>
              <a:gdLst/>
              <a:ahLst/>
              <a:cxnLst/>
              <a:rect l="l" t="t" r="r" b="b"/>
              <a:pathLst>
                <a:path w="23269" h="7859" extrusionOk="0">
                  <a:moveTo>
                    <a:pt x="796" y="0"/>
                  </a:moveTo>
                  <a:cubicBezTo>
                    <a:pt x="354" y="0"/>
                    <a:pt x="1" y="353"/>
                    <a:pt x="1" y="751"/>
                  </a:cubicBezTo>
                  <a:lnTo>
                    <a:pt x="1" y="7064"/>
                  </a:lnTo>
                  <a:cubicBezTo>
                    <a:pt x="1" y="7506"/>
                    <a:pt x="354" y="7859"/>
                    <a:pt x="796" y="7859"/>
                  </a:cubicBezTo>
                  <a:lnTo>
                    <a:pt x="22474" y="7859"/>
                  </a:lnTo>
                  <a:cubicBezTo>
                    <a:pt x="22916" y="7859"/>
                    <a:pt x="23269" y="7506"/>
                    <a:pt x="23269" y="7064"/>
                  </a:cubicBezTo>
                  <a:lnTo>
                    <a:pt x="23269" y="751"/>
                  </a:lnTo>
                  <a:cubicBezTo>
                    <a:pt x="23269" y="353"/>
                    <a:pt x="22916" y="0"/>
                    <a:pt x="22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4" name="Google Shape;794;p55"/>
          <p:cNvSpPr txBox="1">
            <a:spLocks noGrp="1"/>
          </p:cNvSpPr>
          <p:nvPr>
            <p:ph type="sldNum" idx="12"/>
          </p:nvPr>
        </p:nvSpPr>
        <p:spPr>
          <a:xfrm>
            <a:off x="4297650" y="4602875"/>
            <a:ext cx="5487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pic>
        <p:nvPicPr>
          <p:cNvPr id="3" name="图片 2" descr="形状&#10;&#10;描述已自动生成">
            <a:extLst>
              <a:ext uri="{FF2B5EF4-FFF2-40B4-BE49-F238E27FC236}">
                <a16:creationId xmlns:a16="http://schemas.microsoft.com/office/drawing/2014/main" id="{F34BF10E-6F85-D2D7-D0CC-70489B0BD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076" y="1147705"/>
            <a:ext cx="1435118" cy="3092471"/>
          </a:xfrm>
          <a:prstGeom prst="rect">
            <a:avLst/>
          </a:prstGeom>
        </p:spPr>
      </p:pic>
      <p:pic>
        <p:nvPicPr>
          <p:cNvPr id="5" name="图片 4" descr="QR 代码&#10;&#10;描述已自动生成">
            <a:extLst>
              <a:ext uri="{FF2B5EF4-FFF2-40B4-BE49-F238E27FC236}">
                <a16:creationId xmlns:a16="http://schemas.microsoft.com/office/drawing/2014/main" id="{351FF40A-8717-5648-9E25-B2B99429F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887" y="1742014"/>
            <a:ext cx="1952131" cy="25299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6"/>
          <p:cNvSpPr txBox="1">
            <a:spLocks noGrp="1"/>
          </p:cNvSpPr>
          <p:nvPr>
            <p:ph type="title"/>
          </p:nvPr>
        </p:nvSpPr>
        <p:spPr>
          <a:xfrm>
            <a:off x="2347938" y="1230086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800" name="Google Shape;800;p56"/>
          <p:cNvSpPr txBox="1">
            <a:spLocks noGrp="1"/>
          </p:cNvSpPr>
          <p:nvPr>
            <p:ph type="subTitle" idx="1"/>
          </p:nvPr>
        </p:nvSpPr>
        <p:spPr>
          <a:xfrm>
            <a:off x="2347938" y="2678014"/>
            <a:ext cx="4448100" cy="12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rPr>
              <a:t>Do you have any questions?</a:t>
            </a:r>
            <a:endParaRPr sz="1800" b="1" dirty="0">
              <a:solidFill>
                <a:schemeClr val="dk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lizixing@unc.edu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+1 919 358 6766</a:t>
            </a:r>
            <a:endParaRPr dirty="0"/>
          </a:p>
        </p:txBody>
      </p:sp>
      <p:cxnSp>
        <p:nvCxnSpPr>
          <p:cNvPr id="802" name="Google Shape;802;p56"/>
          <p:cNvCxnSpPr/>
          <p:nvPr/>
        </p:nvCxnSpPr>
        <p:spPr>
          <a:xfrm>
            <a:off x="2201988" y="2558746"/>
            <a:ext cx="4740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3" name="Google Shape;803;p56"/>
          <p:cNvSpPr/>
          <p:nvPr/>
        </p:nvSpPr>
        <p:spPr>
          <a:xfrm>
            <a:off x="1650400" y="1074863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56"/>
          <p:cNvSpPr/>
          <p:nvPr/>
        </p:nvSpPr>
        <p:spPr>
          <a:xfrm>
            <a:off x="7254100" y="1074863"/>
            <a:ext cx="239400" cy="239400"/>
          </a:xfrm>
          <a:prstGeom prst="star4">
            <a:avLst>
              <a:gd name="adj" fmla="val 1572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1F2C5A-6911-5B28-BA64-454445F3494F}"/>
              </a:ext>
            </a:extLst>
          </p:cNvPr>
          <p:cNvSpPr/>
          <p:nvPr/>
        </p:nvSpPr>
        <p:spPr>
          <a:xfrm>
            <a:off x="1889800" y="3548743"/>
            <a:ext cx="5947914" cy="729343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gant Bachelor Thesis by Slidesgo">
  <a:themeElements>
    <a:clrScheme name="Simple Light">
      <a:dk1>
        <a:srgbClr val="5C5C5F"/>
      </a:dk1>
      <a:lt1>
        <a:srgbClr val="C4DDC5"/>
      </a:lt1>
      <a:dk2>
        <a:srgbClr val="6E8F81"/>
      </a:dk2>
      <a:lt2>
        <a:srgbClr val="FAFAF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Macintosh PowerPoint</Application>
  <PresentationFormat>On-screen Show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Quicksand</vt:lpstr>
      <vt:lpstr>Mulish</vt:lpstr>
      <vt:lpstr>Nunito Light</vt:lpstr>
      <vt:lpstr>Arial</vt:lpstr>
      <vt:lpstr>Bebas Neue</vt:lpstr>
      <vt:lpstr>Elegant Bachelor Thesis by Slidesgo</vt:lpstr>
      <vt:lpstr>MoodMastery  Adaptive learning environment ---prioritize emotional well-being</vt:lpstr>
      <vt:lpstr>Course Modules</vt:lpstr>
      <vt:lpstr>Personalized learning</vt:lpstr>
      <vt:lpstr>Personalized learning</vt:lpstr>
      <vt:lpstr>Access the Modules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Reviewer</cp:lastModifiedBy>
  <cp:revision>2</cp:revision>
  <dcterms:modified xsi:type="dcterms:W3CDTF">2024-07-22T14:24:25Z</dcterms:modified>
</cp:coreProperties>
</file>