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等线" panose="02010600030101010101" pitchFamily="2" charset="-122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Extra Bold" panose="020B0906030804020204" pitchFamily="34" charset="0"/>
      <p:regular r:id="rId14"/>
      <p:bold r:id="rId15"/>
    </p:embeddedFont>
    <p:embeddedFont>
      <p:font typeface="Poppins" pitchFamily="2" charset="0"/>
      <p:regular r:id="rId16"/>
      <p:bold r:id="rId17"/>
      <p:italic r:id="rId18"/>
      <p:boldItalic r:id="rId19"/>
    </p:embeddedFont>
    <p:embeddedFont>
      <p:font typeface="Poppins Bold" pitchFamily="2" charset="0"/>
      <p:regular r:id="rId20"/>
      <p:bold r:id="rId21"/>
    </p:embeddedFont>
    <p:embeddedFont>
      <p:font typeface="Times New Roman" panose="02020603050405020304" pitchFamily="18" charset="0"/>
      <p:regular r:id="rId22"/>
    </p:embeddedFont>
    <p:embeddedFont>
      <p:font typeface="Times New Roman Bold" panose="02030802070405020303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075" autoAdjust="0"/>
  </p:normalViewPr>
  <p:slideViewPr>
    <p:cSldViewPr>
      <p:cViewPr>
        <p:scale>
          <a:sx n="88" d="100"/>
          <a:sy n="88" d="100"/>
        </p:scale>
        <p:origin x="-184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118B-D026-A448-AFE3-234457986304}" type="datetimeFigureOut">
              <a:rPr kumimoji="1" lang="zh-CN" altLang="en-US" smtClean="0"/>
              <a:t>2024/7/21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80DB-989F-154F-A4BB-3B61407CBF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223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80DB-989F-154F-A4BB-3B61407CBF1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598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56350" y="5941929"/>
            <a:ext cx="14099416" cy="140994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420234" y="-1717598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7857" y="-643475"/>
            <a:ext cx="1286950" cy="12869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929195" y="8389571"/>
            <a:ext cx="3735531" cy="37355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47857" y="-99254"/>
            <a:ext cx="4659041" cy="4659041"/>
          </a:xfrm>
          <a:custGeom>
            <a:avLst/>
            <a:gdLst/>
            <a:ahLst/>
            <a:cxnLst/>
            <a:rect l="l" t="t" r="r" b="b"/>
            <a:pathLst>
              <a:path w="4659041" h="4659041">
                <a:moveTo>
                  <a:pt x="0" y="0"/>
                </a:moveTo>
                <a:lnTo>
                  <a:pt x="4659041" y="0"/>
                </a:lnTo>
                <a:lnTo>
                  <a:pt x="4659041" y="4659041"/>
                </a:lnTo>
                <a:lnTo>
                  <a:pt x="0" y="465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555455" y="4080322"/>
            <a:ext cx="12915629" cy="157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19"/>
              </a:lnSpc>
              <a:spcBef>
                <a:spcPct val="0"/>
              </a:spcBef>
            </a:pPr>
            <a:r>
              <a:rPr lang="en-US" sz="9156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Let’s Study Together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55455" y="6377349"/>
            <a:ext cx="7366063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64" dirty="0" err="1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Peizhe</a:t>
            </a:r>
            <a:r>
              <a:rPr lang="en-US" sz="3200" spc="-64" dirty="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Zhang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spc="-64" dirty="0">
                <a:solidFill>
                  <a:srgbClr val="051D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Adaptive Learning Analyst Track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6559" y="2880443"/>
            <a:ext cx="17433683" cy="3746875"/>
            <a:chOff x="0" y="0"/>
            <a:chExt cx="4591587" cy="986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1587" cy="986831"/>
            </a:xfrm>
            <a:custGeom>
              <a:avLst/>
              <a:gdLst/>
              <a:ahLst/>
              <a:cxnLst/>
              <a:rect l="l" t="t" r="r" b="b"/>
              <a:pathLst>
                <a:path w="4591587" h="986831">
                  <a:moveTo>
                    <a:pt x="7549" y="0"/>
                  </a:moveTo>
                  <a:lnTo>
                    <a:pt x="4584038" y="0"/>
                  </a:lnTo>
                  <a:cubicBezTo>
                    <a:pt x="4586040" y="0"/>
                    <a:pt x="4587960" y="795"/>
                    <a:pt x="4589376" y="2211"/>
                  </a:cubicBezTo>
                  <a:cubicBezTo>
                    <a:pt x="4590792" y="3627"/>
                    <a:pt x="4591587" y="5547"/>
                    <a:pt x="4591587" y="7549"/>
                  </a:cubicBezTo>
                  <a:lnTo>
                    <a:pt x="4591587" y="979282"/>
                  </a:lnTo>
                  <a:cubicBezTo>
                    <a:pt x="4591587" y="981284"/>
                    <a:pt x="4590792" y="983204"/>
                    <a:pt x="4589376" y="984620"/>
                  </a:cubicBezTo>
                  <a:cubicBezTo>
                    <a:pt x="4587960" y="986036"/>
                    <a:pt x="4586040" y="986831"/>
                    <a:pt x="4584038" y="986831"/>
                  </a:cubicBezTo>
                  <a:lnTo>
                    <a:pt x="7549" y="986831"/>
                  </a:lnTo>
                  <a:cubicBezTo>
                    <a:pt x="5547" y="986831"/>
                    <a:pt x="3627" y="986036"/>
                    <a:pt x="2211" y="984620"/>
                  </a:cubicBezTo>
                  <a:cubicBezTo>
                    <a:pt x="795" y="983204"/>
                    <a:pt x="0" y="981284"/>
                    <a:pt x="0" y="979282"/>
                  </a:cubicBezTo>
                  <a:lnTo>
                    <a:pt x="0" y="7549"/>
                  </a:lnTo>
                  <a:cubicBezTo>
                    <a:pt x="0" y="5547"/>
                    <a:pt x="795" y="3627"/>
                    <a:pt x="2211" y="2211"/>
                  </a:cubicBezTo>
                  <a:cubicBezTo>
                    <a:pt x="3627" y="795"/>
                    <a:pt x="5547" y="0"/>
                    <a:pt x="7549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1587" cy="1024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89196" y="7940477"/>
            <a:ext cx="4693046" cy="469304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2717734" y="2880443"/>
            <a:ext cx="0" cy="3746875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>
          <a:xfrm>
            <a:off x="1028700" y="534343"/>
            <a:ext cx="899935" cy="1184125"/>
          </a:xfrm>
          <a:custGeom>
            <a:avLst/>
            <a:gdLst/>
            <a:ahLst/>
            <a:cxnLst/>
            <a:rect l="l" t="t" r="r" b="b"/>
            <a:pathLst>
              <a:path w="899935" h="1184125">
                <a:moveTo>
                  <a:pt x="0" y="0"/>
                </a:moveTo>
                <a:lnTo>
                  <a:pt x="899935" y="0"/>
                </a:lnTo>
                <a:lnTo>
                  <a:pt x="899935" y="1184125"/>
                </a:lnTo>
                <a:lnTo>
                  <a:pt x="0" y="118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5697527" y="2880443"/>
            <a:ext cx="0" cy="3746875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>
          <a:xfrm>
            <a:off x="2145251" y="3056758"/>
            <a:ext cx="1560294" cy="1469182"/>
          </a:xfrm>
          <a:custGeom>
            <a:avLst/>
            <a:gdLst/>
            <a:ahLst/>
            <a:cxnLst/>
            <a:rect l="l" t="t" r="r" b="b"/>
            <a:pathLst>
              <a:path w="1560294" h="1469182">
                <a:moveTo>
                  <a:pt x="0" y="0"/>
                </a:moveTo>
                <a:lnTo>
                  <a:pt x="1560294" y="0"/>
                </a:lnTo>
                <a:lnTo>
                  <a:pt x="1560294" y="1469183"/>
                </a:lnTo>
                <a:lnTo>
                  <a:pt x="0" y="1469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>
          <a:xfrm>
            <a:off x="8197747" y="3056758"/>
            <a:ext cx="1187509" cy="1234650"/>
          </a:xfrm>
          <a:custGeom>
            <a:avLst/>
            <a:gdLst/>
            <a:ahLst/>
            <a:cxnLst/>
            <a:rect l="l" t="t" r="r" b="b"/>
            <a:pathLst>
              <a:path w="1187509" h="1234650">
                <a:moveTo>
                  <a:pt x="0" y="0"/>
                </a:moveTo>
                <a:lnTo>
                  <a:pt x="1187509" y="0"/>
                </a:lnTo>
                <a:lnTo>
                  <a:pt x="1187509" y="1234650"/>
                </a:lnTo>
                <a:lnTo>
                  <a:pt x="0" y="1234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>
          <a:xfrm>
            <a:off x="14281863" y="3174025"/>
            <a:ext cx="1234650" cy="1234650"/>
          </a:xfrm>
          <a:custGeom>
            <a:avLst/>
            <a:gdLst/>
            <a:ahLst/>
            <a:cxnLst/>
            <a:rect l="l" t="t" r="r" b="b"/>
            <a:pathLst>
              <a:path w="1234650" h="1234650">
                <a:moveTo>
                  <a:pt x="0" y="0"/>
                </a:moveTo>
                <a:lnTo>
                  <a:pt x="1234649" y="0"/>
                </a:lnTo>
                <a:lnTo>
                  <a:pt x="1234649" y="1234650"/>
                </a:lnTo>
                <a:lnTo>
                  <a:pt x="0" y="12346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>
          <a:xfrm>
            <a:off x="721595" y="7789368"/>
            <a:ext cx="1514145" cy="1553693"/>
          </a:xfrm>
          <a:custGeom>
            <a:avLst/>
            <a:gdLst/>
            <a:ahLst/>
            <a:cxnLst/>
            <a:rect l="l" t="t" r="r" b="b"/>
            <a:pathLst>
              <a:path w="1514145" h="1553693">
                <a:moveTo>
                  <a:pt x="0" y="0"/>
                </a:moveTo>
                <a:lnTo>
                  <a:pt x="1514145" y="0"/>
                </a:lnTo>
                <a:lnTo>
                  <a:pt x="1514145" y="1553693"/>
                </a:lnTo>
                <a:lnTo>
                  <a:pt x="0" y="15536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667863" y="4549735"/>
            <a:ext cx="2959862" cy="51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>
                <a:solidFill>
                  <a:srgbClr val="145DA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Knowledge Course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21642" y="4549735"/>
            <a:ext cx="2348490" cy="51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>
                <a:solidFill>
                  <a:srgbClr val="145DA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Ability Course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8450" y="410518"/>
            <a:ext cx="5478671" cy="148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spc="-51" dirty="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Middle and High School Students</a:t>
            </a:r>
          </a:p>
          <a:p>
            <a:pPr marL="561339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spc="-51" dirty="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</a:t>
            </a:r>
          </a:p>
          <a:p>
            <a:pPr marL="561339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spc="-51" dirty="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63845" y="4549735"/>
            <a:ext cx="2958090" cy="512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en-US" sz="2685">
                <a:solidFill>
                  <a:srgbClr val="145DA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Emotion Course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5390" y="5067325"/>
            <a:ext cx="4324808" cy="118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2599" spc="-51">
                <a:solidFill>
                  <a:srgbClr val="145D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the knowledge points that appear in the activities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28846" y="5067325"/>
            <a:ext cx="6045962" cy="118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2599" spc="-51">
                <a:solidFill>
                  <a:srgbClr val="145D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students' corresponding abilities according to the types of classroom activities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60659" y="5100644"/>
            <a:ext cx="4324808" cy="118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2599" spc="-51">
                <a:solidFill>
                  <a:srgbClr val="145D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Regulate students’ emotions based on their comments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5740" y="7646493"/>
            <a:ext cx="15114049" cy="208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2570" lvl="1" indent="-296285" algn="l">
              <a:lnSpc>
                <a:spcPts val="4116"/>
              </a:lnSpc>
              <a:buFont typeface="Arial"/>
              <a:buChar char="•"/>
            </a:pPr>
            <a:r>
              <a:rPr lang="en-US" sz="2744" spc="-54" dirty="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students' classroom activities</a:t>
            </a:r>
          </a:p>
          <a:p>
            <a:pPr marL="592570" lvl="1" indent="-296285" algn="l">
              <a:lnSpc>
                <a:spcPts val="4116"/>
              </a:lnSpc>
              <a:buFont typeface="Arial"/>
              <a:buChar char="•"/>
            </a:pPr>
            <a:r>
              <a:rPr lang="en-US" sz="2744" spc="-54" dirty="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Comprehensive Evaluation</a:t>
            </a:r>
          </a:p>
          <a:p>
            <a:pPr marL="592570" lvl="1" indent="-296285" algn="l">
              <a:lnSpc>
                <a:spcPts val="4116"/>
              </a:lnSpc>
              <a:buFont typeface="Arial"/>
              <a:buChar char="•"/>
            </a:pPr>
            <a:r>
              <a:rPr lang="en-US" sz="2744" spc="-54" dirty="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Metacognitive Development</a:t>
            </a:r>
          </a:p>
          <a:p>
            <a:pPr marL="592570" lvl="1" indent="-296285" algn="l">
              <a:lnSpc>
                <a:spcPts val="4116"/>
              </a:lnSpc>
              <a:buFont typeface="Arial"/>
              <a:buChar char="•"/>
            </a:pPr>
            <a:r>
              <a:rPr lang="en-US" sz="2744" spc="-54" dirty="0">
                <a:solidFill>
                  <a:srgbClr val="FDFD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an adaptive learning system after discovering problems in students' classroom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587194" y="946825"/>
            <a:ext cx="4115610" cy="8393350"/>
          </a:xfrm>
          <a:custGeom>
            <a:avLst/>
            <a:gdLst/>
            <a:ahLst/>
            <a:cxnLst/>
            <a:rect l="l" t="t" r="r" b="b"/>
            <a:pathLst>
              <a:path w="4115610" h="8393350">
                <a:moveTo>
                  <a:pt x="0" y="0"/>
                </a:moveTo>
                <a:lnTo>
                  <a:pt x="4115610" y="0"/>
                </a:lnTo>
                <a:lnTo>
                  <a:pt x="4115610" y="8393350"/>
                </a:lnTo>
                <a:lnTo>
                  <a:pt x="0" y="8393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53CFC8-42B7-A30D-F85E-EF9393336A17}"/>
              </a:ext>
            </a:extLst>
          </p:cNvPr>
          <p:cNvSpPr/>
          <p:nvPr/>
        </p:nvSpPr>
        <p:spPr>
          <a:xfrm>
            <a:off x="9982200" y="4351569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kumimoji="1"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kumimoji="1"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D03B9B-4901-AFCB-A485-3B9670E0AD94}"/>
              </a:ext>
            </a:extLst>
          </p:cNvPr>
          <p:cNvSpPr/>
          <p:nvPr/>
        </p:nvSpPr>
        <p:spPr>
          <a:xfrm>
            <a:off x="3352800" y="4686300"/>
            <a:ext cx="25908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604871" y="946825"/>
            <a:ext cx="4115610" cy="8393350"/>
          </a:xfrm>
          <a:custGeom>
            <a:avLst/>
            <a:gdLst/>
            <a:ahLst/>
            <a:cxnLst/>
            <a:rect l="l" t="t" r="r" b="b"/>
            <a:pathLst>
              <a:path w="4115610" h="8393350">
                <a:moveTo>
                  <a:pt x="0" y="0"/>
                </a:moveTo>
                <a:lnTo>
                  <a:pt x="4115610" y="0"/>
                </a:lnTo>
                <a:lnTo>
                  <a:pt x="4115610" y="8393350"/>
                </a:lnTo>
                <a:lnTo>
                  <a:pt x="0" y="8393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7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417762AC-15A9-CE73-B949-B7CFA95EE192}"/>
              </a:ext>
            </a:extLst>
          </p:cNvPr>
          <p:cNvSpPr/>
          <p:nvPr/>
        </p:nvSpPr>
        <p:spPr>
          <a:xfrm>
            <a:off x="9982200" y="4351569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</a:t>
            </a:r>
            <a:r>
              <a:rPr kumimoji="1"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kumimoji="1"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8366" y="2485326"/>
            <a:ext cx="8819592" cy="177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510"/>
              </a:lnSpc>
              <a:spcBef>
                <a:spcPct val="0"/>
              </a:spcBef>
            </a:pPr>
            <a:r>
              <a:rPr lang="en-US" sz="10364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THANK YOU!</a:t>
            </a:r>
          </a:p>
        </p:txBody>
      </p:sp>
      <p:sp>
        <p:nvSpPr>
          <p:cNvPr id="3" name="Freeform 3"/>
          <p:cNvSpPr/>
          <p:nvPr/>
        </p:nvSpPr>
        <p:spPr>
          <a:xfrm>
            <a:off x="2903581" y="5590863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>
                <a:moveTo>
                  <a:pt x="0" y="0"/>
                </a:moveTo>
                <a:lnTo>
                  <a:pt x="399176" y="0"/>
                </a:lnTo>
                <a:lnTo>
                  <a:pt x="399176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2903581" y="6151445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>
                <a:moveTo>
                  <a:pt x="0" y="0"/>
                </a:moveTo>
                <a:lnTo>
                  <a:pt x="399176" y="0"/>
                </a:lnTo>
                <a:lnTo>
                  <a:pt x="399176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2903581" y="4770415"/>
            <a:ext cx="3747646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145DA0"/>
                </a:solidFill>
                <a:latin typeface="Poppins Bold"/>
                <a:ea typeface="Poppins Bold"/>
                <a:cs typeface="Poppins Bold"/>
                <a:sym typeface="Poppins Bold"/>
              </a:rPr>
              <a:t>Peizhe Zhang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40103" y="6065720"/>
            <a:ext cx="3788059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peizhe@unc.edu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40103" y="5545318"/>
            <a:ext cx="3559508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9193586812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398912" y="0"/>
            <a:ext cx="5889088" cy="756959"/>
            <a:chOff x="0" y="0"/>
            <a:chExt cx="1551036" cy="1993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98912" y="9530041"/>
            <a:ext cx="5889088" cy="756959"/>
            <a:chOff x="0" y="0"/>
            <a:chExt cx="1551036" cy="1993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5214400" y="3227469"/>
            <a:ext cx="9392643" cy="9529477"/>
          </a:xfrm>
          <a:custGeom>
            <a:avLst/>
            <a:gdLst/>
            <a:ahLst/>
            <a:cxnLst/>
            <a:rect l="l" t="t" r="r" b="b"/>
            <a:pathLst>
              <a:path w="9392643" h="9529477">
                <a:moveTo>
                  <a:pt x="0" y="0"/>
                </a:moveTo>
                <a:lnTo>
                  <a:pt x="9392643" y="0"/>
                </a:lnTo>
                <a:lnTo>
                  <a:pt x="9392643" y="9529477"/>
                </a:lnTo>
                <a:lnTo>
                  <a:pt x="0" y="9529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0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>
          <a:xfrm>
            <a:off x="12056280" y="1684970"/>
            <a:ext cx="6006314" cy="6917061"/>
          </a:xfrm>
          <a:custGeom>
            <a:avLst/>
            <a:gdLst/>
            <a:ahLst/>
            <a:cxnLst/>
            <a:rect l="l" t="t" r="r" b="b"/>
            <a:pathLst>
              <a:path w="6006314" h="6917061">
                <a:moveTo>
                  <a:pt x="0" y="0"/>
                </a:moveTo>
                <a:lnTo>
                  <a:pt x="6006314" y="0"/>
                </a:lnTo>
                <a:lnTo>
                  <a:pt x="6006314" y="6917060"/>
                </a:lnTo>
                <a:lnTo>
                  <a:pt x="0" y="6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92</Words>
  <Application>Microsoft Macintosh PowerPoint</Application>
  <PresentationFormat>自定义</PresentationFormat>
  <Paragraphs>23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Times New Roman</vt:lpstr>
      <vt:lpstr>Poppins Bold</vt:lpstr>
      <vt:lpstr>Calibri</vt:lpstr>
      <vt:lpstr>等线</vt:lpstr>
      <vt:lpstr>Times New Roman Bold</vt:lpstr>
      <vt:lpstr>Open Sans Extra Bold</vt:lpstr>
      <vt:lpstr>Poppins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Study Together</dc:title>
  <cp:lastModifiedBy>Zhang, Peizhe</cp:lastModifiedBy>
  <cp:revision>2</cp:revision>
  <dcterms:created xsi:type="dcterms:W3CDTF">2006-08-16T00:00:00Z</dcterms:created>
  <dcterms:modified xsi:type="dcterms:W3CDTF">2024-07-22T01:03:10Z</dcterms:modified>
  <dc:identifier>DAGLnPFrwhk</dc:identifier>
</cp:coreProperties>
</file>