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nva Sans 2 Bold" panose="02010600030101010101" charset="0"/>
      <p:regular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DM Sans Bold" charset="0"/>
      <p:regular r:id="rId19"/>
    </p:embeddedFont>
    <p:embeddedFont>
      <p:font typeface="IBM Plex Sans Bold" panose="02010600030101010101" charset="0"/>
      <p:regular r:id="rId20"/>
    </p:embeddedFont>
    <p:embeddedFont>
      <p:font typeface="Kollektif Bold" panose="02010600030101010101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71566" y="2749123"/>
            <a:ext cx="11315247" cy="330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100">
                <a:solidFill>
                  <a:srgbClr val="227C9D"/>
                </a:solidFill>
                <a:latin typeface="Kollektif Bold"/>
              </a:rPr>
              <a:t>CANVAS EXTERNAL TOOLS COURSE</a:t>
            </a:r>
          </a:p>
          <a:p>
            <a:pPr algn="ctr">
              <a:lnSpc>
                <a:spcPts val="8100"/>
              </a:lnSpc>
            </a:pPr>
            <a:r>
              <a:rPr lang="en-US" sz="8100">
                <a:solidFill>
                  <a:srgbClr val="227C9D"/>
                </a:solidFill>
                <a:latin typeface="Kollektif Bold"/>
              </a:rPr>
              <a:t>(TOOLS KIT)</a:t>
            </a:r>
          </a:p>
        </p:txBody>
      </p:sp>
      <p:sp>
        <p:nvSpPr>
          <p:cNvPr id="3" name="Freeform 3"/>
          <p:cNvSpPr/>
          <p:nvPr/>
        </p:nvSpPr>
        <p:spPr>
          <a:xfrm>
            <a:off x="14386813" y="0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12742603" y="6624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545397" y="6800026"/>
            <a:ext cx="7197206" cy="116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0"/>
              </a:lnSpc>
            </a:pPr>
            <a:r>
              <a:rPr lang="en-US" sz="4100">
                <a:solidFill>
                  <a:srgbClr val="545454"/>
                </a:solidFill>
                <a:latin typeface="DM Sans"/>
              </a:rPr>
              <a:t>By Zijun Wang</a:t>
            </a:r>
          </a:p>
          <a:p>
            <a:pPr algn="ctr">
              <a:lnSpc>
                <a:spcPts val="4510"/>
              </a:lnSpc>
            </a:pPr>
            <a:r>
              <a:rPr lang="en-US" sz="4100">
                <a:solidFill>
                  <a:srgbClr val="545454"/>
                </a:solidFill>
                <a:latin typeface="DM Sans"/>
              </a:rPr>
              <a:t>MEITE, 2023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-2634012" y="-3662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404A97-14E3-159B-B0B4-25F2F1D60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497390"/>
            <a:ext cx="47625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7247" y="4192698"/>
            <a:ext cx="3462690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E6D73"/>
                </a:solidFill>
                <a:latin typeface="DM Sans Bold"/>
              </a:rPr>
              <a:t>INNOVATION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8105" y="3743285"/>
            <a:ext cx="1475373" cy="147537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27247" y="5851418"/>
            <a:ext cx="423872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48CFAE"/>
                </a:solidFill>
                <a:latin typeface="DM Sans Bold"/>
              </a:rPr>
              <a:t>COURSE DESIGN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78105" y="5463299"/>
            <a:ext cx="1475373" cy="147537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827247" y="7619212"/>
            <a:ext cx="3014366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CB77"/>
                </a:solidFill>
                <a:latin typeface="DM Sans Bold"/>
              </a:rPr>
              <a:t>FEATURES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78105" y="7169778"/>
            <a:ext cx="1475373" cy="147537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B77"/>
            </a:solidFill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78105" y="4192698"/>
            <a:ext cx="1475373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IBM Plex Sans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78105" y="5912712"/>
            <a:ext cx="1475373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IBM Plex Sans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8105" y="7619212"/>
            <a:ext cx="1475373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IBM Plex Sans Bold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14933" y="1893186"/>
            <a:ext cx="14956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IBM Plex Sans Bold"/>
              </a:rPr>
              <a:t>+24K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46411" y="1028700"/>
            <a:ext cx="4799768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DB15A3"/>
                </a:solidFill>
                <a:latin typeface="Kollektif Bold"/>
              </a:rPr>
              <a:t>OUTLINE</a:t>
            </a:r>
          </a:p>
        </p:txBody>
      </p:sp>
      <p:sp>
        <p:nvSpPr>
          <p:cNvPr id="16" name="Freeform 16"/>
          <p:cNvSpPr/>
          <p:nvPr/>
        </p:nvSpPr>
        <p:spPr>
          <a:xfrm flipH="1">
            <a:off x="-2634012" y="-4424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>
          <a:xfrm rot="5400000">
            <a:off x="13578759" y="6130618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3545614" y="-1575741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6946" y="7089814"/>
            <a:ext cx="6451575" cy="1097557"/>
            <a:chOff x="0" y="0"/>
            <a:chExt cx="8602099" cy="1463409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8602099" cy="1463409"/>
              <a:chOff x="0" y="0"/>
              <a:chExt cx="13271500" cy="225777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6351" y="0"/>
                <a:ext cx="7904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7904728" h="2257821">
                    <a:moveTo>
                      <a:pt x="618649" y="0"/>
                    </a:moveTo>
                    <a:cubicBezTo>
                      <a:pt x="501749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9" y="493889"/>
                      <a:pt x="618649" y="493889"/>
                    </a:cubicBezTo>
                    <a:cubicBezTo>
                      <a:pt x="735549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9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9" y="493889"/>
                      <a:pt x="1952149" y="493889"/>
                    </a:cubicBezTo>
                    <a:cubicBezTo>
                      <a:pt x="2069049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49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5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3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8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9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9" y="493889"/>
                      <a:pt x="3285649" y="493889"/>
                    </a:cubicBezTo>
                    <a:cubicBezTo>
                      <a:pt x="3402549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5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3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9" y="493889"/>
                      <a:pt x="4619149" y="493889"/>
                    </a:cubicBezTo>
                    <a:cubicBezTo>
                      <a:pt x="4736049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5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7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3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5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0982" y="399122"/>
                      <a:pt x="5835749" y="493889"/>
                      <a:pt x="5952649" y="493889"/>
                    </a:cubicBezTo>
                    <a:cubicBezTo>
                      <a:pt x="6069549" y="493889"/>
                      <a:pt x="6164316" y="399122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5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3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299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5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moveTo>
                      <a:pt x="7286149" y="0"/>
                    </a:moveTo>
                    <a:cubicBezTo>
                      <a:pt x="7169248" y="0"/>
                      <a:pt x="7074482" y="94766"/>
                      <a:pt x="7074482" y="211667"/>
                    </a:cubicBezTo>
                    <a:lnTo>
                      <a:pt x="7074482" y="282222"/>
                    </a:lnTo>
                    <a:cubicBezTo>
                      <a:pt x="7074482" y="399122"/>
                      <a:pt x="7169248" y="493889"/>
                      <a:pt x="7286149" y="493889"/>
                    </a:cubicBezTo>
                    <a:cubicBezTo>
                      <a:pt x="7403050" y="493889"/>
                      <a:pt x="7497816" y="399122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94766"/>
                      <a:pt x="7403050" y="0"/>
                      <a:pt x="7286149" y="0"/>
                    </a:cubicBezTo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</a:path>
                </a:pathLst>
              </a:custGeom>
              <a:solidFill>
                <a:srgbClr val="FE6D73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8017351" y="0"/>
                <a:ext cx="5237727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5237727" h="2257821">
                    <a:moveTo>
                      <a:pt x="618649" y="0"/>
                    </a:moveTo>
                    <a:cubicBezTo>
                      <a:pt x="501748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8" y="493889"/>
                      <a:pt x="618649" y="493889"/>
                    </a:cubicBezTo>
                    <a:cubicBezTo>
                      <a:pt x="735550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50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3" y="958709"/>
                      <a:pt x="386028" y="966258"/>
                    </a:cubicBezTo>
                    <a:lnTo>
                      <a:pt x="232004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1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7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5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2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299" y="2257786"/>
                      <a:pt x="751422" y="2207921"/>
                      <a:pt x="740075" y="2139879"/>
                    </a:cubicBezTo>
                    <a:lnTo>
                      <a:pt x="625704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4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6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8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8" y="493889"/>
                      <a:pt x="1952149" y="493889"/>
                    </a:cubicBezTo>
                    <a:cubicBezTo>
                      <a:pt x="2069050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50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3" y="958709"/>
                      <a:pt x="1719528" y="966258"/>
                    </a:cubicBezTo>
                    <a:lnTo>
                      <a:pt x="1565504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1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5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2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799" y="2257786"/>
                      <a:pt x="2084922" y="2207921"/>
                      <a:pt x="2073575" y="2139879"/>
                    </a:cubicBezTo>
                    <a:lnTo>
                      <a:pt x="1959204" y="1452880"/>
                    </a:lnTo>
                    <a:cubicBezTo>
                      <a:pt x="1957864" y="1444978"/>
                      <a:pt x="1946575" y="1444978"/>
                      <a:pt x="1945235" y="1452880"/>
                    </a:cubicBezTo>
                    <a:lnTo>
                      <a:pt x="1830794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6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8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8" y="493889"/>
                      <a:pt x="3285649" y="493889"/>
                    </a:cubicBezTo>
                    <a:cubicBezTo>
                      <a:pt x="3402550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50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3" y="958709"/>
                      <a:pt x="3053028" y="966258"/>
                    </a:cubicBezTo>
                    <a:lnTo>
                      <a:pt x="2899004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1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4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5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2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4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6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8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8" y="493889"/>
                      <a:pt x="4619149" y="493889"/>
                    </a:cubicBezTo>
                    <a:cubicBezTo>
                      <a:pt x="4736050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50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3" y="958709"/>
                      <a:pt x="4386528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5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4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4" y="564437"/>
                      <a:pt x="4929480" y="634683"/>
                      <a:pt x="4972350" y="741821"/>
                    </a:cubicBezTo>
                    <a:lnTo>
                      <a:pt x="5042483" y="917222"/>
                    </a:lnTo>
                    <a:lnTo>
                      <a:pt x="5233053" y="1361934"/>
                    </a:lnTo>
                    <a:cubicBezTo>
                      <a:pt x="5237727" y="1372839"/>
                      <a:pt x="5236607" y="1385363"/>
                      <a:pt x="5230073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3" y="1325598"/>
                    </a:cubicBezTo>
                    <a:lnTo>
                      <a:pt x="4851841" y="966258"/>
                    </a:lnTo>
                    <a:cubicBezTo>
                      <a:pt x="4848595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2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</a:path>
                </a:pathLst>
              </a:custGeom>
              <a:solidFill>
                <a:srgbClr val="A6A6A6"/>
              </a:solidFill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6"/>
          <p:cNvGrpSpPr/>
          <p:nvPr/>
        </p:nvGrpSpPr>
        <p:grpSpPr>
          <a:xfrm>
            <a:off x="10025881" y="1844636"/>
            <a:ext cx="6591578" cy="3086100"/>
            <a:chOff x="0" y="0"/>
            <a:chExt cx="1736053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9900" y="0"/>
                  </a:moveTo>
                  <a:lnTo>
                    <a:pt x="1676153" y="0"/>
                  </a:lnTo>
                  <a:cubicBezTo>
                    <a:pt x="1709235" y="0"/>
                    <a:pt x="1736053" y="26818"/>
                    <a:pt x="1736053" y="59900"/>
                  </a:cubicBezTo>
                  <a:lnTo>
                    <a:pt x="1736053" y="752900"/>
                  </a:lnTo>
                  <a:cubicBezTo>
                    <a:pt x="1736053" y="785982"/>
                    <a:pt x="1709235" y="812800"/>
                    <a:pt x="1676153" y="812800"/>
                  </a:cubicBezTo>
                  <a:lnTo>
                    <a:pt x="59900" y="812800"/>
                  </a:lnTo>
                  <a:cubicBezTo>
                    <a:pt x="26818" y="812800"/>
                    <a:pt x="0" y="785982"/>
                    <a:pt x="0" y="752900"/>
                  </a:cubicBezTo>
                  <a:lnTo>
                    <a:pt x="0" y="59900"/>
                  </a:lnTo>
                  <a:cubicBezTo>
                    <a:pt x="0" y="26818"/>
                    <a:pt x="26818" y="0"/>
                    <a:pt x="59900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742603" y="7386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025881" y="5356264"/>
            <a:ext cx="6591578" cy="3086100"/>
            <a:chOff x="0" y="0"/>
            <a:chExt cx="1736053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36053" cy="812800"/>
            </a:xfrm>
            <a:custGeom>
              <a:avLst/>
              <a:gdLst/>
              <a:ahLst/>
              <a:cxnLst/>
              <a:rect l="l" t="t" r="r" b="b"/>
              <a:pathLst>
                <a:path w="1736053" h="812800">
                  <a:moveTo>
                    <a:pt x="59900" y="0"/>
                  </a:moveTo>
                  <a:lnTo>
                    <a:pt x="1676153" y="0"/>
                  </a:lnTo>
                  <a:cubicBezTo>
                    <a:pt x="1709235" y="0"/>
                    <a:pt x="1736053" y="26818"/>
                    <a:pt x="1736053" y="59900"/>
                  </a:cubicBezTo>
                  <a:lnTo>
                    <a:pt x="1736053" y="752900"/>
                  </a:lnTo>
                  <a:cubicBezTo>
                    <a:pt x="1736053" y="785982"/>
                    <a:pt x="1709235" y="812800"/>
                    <a:pt x="1676153" y="812800"/>
                  </a:cubicBezTo>
                  <a:lnTo>
                    <a:pt x="59900" y="812800"/>
                  </a:lnTo>
                  <a:cubicBezTo>
                    <a:pt x="26818" y="812800"/>
                    <a:pt x="0" y="785982"/>
                    <a:pt x="0" y="752900"/>
                  </a:cubicBezTo>
                  <a:lnTo>
                    <a:pt x="0" y="59900"/>
                  </a:lnTo>
                  <a:cubicBezTo>
                    <a:pt x="0" y="26818"/>
                    <a:pt x="26818" y="0"/>
                    <a:pt x="59900" y="0"/>
                  </a:cubicBezTo>
                  <a:close/>
                </a:path>
              </a:pathLst>
            </a:custGeom>
            <a:solidFill>
              <a:srgbClr val="48CFAE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54356" y="6127789"/>
            <a:ext cx="1543050" cy="154305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E6D73"/>
            </a:solidFill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>
          <a:xfrm>
            <a:off x="9491148" y="648413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21" name="TextBox 21"/>
          <p:cNvSpPr txBox="1"/>
          <p:nvPr/>
        </p:nvSpPr>
        <p:spPr>
          <a:xfrm>
            <a:off x="4691412" y="349210"/>
            <a:ext cx="11452021" cy="135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>
                <a:solidFill>
                  <a:srgbClr val="FE6D73"/>
                </a:solidFill>
                <a:latin typeface="Kollektif Bold"/>
              </a:rPr>
              <a:t>SUGGESTIONS FROM FACULTY MEMBERS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27507" y="3093242"/>
            <a:ext cx="6451014" cy="294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545454"/>
                </a:solidFill>
                <a:latin typeface="DM Sans"/>
              </a:rPr>
              <a:t>From my internship placement at SOG, faculty members suggested: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78406" y="3036849"/>
            <a:ext cx="4703093" cy="654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4000">
                <a:solidFill>
                  <a:srgbClr val="FFFFFF"/>
                </a:solidFill>
                <a:latin typeface="DM Sans"/>
              </a:rPr>
              <a:t>TOOLS FOR LMS 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178406" y="5891253"/>
            <a:ext cx="5226909" cy="196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4000" dirty="0">
                <a:solidFill>
                  <a:srgbClr val="FFFFFF"/>
                </a:solidFill>
                <a:latin typeface="DM Sans"/>
              </a:rPr>
              <a:t>ALTERNATIVE WAYS TO INTERACT WITH LEARNERS ?</a:t>
            </a:r>
          </a:p>
        </p:txBody>
      </p:sp>
      <p:sp>
        <p:nvSpPr>
          <p:cNvPr id="25" name="Freeform 25"/>
          <p:cNvSpPr/>
          <p:nvPr/>
        </p:nvSpPr>
        <p:spPr>
          <a:xfrm flipH="1">
            <a:off x="-2634012" y="-4424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788" y="-46152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662712" y="4629566"/>
            <a:ext cx="6046286" cy="1027869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8"/>
                </a:lnTo>
                <a:lnTo>
                  <a:pt x="0" y="1027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 flipH="1">
            <a:off x="-3662712" y="6624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3662712" y="7586826"/>
            <a:ext cx="6046286" cy="1027869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9"/>
                </a:lnTo>
                <a:lnTo>
                  <a:pt x="0" y="1027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>
          <a:xfrm>
            <a:off x="11963400" y="4305300"/>
            <a:ext cx="4089083" cy="4114800"/>
          </a:xfrm>
          <a:custGeom>
            <a:avLst/>
            <a:gdLst/>
            <a:ahLst/>
            <a:cxnLst/>
            <a:rect l="l" t="t" r="r" b="b"/>
            <a:pathLst>
              <a:path w="4089083" h="411480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485129" y="1570058"/>
            <a:ext cx="7600032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48CFAE"/>
                </a:solidFill>
                <a:latin typeface="Kollektif Bold"/>
              </a:rPr>
              <a:t>TARGET LEARNERS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5129" y="2589697"/>
            <a:ext cx="6477226" cy="613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545454"/>
                </a:solidFill>
                <a:latin typeface="DM Sans"/>
              </a:rPr>
              <a:t>this course is designed for: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9900" y="4973255"/>
            <a:ext cx="5311909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FFFFFF"/>
                </a:solidFill>
                <a:latin typeface="Kollektif Bold"/>
              </a:rPr>
              <a:t>TEACHERS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9901" y="7898191"/>
            <a:ext cx="531190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FFFFFF"/>
                </a:solidFill>
                <a:latin typeface="Kollektif Bold"/>
              </a:rPr>
              <a:t>INSTUCTIONAL DESIGNERS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578759" y="612531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977434" y="2839697"/>
            <a:ext cx="6046286" cy="1027869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9"/>
                </a:lnTo>
                <a:lnTo>
                  <a:pt x="0" y="102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2977434" y="4439066"/>
            <a:ext cx="6046286" cy="1027869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8"/>
                </a:lnTo>
                <a:lnTo>
                  <a:pt x="0" y="1027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2977434" y="6038434"/>
            <a:ext cx="6046286" cy="1027869"/>
          </a:xfrm>
          <a:custGeom>
            <a:avLst/>
            <a:gdLst/>
            <a:ahLst/>
            <a:cxnLst/>
            <a:rect l="l" t="t" r="r" b="b"/>
            <a:pathLst>
              <a:path w="6046286" h="1027869">
                <a:moveTo>
                  <a:pt x="0" y="0"/>
                </a:moveTo>
                <a:lnTo>
                  <a:pt x="6046287" y="0"/>
                </a:lnTo>
                <a:lnTo>
                  <a:pt x="6046287" y="1027869"/>
                </a:lnTo>
                <a:lnTo>
                  <a:pt x="0" y="102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3321004" y="3040894"/>
            <a:ext cx="5702716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FFFFFF"/>
                </a:solidFill>
                <a:latin typeface="Kollektif Bold"/>
              </a:rPr>
              <a:t>01 - MANAGING CLASS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21004" y="4692015"/>
            <a:ext cx="5702716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FFFFFF"/>
                </a:solidFill>
                <a:latin typeface="Kollektif Bold"/>
              </a:rPr>
              <a:t>02 - CREATING MATERIALS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1004" y="6239631"/>
            <a:ext cx="5702716" cy="49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FFFFFF"/>
                </a:solidFill>
                <a:latin typeface="Kollektif Bold"/>
              </a:rPr>
              <a:t>03 - INTERACTING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88450" y="2923733"/>
            <a:ext cx="6854834" cy="78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 dirty="0">
                <a:solidFill>
                  <a:srgbClr val="545454"/>
                </a:solidFill>
                <a:latin typeface="DM Sans"/>
              </a:rPr>
              <a:t>Create topics and groups for discussion and activities and track progress.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8450" y="4513577"/>
            <a:ext cx="6854834" cy="45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 dirty="0">
                <a:solidFill>
                  <a:srgbClr val="545454"/>
                </a:solidFill>
                <a:latin typeface="DM Sans"/>
              </a:rPr>
              <a:t>Videos, assignments, slides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88450" y="6112946"/>
            <a:ext cx="6854834" cy="89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</a:pPr>
            <a:r>
              <a:rPr lang="en-US" sz="3200" dirty="0">
                <a:solidFill>
                  <a:srgbClr val="545454"/>
                </a:solidFill>
                <a:latin typeface="DM Sans"/>
              </a:rPr>
              <a:t>Use multiple channels/tools to interact with learners</a:t>
            </a:r>
          </a:p>
        </p:txBody>
      </p:sp>
      <p:sp>
        <p:nvSpPr>
          <p:cNvPr id="12" name="Freeform 12"/>
          <p:cNvSpPr/>
          <p:nvPr/>
        </p:nvSpPr>
        <p:spPr>
          <a:xfrm rot="5400000">
            <a:off x="804216" y="6106589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13"/>
          <p:cNvSpPr txBox="1"/>
          <p:nvPr/>
        </p:nvSpPr>
        <p:spPr>
          <a:xfrm>
            <a:off x="4914305" y="355606"/>
            <a:ext cx="8459391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7000">
                <a:solidFill>
                  <a:srgbClr val="48CFAE"/>
                </a:solidFill>
                <a:latin typeface="Canva Sans 2 Bold"/>
              </a:rPr>
              <a:t>Learning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603" y="7386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 flipH="1">
            <a:off x="-2634012" y="-4424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9669" y="2900712"/>
            <a:ext cx="9134331" cy="6223673"/>
          </a:xfrm>
          <a:custGeom>
            <a:avLst/>
            <a:gdLst/>
            <a:ahLst/>
            <a:cxnLst/>
            <a:rect l="l" t="t" r="r" b="b"/>
            <a:pathLst>
              <a:path w="9134331" h="6223673">
                <a:moveTo>
                  <a:pt x="0" y="0"/>
                </a:moveTo>
                <a:lnTo>
                  <a:pt x="9134331" y="0"/>
                </a:lnTo>
                <a:lnTo>
                  <a:pt x="9134331" y="6223673"/>
                </a:lnTo>
                <a:lnTo>
                  <a:pt x="0" y="6223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9296400" y="3019606"/>
            <a:ext cx="8810564" cy="6238694"/>
          </a:xfrm>
          <a:custGeom>
            <a:avLst/>
            <a:gdLst/>
            <a:ahLst/>
            <a:cxnLst/>
            <a:rect l="l" t="t" r="r" b="b"/>
            <a:pathLst>
              <a:path w="8810564" h="6238694">
                <a:moveTo>
                  <a:pt x="0" y="0"/>
                </a:moveTo>
                <a:lnTo>
                  <a:pt x="8810564" y="0"/>
                </a:lnTo>
                <a:lnTo>
                  <a:pt x="8810564" y="6238694"/>
                </a:lnTo>
                <a:lnTo>
                  <a:pt x="0" y="62386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577305" y="1028700"/>
            <a:ext cx="7600032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FFCB77"/>
                </a:solidFill>
                <a:latin typeface="Kollektif Bold"/>
              </a:rPr>
              <a:t>PERSONALIZE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42603" y="7386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 flipH="1">
            <a:off x="-2634012" y="-4424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1028700" y="2900712"/>
            <a:ext cx="9855204" cy="4485576"/>
          </a:xfrm>
          <a:custGeom>
            <a:avLst/>
            <a:gdLst/>
            <a:ahLst/>
            <a:cxnLst/>
            <a:rect l="l" t="t" r="r" b="b"/>
            <a:pathLst>
              <a:path w="9855204" h="4485576">
                <a:moveTo>
                  <a:pt x="0" y="0"/>
                </a:moveTo>
                <a:lnTo>
                  <a:pt x="9855204" y="0"/>
                </a:lnTo>
                <a:lnTo>
                  <a:pt x="9855204" y="4485576"/>
                </a:lnTo>
                <a:lnTo>
                  <a:pt x="0" y="4485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46" r="-1446"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8617195" y="3920170"/>
            <a:ext cx="8642105" cy="6111594"/>
          </a:xfrm>
          <a:custGeom>
            <a:avLst/>
            <a:gdLst/>
            <a:ahLst/>
            <a:cxnLst/>
            <a:rect l="l" t="t" r="r" b="b"/>
            <a:pathLst>
              <a:path w="8642105" h="6111594">
                <a:moveTo>
                  <a:pt x="0" y="0"/>
                </a:moveTo>
                <a:lnTo>
                  <a:pt x="8642105" y="0"/>
                </a:lnTo>
                <a:lnTo>
                  <a:pt x="8642105" y="6111594"/>
                </a:lnTo>
                <a:lnTo>
                  <a:pt x="0" y="611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5577305" y="1028700"/>
            <a:ext cx="9030941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FFCB77"/>
                </a:solidFill>
                <a:latin typeface="Kollektif Bold"/>
              </a:rPr>
              <a:t>COMMUNITY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476970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7" y="0"/>
                </a:lnTo>
                <a:lnTo>
                  <a:pt x="3901187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13545614" y="-813741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3833915" y="3919535"/>
            <a:ext cx="10620170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2742603" y="6624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 flipH="1">
            <a:off x="-2634012" y="-3662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5534667" y="6662388"/>
            <a:ext cx="7197206" cy="1816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4300">
                <a:solidFill>
                  <a:srgbClr val="545454"/>
                </a:solidFill>
                <a:latin typeface="DM Sans"/>
              </a:rPr>
              <a:t>Zijun Wang</a:t>
            </a:r>
          </a:p>
          <a:p>
            <a:pPr algn="ctr">
              <a:lnSpc>
                <a:spcPts val="4730"/>
              </a:lnSpc>
            </a:pPr>
            <a:endParaRPr lang="en-US" sz="4300">
              <a:solidFill>
                <a:srgbClr val="545454"/>
              </a:solidFill>
              <a:latin typeface="DM Sans"/>
            </a:endParaRPr>
          </a:p>
          <a:p>
            <a:pPr algn="ctr">
              <a:lnSpc>
                <a:spcPts val="4730"/>
              </a:lnSpc>
            </a:pPr>
            <a:r>
              <a:rPr lang="en-US" sz="4300">
                <a:solidFill>
                  <a:srgbClr val="545454"/>
                </a:solidFill>
                <a:latin typeface="DM Sans Bold"/>
              </a:rPr>
              <a:t>zijun@ad.unc.edu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114</Words>
  <Application>Microsoft Office PowerPoint</Application>
  <PresentationFormat>自定义</PresentationFormat>
  <Paragraphs>33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Canva Sans 2 Bold</vt:lpstr>
      <vt:lpstr>Calibri</vt:lpstr>
      <vt:lpstr>Arial</vt:lpstr>
      <vt:lpstr>IBM Plex Sans Bold</vt:lpstr>
      <vt:lpstr>Kollektif Bold</vt:lpstr>
      <vt:lpstr>DM Sans Bold</vt:lpstr>
      <vt:lpstr>DM Sans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Zijun Wang Final Presentation</dc:title>
  <cp:lastModifiedBy>王 梓君</cp:lastModifiedBy>
  <cp:revision>4</cp:revision>
  <dcterms:created xsi:type="dcterms:W3CDTF">2006-08-16T00:00:00Z</dcterms:created>
  <dcterms:modified xsi:type="dcterms:W3CDTF">2023-07-25T01:22:02Z</dcterms:modified>
  <dc:identifier>DAFpf2-fUGc</dc:identifier>
</cp:coreProperties>
</file>