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Bernoru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lacial Indifference Bold" pitchFamily="2" charset="0"/>
      <p:regular r:id="rId13"/>
      <p:bold r:id="rId14"/>
    </p:embeddedFont>
    <p:embeddedFont>
      <p:font typeface="Open Sans Bold" panose="020B0806030504020204" pitchFamily="34" charset="0"/>
      <p:regular r:id="rId15"/>
      <p:bold r:id="rId16"/>
    </p:embeddedFont>
    <p:embeddedFont>
      <p:font typeface="Ubuntu" panose="020B0504030602030204" pitchFamily="34" charset="0"/>
      <p:regular r:id="rId17"/>
    </p:embeddedFont>
    <p:embeddedFont>
      <p:font typeface="Ubuntu Bold" panose="020B080403060203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5" autoAdjust="0"/>
  </p:normalViewPr>
  <p:slideViewPr>
    <p:cSldViewPr>
      <p:cViewPr varScale="1">
        <p:scale>
          <a:sx n="70" d="100"/>
          <a:sy n="70" d="100"/>
        </p:scale>
        <p:origin x="84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6865400" y="5936146"/>
            <a:ext cx="4557200" cy="50840"/>
          </a:xfrm>
          <a:prstGeom prst="line">
            <a:avLst/>
          </a:prstGeom>
          <a:ln w="1047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450510" y="4364292"/>
            <a:ext cx="1220273" cy="1220273"/>
          </a:xfrm>
          <a:custGeom>
            <a:avLst/>
            <a:gdLst/>
            <a:ahLst/>
            <a:cxnLst/>
            <a:rect l="l" t="t" r="r" b="b"/>
            <a:pathLst>
              <a:path w="1220273" h="1220273">
                <a:moveTo>
                  <a:pt x="0" y="0"/>
                </a:moveTo>
                <a:lnTo>
                  <a:pt x="1220273" y="0"/>
                </a:lnTo>
                <a:lnTo>
                  <a:pt x="1220273" y="1220273"/>
                </a:lnTo>
                <a:lnTo>
                  <a:pt x="0" y="12202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2677598" y="4040684"/>
            <a:ext cx="13182129" cy="0"/>
          </a:xfrm>
          <a:prstGeom prst="line">
            <a:avLst/>
          </a:prstGeom>
          <a:ln w="1047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2677598" y="4429166"/>
            <a:ext cx="1226966" cy="1220273"/>
          </a:xfrm>
          <a:custGeom>
            <a:avLst/>
            <a:gdLst/>
            <a:ahLst/>
            <a:cxnLst/>
            <a:rect l="l" t="t" r="r" b="b"/>
            <a:pathLst>
              <a:path w="1226966" h="1220273">
                <a:moveTo>
                  <a:pt x="0" y="0"/>
                </a:moveTo>
                <a:lnTo>
                  <a:pt x="1226966" y="0"/>
                </a:lnTo>
                <a:lnTo>
                  <a:pt x="1226966" y="1220273"/>
                </a:lnTo>
                <a:lnTo>
                  <a:pt x="0" y="1220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42094" y="4360537"/>
            <a:ext cx="2221833" cy="1224028"/>
          </a:xfrm>
          <a:custGeom>
            <a:avLst/>
            <a:gdLst/>
            <a:ahLst/>
            <a:cxnLst/>
            <a:rect l="l" t="t" r="r" b="b"/>
            <a:pathLst>
              <a:path w="2221833" h="1224028">
                <a:moveTo>
                  <a:pt x="0" y="0"/>
                </a:moveTo>
                <a:lnTo>
                  <a:pt x="2221833" y="0"/>
                </a:lnTo>
                <a:lnTo>
                  <a:pt x="2221833" y="1224028"/>
                </a:lnTo>
                <a:lnTo>
                  <a:pt x="0" y="1224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97164" y="4331855"/>
            <a:ext cx="1285147" cy="1285147"/>
          </a:xfrm>
          <a:custGeom>
            <a:avLst/>
            <a:gdLst/>
            <a:ahLst/>
            <a:cxnLst/>
            <a:rect l="l" t="t" r="r" b="b"/>
            <a:pathLst>
              <a:path w="1285147" h="1285147">
                <a:moveTo>
                  <a:pt x="0" y="0"/>
                </a:moveTo>
                <a:lnTo>
                  <a:pt x="1285148" y="0"/>
                </a:lnTo>
                <a:lnTo>
                  <a:pt x="1285148" y="1285147"/>
                </a:lnTo>
                <a:lnTo>
                  <a:pt x="0" y="1285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46269" y="4364292"/>
            <a:ext cx="1285147" cy="1285147"/>
          </a:xfrm>
          <a:custGeom>
            <a:avLst/>
            <a:gdLst/>
            <a:ahLst/>
            <a:cxnLst/>
            <a:rect l="l" t="t" r="r" b="b"/>
            <a:pathLst>
              <a:path w="1285147" h="1285147">
                <a:moveTo>
                  <a:pt x="0" y="0"/>
                </a:moveTo>
                <a:lnTo>
                  <a:pt x="1285147" y="0"/>
                </a:lnTo>
                <a:lnTo>
                  <a:pt x="1285147" y="1285147"/>
                </a:lnTo>
                <a:lnTo>
                  <a:pt x="0" y="12851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291749" y="4190006"/>
            <a:ext cx="1266665" cy="1771560"/>
          </a:xfrm>
          <a:custGeom>
            <a:avLst/>
            <a:gdLst/>
            <a:ahLst/>
            <a:cxnLst/>
            <a:rect l="l" t="t" r="r" b="b"/>
            <a:pathLst>
              <a:path w="1266665" h="1771560">
                <a:moveTo>
                  <a:pt x="0" y="0"/>
                </a:moveTo>
                <a:lnTo>
                  <a:pt x="1266665" y="0"/>
                </a:lnTo>
                <a:lnTo>
                  <a:pt x="1266665" y="1771560"/>
                </a:lnTo>
                <a:lnTo>
                  <a:pt x="0" y="1771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29374" y="4216129"/>
            <a:ext cx="1270883" cy="1544576"/>
          </a:xfrm>
          <a:custGeom>
            <a:avLst/>
            <a:gdLst/>
            <a:ahLst/>
            <a:cxnLst/>
            <a:rect l="l" t="t" r="r" b="b"/>
            <a:pathLst>
              <a:path w="1270883" h="1544576">
                <a:moveTo>
                  <a:pt x="0" y="0"/>
                </a:moveTo>
                <a:lnTo>
                  <a:pt x="1270883" y="0"/>
                </a:lnTo>
                <a:lnTo>
                  <a:pt x="1270883" y="1544575"/>
                </a:lnTo>
                <a:lnTo>
                  <a:pt x="0" y="15445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91978" y="6332748"/>
            <a:ext cx="12922066" cy="1383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7"/>
              </a:lnSpc>
            </a:pPr>
            <a:r>
              <a:rPr lang="en-US" sz="4656" spc="1671">
                <a:solidFill>
                  <a:srgbClr val="E2E7F1"/>
                </a:solidFill>
                <a:latin typeface="Glacial Indifference Bold"/>
              </a:rPr>
              <a:t>TRAIN. COMPETE. SUCCEED. #COLLEGEBOUND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4797" y="1992961"/>
            <a:ext cx="17278406" cy="204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26"/>
              </a:lnSpc>
            </a:pPr>
            <a:r>
              <a:rPr lang="en-US" sz="13438" spc="1747">
                <a:solidFill>
                  <a:srgbClr val="E2E7F1"/>
                </a:solidFill>
                <a:latin typeface="Glacial Indifference Bold"/>
              </a:rPr>
              <a:t>PRODIGY SPORTS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782711"/>
            <a:ext cx="10758713" cy="504289"/>
            <a:chOff x="0" y="0"/>
            <a:chExt cx="3924808" cy="1839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24808" cy="183966"/>
            </a:xfrm>
            <a:custGeom>
              <a:avLst/>
              <a:gdLst/>
              <a:ahLst/>
              <a:cxnLst/>
              <a:rect l="l" t="t" r="r" b="b"/>
              <a:pathLst>
                <a:path w="3924808" h="183966">
                  <a:moveTo>
                    <a:pt x="0" y="0"/>
                  </a:moveTo>
                  <a:lnTo>
                    <a:pt x="3924808" y="0"/>
                  </a:lnTo>
                  <a:lnTo>
                    <a:pt x="3924808" y="183966"/>
                  </a:lnTo>
                  <a:lnTo>
                    <a:pt x="0" y="183966"/>
                  </a:lnTo>
                  <a:close/>
                </a:path>
              </a:pathLst>
            </a:custGeom>
            <a:solidFill>
              <a:srgbClr val="0036A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77276" y="3434178"/>
            <a:ext cx="1854824" cy="174856"/>
            <a:chOff x="0" y="0"/>
            <a:chExt cx="4347741" cy="409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7740" cy="409865"/>
            </a:xfrm>
            <a:custGeom>
              <a:avLst/>
              <a:gdLst/>
              <a:ahLst/>
              <a:cxnLst/>
              <a:rect l="l" t="t" r="r" b="b"/>
              <a:pathLst>
                <a:path w="4347740" h="409865">
                  <a:moveTo>
                    <a:pt x="0" y="0"/>
                  </a:moveTo>
                  <a:lnTo>
                    <a:pt x="4347740" y="0"/>
                  </a:lnTo>
                  <a:lnTo>
                    <a:pt x="4347740" y="409865"/>
                  </a:lnTo>
                  <a:lnTo>
                    <a:pt x="0" y="409865"/>
                  </a:lnTo>
                  <a:close/>
                </a:path>
              </a:pathLst>
            </a:custGeom>
            <a:solidFill>
              <a:srgbClr val="FFC40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19621" y="3434178"/>
            <a:ext cx="174856" cy="174856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885062" y="3434178"/>
            <a:ext cx="174856" cy="174856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801681" y="1497429"/>
            <a:ext cx="936563" cy="853130"/>
            <a:chOff x="0" y="0"/>
            <a:chExt cx="2915602" cy="26558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15602" cy="2655869"/>
            </a:xfrm>
            <a:custGeom>
              <a:avLst/>
              <a:gdLst/>
              <a:ahLst/>
              <a:cxnLst/>
              <a:rect l="l" t="t" r="r" b="b"/>
              <a:pathLst>
                <a:path w="2915602" h="2655869">
                  <a:moveTo>
                    <a:pt x="2791142" y="2655868"/>
                  </a:moveTo>
                  <a:lnTo>
                    <a:pt x="124460" y="2655868"/>
                  </a:lnTo>
                  <a:cubicBezTo>
                    <a:pt x="55880" y="2655868"/>
                    <a:pt x="0" y="2599988"/>
                    <a:pt x="0" y="2531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1142" y="0"/>
                  </a:lnTo>
                  <a:cubicBezTo>
                    <a:pt x="2859722" y="0"/>
                    <a:pt x="2915602" y="55880"/>
                    <a:pt x="2915602" y="124460"/>
                  </a:cubicBezTo>
                  <a:lnTo>
                    <a:pt x="2915602" y="2531408"/>
                  </a:lnTo>
                  <a:cubicBezTo>
                    <a:pt x="2915602" y="2599988"/>
                    <a:pt x="2859722" y="2655869"/>
                    <a:pt x="2791142" y="2655869"/>
                  </a:cubicBezTo>
                  <a:close/>
                </a:path>
              </a:pathLst>
            </a:custGeom>
            <a:solidFill>
              <a:srgbClr val="FFC40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801681" y="3573390"/>
            <a:ext cx="936563" cy="853130"/>
            <a:chOff x="0" y="0"/>
            <a:chExt cx="2915602" cy="26558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915602" cy="2655869"/>
            </a:xfrm>
            <a:custGeom>
              <a:avLst/>
              <a:gdLst/>
              <a:ahLst/>
              <a:cxnLst/>
              <a:rect l="l" t="t" r="r" b="b"/>
              <a:pathLst>
                <a:path w="2915602" h="2655869">
                  <a:moveTo>
                    <a:pt x="2791142" y="2655868"/>
                  </a:moveTo>
                  <a:lnTo>
                    <a:pt x="124460" y="2655868"/>
                  </a:lnTo>
                  <a:cubicBezTo>
                    <a:pt x="55880" y="2655868"/>
                    <a:pt x="0" y="2599988"/>
                    <a:pt x="0" y="2531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1142" y="0"/>
                  </a:lnTo>
                  <a:cubicBezTo>
                    <a:pt x="2859722" y="0"/>
                    <a:pt x="2915602" y="55880"/>
                    <a:pt x="2915602" y="124460"/>
                  </a:cubicBezTo>
                  <a:lnTo>
                    <a:pt x="2915602" y="2531408"/>
                  </a:lnTo>
                  <a:cubicBezTo>
                    <a:pt x="2915602" y="2599988"/>
                    <a:pt x="2859722" y="2655869"/>
                    <a:pt x="2791142" y="2655869"/>
                  </a:cubicBezTo>
                  <a:close/>
                </a:path>
              </a:pathLst>
            </a:custGeom>
            <a:solidFill>
              <a:srgbClr val="FFC40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1801681" y="5649350"/>
            <a:ext cx="936563" cy="853130"/>
            <a:chOff x="0" y="0"/>
            <a:chExt cx="2915602" cy="26558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15602" cy="2655869"/>
            </a:xfrm>
            <a:custGeom>
              <a:avLst/>
              <a:gdLst/>
              <a:ahLst/>
              <a:cxnLst/>
              <a:rect l="l" t="t" r="r" b="b"/>
              <a:pathLst>
                <a:path w="2915602" h="2655869">
                  <a:moveTo>
                    <a:pt x="2791142" y="2655868"/>
                  </a:moveTo>
                  <a:lnTo>
                    <a:pt x="124460" y="2655868"/>
                  </a:lnTo>
                  <a:cubicBezTo>
                    <a:pt x="55880" y="2655868"/>
                    <a:pt x="0" y="2599988"/>
                    <a:pt x="0" y="2531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1142" y="0"/>
                  </a:lnTo>
                  <a:cubicBezTo>
                    <a:pt x="2859722" y="0"/>
                    <a:pt x="2915602" y="55880"/>
                    <a:pt x="2915602" y="124460"/>
                  </a:cubicBezTo>
                  <a:lnTo>
                    <a:pt x="2915602" y="2531408"/>
                  </a:lnTo>
                  <a:cubicBezTo>
                    <a:pt x="2915602" y="2599988"/>
                    <a:pt x="2859722" y="2655869"/>
                    <a:pt x="2791142" y="2655869"/>
                  </a:cubicBezTo>
                  <a:close/>
                </a:path>
              </a:pathLst>
            </a:custGeom>
            <a:solidFill>
              <a:srgbClr val="FFC408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1801681" y="7725311"/>
            <a:ext cx="936563" cy="853130"/>
            <a:chOff x="0" y="0"/>
            <a:chExt cx="2915602" cy="26558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15602" cy="2655869"/>
            </a:xfrm>
            <a:custGeom>
              <a:avLst/>
              <a:gdLst/>
              <a:ahLst/>
              <a:cxnLst/>
              <a:rect l="l" t="t" r="r" b="b"/>
              <a:pathLst>
                <a:path w="2915602" h="2655869">
                  <a:moveTo>
                    <a:pt x="2791142" y="2655868"/>
                  </a:moveTo>
                  <a:lnTo>
                    <a:pt x="124460" y="2655868"/>
                  </a:lnTo>
                  <a:cubicBezTo>
                    <a:pt x="55880" y="2655868"/>
                    <a:pt x="0" y="2599988"/>
                    <a:pt x="0" y="2531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1142" y="0"/>
                  </a:lnTo>
                  <a:cubicBezTo>
                    <a:pt x="2859722" y="0"/>
                    <a:pt x="2915602" y="55880"/>
                    <a:pt x="2915602" y="124460"/>
                  </a:cubicBezTo>
                  <a:lnTo>
                    <a:pt x="2915602" y="2531408"/>
                  </a:lnTo>
                  <a:cubicBezTo>
                    <a:pt x="2915602" y="2599988"/>
                    <a:pt x="2859722" y="2655869"/>
                    <a:pt x="2791142" y="2655869"/>
                  </a:cubicBezTo>
                  <a:close/>
                </a:path>
              </a:pathLst>
            </a:custGeom>
            <a:solidFill>
              <a:srgbClr val="FFC408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1428712" y="4638473"/>
            <a:ext cx="3286697" cy="4114800"/>
          </a:xfrm>
          <a:custGeom>
            <a:avLst/>
            <a:gdLst/>
            <a:ahLst/>
            <a:cxnLst/>
            <a:rect l="l" t="t" r="r" b="b"/>
            <a:pathLst>
              <a:path w="3286697" h="4114800">
                <a:moveTo>
                  <a:pt x="0" y="0"/>
                </a:moveTo>
                <a:lnTo>
                  <a:pt x="3286697" y="0"/>
                </a:lnTo>
                <a:lnTo>
                  <a:pt x="32866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217995" y="4094725"/>
            <a:ext cx="2912718" cy="4515842"/>
          </a:xfrm>
          <a:custGeom>
            <a:avLst/>
            <a:gdLst/>
            <a:ahLst/>
            <a:cxnLst/>
            <a:rect l="l" t="t" r="r" b="b"/>
            <a:pathLst>
              <a:path w="2912718" h="4515842">
                <a:moveTo>
                  <a:pt x="0" y="0"/>
                </a:moveTo>
                <a:lnTo>
                  <a:pt x="2912718" y="0"/>
                </a:lnTo>
                <a:lnTo>
                  <a:pt x="2912718" y="4515842"/>
                </a:lnTo>
                <a:lnTo>
                  <a:pt x="0" y="45158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677276" y="2155602"/>
            <a:ext cx="9081437" cy="9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C408"/>
                </a:solidFill>
                <a:latin typeface="Bernoru"/>
              </a:rPr>
              <a:t>DILEMMA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77276" y="1323754"/>
            <a:ext cx="9081437" cy="9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Bernoru"/>
              </a:rPr>
              <a:t>THE PRIVATE COACHING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275729" y="1574426"/>
            <a:ext cx="3798200" cy="55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Ubuntu"/>
              </a:rPr>
              <a:t>Market Saturation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821450" y="1583951"/>
            <a:ext cx="91679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12F96"/>
                </a:solidFill>
                <a:latin typeface="Open Sans 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275729" y="3497190"/>
            <a:ext cx="3624710" cy="111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Ubuntu"/>
              </a:rPr>
              <a:t>Under-qualified  Coaching "Gurus"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21450" y="3659912"/>
            <a:ext cx="91679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12F96"/>
                </a:solidFill>
                <a:latin typeface="Open Sans Bold"/>
              </a:rPr>
              <a:t>02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940800" y="5759368"/>
            <a:ext cx="5066144" cy="55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Ubuntu"/>
              </a:rPr>
              <a:t>Market Commercialization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821450" y="5735873"/>
            <a:ext cx="91679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12F96"/>
                </a:solidFill>
                <a:latin typeface="Open Sans Bold"/>
              </a:rPr>
              <a:t>03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188984" y="7802309"/>
            <a:ext cx="3798200" cy="556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Ubuntu"/>
              </a:rPr>
              <a:t>Empty Promises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821450" y="7811834"/>
            <a:ext cx="91679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12F96"/>
                </a:solidFill>
                <a:latin typeface="Open Sans Bold"/>
              </a:rPr>
              <a:t>04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31445"/>
            <a:ext cx="18288000" cy="5350449"/>
            <a:chOff x="0" y="0"/>
            <a:chExt cx="6133294" cy="1794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33293" cy="1794394"/>
            </a:xfrm>
            <a:custGeom>
              <a:avLst/>
              <a:gdLst/>
              <a:ahLst/>
              <a:cxnLst/>
              <a:rect l="l" t="t" r="r" b="b"/>
              <a:pathLst>
                <a:path w="6133293" h="1794394">
                  <a:moveTo>
                    <a:pt x="0" y="0"/>
                  </a:moveTo>
                  <a:lnTo>
                    <a:pt x="6133293" y="0"/>
                  </a:lnTo>
                  <a:lnTo>
                    <a:pt x="6133293" y="1794394"/>
                  </a:lnTo>
                  <a:lnTo>
                    <a:pt x="0" y="1794394"/>
                  </a:lnTo>
                  <a:close/>
                </a:path>
              </a:pathLst>
            </a:custGeom>
            <a:solidFill>
              <a:srgbClr val="0036A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79153" y="2357535"/>
            <a:ext cx="1854824" cy="174856"/>
            <a:chOff x="0" y="0"/>
            <a:chExt cx="4347741" cy="4098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47740" cy="409865"/>
            </a:xfrm>
            <a:custGeom>
              <a:avLst/>
              <a:gdLst/>
              <a:ahLst/>
              <a:cxnLst/>
              <a:rect l="l" t="t" r="r" b="b"/>
              <a:pathLst>
                <a:path w="4347740" h="409865">
                  <a:moveTo>
                    <a:pt x="0" y="0"/>
                  </a:moveTo>
                  <a:lnTo>
                    <a:pt x="4347740" y="0"/>
                  </a:lnTo>
                  <a:lnTo>
                    <a:pt x="4347740" y="409865"/>
                  </a:lnTo>
                  <a:lnTo>
                    <a:pt x="0" y="409865"/>
                  </a:lnTo>
                  <a:close/>
                </a:path>
              </a:pathLst>
            </a:custGeom>
            <a:solidFill>
              <a:srgbClr val="FFC40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8499979" y="2357535"/>
            <a:ext cx="174856" cy="174856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941535" y="2357535"/>
            <a:ext cx="174856" cy="174856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7599080" y="3086100"/>
            <a:ext cx="3089841" cy="4114800"/>
          </a:xfrm>
          <a:custGeom>
            <a:avLst/>
            <a:gdLst/>
            <a:ahLst/>
            <a:cxnLst/>
            <a:rect l="l" t="t" r="r" b="b"/>
            <a:pathLst>
              <a:path w="3089841" h="4114800">
                <a:moveTo>
                  <a:pt x="0" y="0"/>
                </a:moveTo>
                <a:lnTo>
                  <a:pt x="3089840" y="0"/>
                </a:lnTo>
                <a:lnTo>
                  <a:pt x="30898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7714" y="3443451"/>
            <a:ext cx="2593882" cy="3602613"/>
          </a:xfrm>
          <a:custGeom>
            <a:avLst/>
            <a:gdLst/>
            <a:ahLst/>
            <a:cxnLst/>
            <a:rect l="l" t="t" r="r" b="b"/>
            <a:pathLst>
              <a:path w="2593882" h="3602613">
                <a:moveTo>
                  <a:pt x="0" y="0"/>
                </a:moveTo>
                <a:lnTo>
                  <a:pt x="2593882" y="0"/>
                </a:lnTo>
                <a:lnTo>
                  <a:pt x="2593882" y="3602613"/>
                </a:lnTo>
                <a:lnTo>
                  <a:pt x="0" y="3602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423595" y="3443451"/>
            <a:ext cx="3767073" cy="3691732"/>
          </a:xfrm>
          <a:custGeom>
            <a:avLst/>
            <a:gdLst/>
            <a:ahLst/>
            <a:cxnLst/>
            <a:rect l="l" t="t" r="r" b="b"/>
            <a:pathLst>
              <a:path w="3767073" h="3691732">
                <a:moveTo>
                  <a:pt x="0" y="0"/>
                </a:moveTo>
                <a:lnTo>
                  <a:pt x="3767074" y="0"/>
                </a:lnTo>
                <a:lnTo>
                  <a:pt x="3767074" y="3691731"/>
                </a:lnTo>
                <a:lnTo>
                  <a:pt x="0" y="3691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447714" y="7303239"/>
            <a:ext cx="3458428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FFC408"/>
                </a:solidFill>
                <a:latin typeface="Ubuntu Bold"/>
              </a:rPr>
              <a:t>PERSONALIZED COACHING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22697" y="8365490"/>
            <a:ext cx="3908464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Ubuntu"/>
              </a:rPr>
              <a:t>Using Current NCAA athletes as our coaches we will provide up to date coaching sessions with personalized  outcomes and "work ons."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63903" y="7363782"/>
            <a:ext cx="3008393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C408"/>
                </a:solidFill>
                <a:latin typeface="Ubuntu Bold"/>
              </a:rPr>
              <a:t>COMMUNITY ENGAGEMENT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253985" y="8365490"/>
            <a:ext cx="4106294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Ubuntu"/>
              </a:rPr>
              <a:t>Our mission is to benefit the entire Chapel Hill community by hosting events and supporting youth clubs in the area.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10896" y="1113974"/>
            <a:ext cx="13066207" cy="946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>
                <a:solidFill>
                  <a:srgbClr val="FFC408"/>
                </a:solidFill>
                <a:latin typeface="Bernoru"/>
              </a:rPr>
              <a:t>OUR SOLUTION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90657" y="7391722"/>
            <a:ext cx="3008393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C408"/>
                </a:solidFill>
                <a:latin typeface="Ubuntu Bold"/>
              </a:rPr>
              <a:t>PLAYER  MENTORING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40621" y="8278818"/>
            <a:ext cx="3908464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Ubuntu"/>
              </a:rPr>
              <a:t>Our coaches have made experiences at the top level of their sports. Their insight will help guide our clients to become the best version of themselves.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67996"/>
            <a:ext cx="9766233" cy="9750607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6A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8207068" y="259972"/>
            <a:ext cx="7570704" cy="1988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FFFFFF"/>
                </a:solidFill>
                <a:latin typeface="Bernoru"/>
              </a:rPr>
              <a:t>CUSTOMER  </a:t>
            </a:r>
            <a:r>
              <a:rPr lang="en-US" sz="5700">
                <a:solidFill>
                  <a:srgbClr val="FFC408"/>
                </a:solidFill>
                <a:latin typeface="Bernoru"/>
              </a:rPr>
              <a:t>EXPERIENCE</a:t>
            </a:r>
            <a:r>
              <a:rPr lang="en-US" sz="5700">
                <a:solidFill>
                  <a:srgbClr val="FFFFFF"/>
                </a:solidFill>
                <a:latin typeface="Bernoru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207068" y="2376430"/>
            <a:ext cx="1922309" cy="181218"/>
            <a:chOff x="0" y="0"/>
            <a:chExt cx="4347741" cy="4098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7740" cy="409865"/>
            </a:xfrm>
            <a:custGeom>
              <a:avLst/>
              <a:gdLst/>
              <a:ahLst/>
              <a:cxnLst/>
              <a:rect l="l" t="t" r="r" b="b"/>
              <a:pathLst>
                <a:path w="4347740" h="409865">
                  <a:moveTo>
                    <a:pt x="0" y="0"/>
                  </a:moveTo>
                  <a:lnTo>
                    <a:pt x="4347740" y="0"/>
                  </a:lnTo>
                  <a:lnTo>
                    <a:pt x="4347740" y="409865"/>
                  </a:lnTo>
                  <a:lnTo>
                    <a:pt x="0" y="409865"/>
                  </a:lnTo>
                  <a:close/>
                </a:path>
              </a:pathLst>
            </a:custGeom>
            <a:solidFill>
              <a:srgbClr val="FFC40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378986" y="2376430"/>
            <a:ext cx="181218" cy="181218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807854" y="2376430"/>
            <a:ext cx="181218" cy="181218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145408" y="3029024"/>
            <a:ext cx="936563" cy="853130"/>
            <a:chOff x="0" y="0"/>
            <a:chExt cx="2915602" cy="26558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15602" cy="2655869"/>
            </a:xfrm>
            <a:custGeom>
              <a:avLst/>
              <a:gdLst/>
              <a:ahLst/>
              <a:cxnLst/>
              <a:rect l="l" t="t" r="r" b="b"/>
              <a:pathLst>
                <a:path w="2915602" h="2655869">
                  <a:moveTo>
                    <a:pt x="2791142" y="2655868"/>
                  </a:moveTo>
                  <a:lnTo>
                    <a:pt x="124460" y="2655868"/>
                  </a:lnTo>
                  <a:cubicBezTo>
                    <a:pt x="55880" y="2655868"/>
                    <a:pt x="0" y="2599988"/>
                    <a:pt x="0" y="2531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1142" y="0"/>
                  </a:lnTo>
                  <a:cubicBezTo>
                    <a:pt x="2859722" y="0"/>
                    <a:pt x="2915602" y="55880"/>
                    <a:pt x="2915602" y="124460"/>
                  </a:cubicBezTo>
                  <a:lnTo>
                    <a:pt x="2915602" y="2531408"/>
                  </a:lnTo>
                  <a:cubicBezTo>
                    <a:pt x="2915602" y="2599988"/>
                    <a:pt x="2859722" y="2655869"/>
                    <a:pt x="2791142" y="2655869"/>
                  </a:cubicBezTo>
                  <a:close/>
                </a:path>
              </a:pathLst>
            </a:custGeom>
            <a:solidFill>
              <a:srgbClr val="FFC40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8165177" y="3115546"/>
            <a:ext cx="91679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12F96"/>
                </a:solidFill>
                <a:latin typeface="Open Sans Bold"/>
              </a:rPr>
              <a:t>1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145408" y="5272804"/>
            <a:ext cx="936563" cy="853130"/>
            <a:chOff x="0" y="0"/>
            <a:chExt cx="2915602" cy="26558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15602" cy="2655869"/>
            </a:xfrm>
            <a:custGeom>
              <a:avLst/>
              <a:gdLst/>
              <a:ahLst/>
              <a:cxnLst/>
              <a:rect l="l" t="t" r="r" b="b"/>
              <a:pathLst>
                <a:path w="2915602" h="2655869">
                  <a:moveTo>
                    <a:pt x="2791142" y="2655868"/>
                  </a:moveTo>
                  <a:lnTo>
                    <a:pt x="124460" y="2655868"/>
                  </a:lnTo>
                  <a:cubicBezTo>
                    <a:pt x="55880" y="2655868"/>
                    <a:pt x="0" y="2599988"/>
                    <a:pt x="0" y="2531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1142" y="0"/>
                  </a:lnTo>
                  <a:cubicBezTo>
                    <a:pt x="2859722" y="0"/>
                    <a:pt x="2915602" y="55880"/>
                    <a:pt x="2915602" y="124460"/>
                  </a:cubicBezTo>
                  <a:lnTo>
                    <a:pt x="2915602" y="2531408"/>
                  </a:lnTo>
                  <a:cubicBezTo>
                    <a:pt x="2915602" y="2599988"/>
                    <a:pt x="2859722" y="2655869"/>
                    <a:pt x="2791142" y="2655869"/>
                  </a:cubicBezTo>
                  <a:close/>
                </a:path>
              </a:pathLst>
            </a:custGeom>
            <a:solidFill>
              <a:srgbClr val="FFC408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165177" y="5359326"/>
            <a:ext cx="91679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12F96"/>
                </a:solidFill>
                <a:latin typeface="Open Sans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28956" y="3167299"/>
            <a:ext cx="5640608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Bernoru"/>
              </a:rPr>
              <a:t>RETENTION RATE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28956" y="5367100"/>
            <a:ext cx="6348816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FFFFFF"/>
                </a:solidFill>
                <a:latin typeface="Bernoru"/>
              </a:rPr>
              <a:t>REFERRAL RATE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8145408" y="7662852"/>
            <a:ext cx="936563" cy="853130"/>
            <a:chOff x="0" y="0"/>
            <a:chExt cx="2915602" cy="265586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915602" cy="2655869"/>
            </a:xfrm>
            <a:custGeom>
              <a:avLst/>
              <a:gdLst/>
              <a:ahLst/>
              <a:cxnLst/>
              <a:rect l="l" t="t" r="r" b="b"/>
              <a:pathLst>
                <a:path w="2915602" h="2655869">
                  <a:moveTo>
                    <a:pt x="2791142" y="2655868"/>
                  </a:moveTo>
                  <a:lnTo>
                    <a:pt x="124460" y="2655868"/>
                  </a:lnTo>
                  <a:cubicBezTo>
                    <a:pt x="55880" y="2655868"/>
                    <a:pt x="0" y="2599988"/>
                    <a:pt x="0" y="2531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1142" y="0"/>
                  </a:lnTo>
                  <a:cubicBezTo>
                    <a:pt x="2859722" y="0"/>
                    <a:pt x="2915602" y="55880"/>
                    <a:pt x="2915602" y="124460"/>
                  </a:cubicBezTo>
                  <a:lnTo>
                    <a:pt x="2915602" y="2531408"/>
                  </a:lnTo>
                  <a:cubicBezTo>
                    <a:pt x="2915602" y="2599988"/>
                    <a:pt x="2859722" y="2655869"/>
                    <a:pt x="2791142" y="2655869"/>
                  </a:cubicBezTo>
                  <a:close/>
                </a:path>
              </a:pathLst>
            </a:custGeom>
            <a:solidFill>
              <a:srgbClr val="FFC408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8165177" y="7749375"/>
            <a:ext cx="91679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12F96"/>
                </a:solidFill>
                <a:latin typeface="Open Sans Bold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28956" y="7639926"/>
            <a:ext cx="6348816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Bernoru"/>
              </a:rPr>
              <a:t>CUSTOMER FEEDBACK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36393"/>
            <a:ext cx="9766233" cy="9750607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6A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789152" y="914400"/>
            <a:ext cx="7570704" cy="979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80"/>
              </a:lnSpc>
              <a:spcBef>
                <a:spcPct val="0"/>
              </a:spcBef>
            </a:pPr>
            <a:r>
              <a:rPr lang="en-US" sz="5700">
                <a:solidFill>
                  <a:srgbClr val="FFFFFF"/>
                </a:solidFill>
                <a:latin typeface="Bernoru"/>
              </a:rPr>
              <a:t>OTHER </a:t>
            </a:r>
            <a:r>
              <a:rPr lang="en-US" sz="5700">
                <a:solidFill>
                  <a:srgbClr val="FFC408"/>
                </a:solidFill>
                <a:latin typeface="Bernoru"/>
              </a:rPr>
              <a:t>SERVICES</a:t>
            </a:r>
            <a:r>
              <a:rPr lang="en-US" sz="5700">
                <a:solidFill>
                  <a:srgbClr val="FFFFFF"/>
                </a:solidFill>
                <a:latin typeface="Bernoru"/>
              </a:rPr>
              <a:t>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879856" y="1893566"/>
            <a:ext cx="1922309" cy="181218"/>
            <a:chOff x="0" y="0"/>
            <a:chExt cx="4347741" cy="4098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47740" cy="409865"/>
            </a:xfrm>
            <a:custGeom>
              <a:avLst/>
              <a:gdLst/>
              <a:ahLst/>
              <a:cxnLst/>
              <a:rect l="l" t="t" r="r" b="b"/>
              <a:pathLst>
                <a:path w="4347740" h="409865">
                  <a:moveTo>
                    <a:pt x="0" y="0"/>
                  </a:moveTo>
                  <a:lnTo>
                    <a:pt x="4347740" y="0"/>
                  </a:lnTo>
                  <a:lnTo>
                    <a:pt x="4347740" y="409865"/>
                  </a:lnTo>
                  <a:lnTo>
                    <a:pt x="0" y="409865"/>
                  </a:lnTo>
                  <a:close/>
                </a:path>
              </a:pathLst>
            </a:custGeom>
            <a:solidFill>
              <a:srgbClr val="FFC40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986656" y="1893566"/>
            <a:ext cx="181218" cy="181218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348849" y="1893566"/>
            <a:ext cx="181218" cy="181218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244556" y="3130945"/>
            <a:ext cx="936563" cy="853130"/>
            <a:chOff x="0" y="0"/>
            <a:chExt cx="2915602" cy="26558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915602" cy="2655869"/>
            </a:xfrm>
            <a:custGeom>
              <a:avLst/>
              <a:gdLst/>
              <a:ahLst/>
              <a:cxnLst/>
              <a:rect l="l" t="t" r="r" b="b"/>
              <a:pathLst>
                <a:path w="2915602" h="2655869">
                  <a:moveTo>
                    <a:pt x="2791142" y="2655868"/>
                  </a:moveTo>
                  <a:lnTo>
                    <a:pt x="124460" y="2655868"/>
                  </a:lnTo>
                  <a:cubicBezTo>
                    <a:pt x="55880" y="2655868"/>
                    <a:pt x="0" y="2599988"/>
                    <a:pt x="0" y="2531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1142" y="0"/>
                  </a:lnTo>
                  <a:cubicBezTo>
                    <a:pt x="2859722" y="0"/>
                    <a:pt x="2915602" y="55880"/>
                    <a:pt x="2915602" y="124460"/>
                  </a:cubicBezTo>
                  <a:lnTo>
                    <a:pt x="2915602" y="2531408"/>
                  </a:lnTo>
                  <a:cubicBezTo>
                    <a:pt x="2915602" y="2599988"/>
                    <a:pt x="2859722" y="2655869"/>
                    <a:pt x="2791142" y="2655869"/>
                  </a:cubicBezTo>
                  <a:close/>
                </a:path>
              </a:pathLst>
            </a:custGeom>
            <a:solidFill>
              <a:srgbClr val="FFC40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8354611" y="3926925"/>
            <a:ext cx="5987592" cy="1009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7"/>
              </a:lnSpc>
              <a:spcBef>
                <a:spcPct val="0"/>
              </a:spcBef>
            </a:pPr>
            <a:r>
              <a:rPr lang="en-US" sz="1898">
                <a:solidFill>
                  <a:srgbClr val="FFFFFF"/>
                </a:solidFill>
                <a:latin typeface="Ubuntu"/>
              </a:rPr>
              <a:t>We will look to host Summer Clinics aimed at the less performance  based customer segment. It will be two days of fun for players of all abilities and ages.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64325" y="3217467"/>
            <a:ext cx="91679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12F96"/>
                </a:solidFill>
                <a:latin typeface="Open Sans Bold"/>
              </a:rPr>
              <a:t>01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244556" y="5374725"/>
            <a:ext cx="936563" cy="853130"/>
            <a:chOff x="0" y="0"/>
            <a:chExt cx="2915602" cy="26558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15602" cy="2655869"/>
            </a:xfrm>
            <a:custGeom>
              <a:avLst/>
              <a:gdLst/>
              <a:ahLst/>
              <a:cxnLst/>
              <a:rect l="l" t="t" r="r" b="b"/>
              <a:pathLst>
                <a:path w="2915602" h="2655869">
                  <a:moveTo>
                    <a:pt x="2791142" y="2655868"/>
                  </a:moveTo>
                  <a:lnTo>
                    <a:pt x="124460" y="2655868"/>
                  </a:lnTo>
                  <a:cubicBezTo>
                    <a:pt x="55880" y="2655868"/>
                    <a:pt x="0" y="2599988"/>
                    <a:pt x="0" y="25314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91142" y="0"/>
                  </a:lnTo>
                  <a:cubicBezTo>
                    <a:pt x="2859722" y="0"/>
                    <a:pt x="2915602" y="55880"/>
                    <a:pt x="2915602" y="124460"/>
                  </a:cubicBezTo>
                  <a:lnTo>
                    <a:pt x="2915602" y="2531408"/>
                  </a:lnTo>
                  <a:cubicBezTo>
                    <a:pt x="2915602" y="2599988"/>
                    <a:pt x="2859722" y="2655869"/>
                    <a:pt x="2791142" y="2655869"/>
                  </a:cubicBezTo>
                  <a:close/>
                </a:path>
              </a:pathLst>
            </a:custGeom>
            <a:solidFill>
              <a:srgbClr val="FFC408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8528103" y="6017507"/>
            <a:ext cx="5620839" cy="134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Ubuntu"/>
              </a:rPr>
              <a:t>These tournaments are tailored to aspiring athletes that want to get to the college level. We will invite and host current college scouts to watch our clients play in a competitive tournament.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64325" y="5461247"/>
            <a:ext cx="91679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12F96"/>
                </a:solidFill>
                <a:latin typeface="Open Sans Bold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528103" y="3278745"/>
            <a:ext cx="564060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FFFFFF"/>
                </a:solidFill>
                <a:latin typeface="Bernoru"/>
              </a:rPr>
              <a:t>SUMMER CLINICS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28103" y="5361323"/>
            <a:ext cx="6348816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Bernoru"/>
              </a:rPr>
              <a:t>COLLEGE SCOUT TOURNAMENTS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Macintosh PowerPoint</Application>
  <PresentationFormat>Custom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Open Sans Bold</vt:lpstr>
      <vt:lpstr>Arial</vt:lpstr>
      <vt:lpstr>Ubuntu Bold</vt:lpstr>
      <vt:lpstr>Calibri</vt:lpstr>
      <vt:lpstr>Bernoru</vt:lpstr>
      <vt:lpstr>Ubuntu</vt:lpstr>
      <vt:lpstr>Glacial Indifference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Illustrated Sport Activity Presentation</dc:title>
  <cp:lastModifiedBy>Schacht, Sebastian Max Philipp</cp:lastModifiedBy>
  <cp:revision>1</cp:revision>
  <dcterms:created xsi:type="dcterms:W3CDTF">2006-08-16T00:00:00Z</dcterms:created>
  <dcterms:modified xsi:type="dcterms:W3CDTF">2023-07-26T09:09:42Z</dcterms:modified>
  <dc:identifier>DAFpor5Zgo0</dc:identifier>
</cp:coreProperties>
</file>