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itchFamily="2" charset="77"/>
      <p:regular r:id="rId14"/>
      <p:bold r:id="rId15"/>
    </p:embeddedFont>
    <p:embeddedFont>
      <p:font typeface="Oswald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5" autoAdjust="0"/>
    <p:restoredTop sz="94597" autoAdjust="0"/>
  </p:normalViewPr>
  <p:slideViewPr>
    <p:cSldViewPr>
      <p:cViewPr>
        <p:scale>
          <a:sx n="40" d="100"/>
          <a:sy n="40" d="100"/>
        </p:scale>
        <p:origin x="1176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9404-27B4-934F-840C-9CF407F2348F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B703-D95C-074B-9C50-DCF9F0EC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B703-D95C-074B-9C50-DCF9F0EC9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svg"/><Relationship Id="rId7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7215" y="-628442"/>
            <a:ext cx="6863919" cy="11317185"/>
          </a:xfrm>
          <a:custGeom>
            <a:avLst/>
            <a:gdLst/>
            <a:ahLst/>
            <a:cxnLst/>
            <a:rect l="l" t="t" r="r" b="b"/>
            <a:pathLst>
              <a:path w="6863919" h="11317185">
                <a:moveTo>
                  <a:pt x="0" y="0"/>
                </a:moveTo>
                <a:lnTo>
                  <a:pt x="6863919" y="0"/>
                </a:lnTo>
                <a:lnTo>
                  <a:pt x="6863919" y="11317185"/>
                </a:lnTo>
                <a:lnTo>
                  <a:pt x="0" y="1131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64953" y="-628442"/>
            <a:ext cx="7648793" cy="11045189"/>
          </a:xfrm>
          <a:custGeom>
            <a:avLst/>
            <a:gdLst/>
            <a:ahLst/>
            <a:cxnLst/>
            <a:rect l="l" t="t" r="r" b="b"/>
            <a:pathLst>
              <a:path w="7648793" h="11045189">
                <a:moveTo>
                  <a:pt x="0" y="0"/>
                </a:moveTo>
                <a:lnTo>
                  <a:pt x="7648794" y="0"/>
                </a:lnTo>
                <a:lnTo>
                  <a:pt x="7648794" y="11045189"/>
                </a:lnTo>
                <a:lnTo>
                  <a:pt x="0" y="1104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079367"/>
            <a:ext cx="899792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3E2F2A"/>
                </a:solidFill>
                <a:latin typeface="Oswald Bold"/>
              </a:rPr>
              <a:t>Substance Use Prevention Education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661252"/>
            <a:ext cx="9401486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8000">
                <a:solidFill>
                  <a:srgbClr val="3E2F2A"/>
                </a:solidFill>
                <a:latin typeface="Oswald Bold"/>
              </a:rPr>
              <a:t>for America's Youth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448573"/>
            <a:ext cx="5608871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3E2F2A"/>
                </a:solidFill>
                <a:latin typeface="Oswald Bold"/>
              </a:rPr>
              <a:t>Creator and author: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220200"/>
            <a:ext cx="4756684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3E2F2A"/>
                </a:solidFill>
                <a:latin typeface="Oswald"/>
              </a:rPr>
              <a:t>Jane McDaniel</a:t>
            </a:r>
          </a:p>
        </p:txBody>
      </p:sp>
      <p:pic>
        <p:nvPicPr>
          <p:cNvPr id="12" name="Picture 11" descr="A close-up of a pattern of various objects&#10;&#10;Description automatically generated">
            <a:extLst>
              <a:ext uri="{FF2B5EF4-FFF2-40B4-BE49-F238E27FC236}">
                <a16:creationId xmlns:a16="http://schemas.microsoft.com/office/drawing/2014/main" id="{1272CE69-E120-8147-DC2B-3142889A2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89862"/>
            <a:ext cx="1503145" cy="1503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0" y="263091"/>
            <a:ext cx="1828800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75897F"/>
                </a:solidFill>
                <a:latin typeface="Oswald Bold"/>
              </a:rPr>
              <a:t>By the numbers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640D2-1840-947E-D6F6-A3232EB8FE65}"/>
              </a:ext>
            </a:extLst>
          </p:cNvPr>
          <p:cNvGrpSpPr/>
          <p:nvPr/>
        </p:nvGrpSpPr>
        <p:grpSpPr>
          <a:xfrm>
            <a:off x="382017" y="2256502"/>
            <a:ext cx="15730715" cy="7800684"/>
            <a:chOff x="382017" y="2256502"/>
            <a:chExt cx="15730715" cy="7800684"/>
          </a:xfrm>
        </p:grpSpPr>
        <p:sp>
          <p:nvSpPr>
            <p:cNvPr id="10" name="TextBox 10"/>
            <p:cNvSpPr txBox="1"/>
            <p:nvPr/>
          </p:nvSpPr>
          <p:spPr>
            <a:xfrm>
              <a:off x="382017" y="9859066"/>
              <a:ext cx="4325493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Oswald"/>
                </a:rPr>
                <a:t>Source: Substance Abuse and Mental Health Services Administration. (2022)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DF59BF-C1B8-DD23-2458-2DF800B1EC8D}"/>
                </a:ext>
              </a:extLst>
            </p:cNvPr>
            <p:cNvGrpSpPr/>
            <p:nvPr/>
          </p:nvGrpSpPr>
          <p:grpSpPr>
            <a:xfrm>
              <a:off x="382017" y="2256502"/>
              <a:ext cx="15730715" cy="7339519"/>
              <a:chOff x="382017" y="2256502"/>
              <a:chExt cx="15730715" cy="7339519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5615843" y="3046196"/>
                <a:ext cx="6549825" cy="6549825"/>
                <a:chOff x="0" y="0"/>
                <a:chExt cx="8733101" cy="8733101"/>
              </a:xfrm>
            </p:grpSpPr>
            <p:grpSp>
              <p:nvGrpSpPr>
                <p:cNvPr id="3" name="Group 3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8733101" cy="8733101"/>
                  <a:chOff x="0" y="0"/>
                  <a:chExt cx="2540000" cy="2540000"/>
                </a:xfrm>
              </p:grpSpPr>
              <p:sp>
                <p:nvSpPr>
                  <p:cNvPr id="4" name="Freeform 4"/>
                  <p:cNvSpPr/>
                  <p:nvPr/>
                </p:nvSpPr>
                <p:spPr>
                  <a:xfrm>
                    <a:off x="-134479" y="0"/>
                    <a:ext cx="2732051" cy="2642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2051" h="2642540">
                        <a:moveTo>
                          <a:pt x="1404479" y="0"/>
                        </a:moveTo>
                        <a:lnTo>
                          <a:pt x="1404479" y="0"/>
                        </a:lnTo>
                        <a:cubicBezTo>
                          <a:pt x="2058012" y="0"/>
                          <a:pt x="2604851" y="495977"/>
                          <a:pt x="2668451" y="1146408"/>
                        </a:cubicBezTo>
                        <a:cubicBezTo>
                          <a:pt x="2732050" y="1796839"/>
                          <a:pt x="2291644" y="2389350"/>
                          <a:pt x="1650489" y="2515945"/>
                        </a:cubicBezTo>
                        <a:cubicBezTo>
                          <a:pt x="1009335" y="2642540"/>
                          <a:pt x="376778" y="2261885"/>
                          <a:pt x="188389" y="1636094"/>
                        </a:cubicBezTo>
                        <a:cubicBezTo>
                          <a:pt x="0" y="1010302"/>
                          <a:pt x="317290" y="343704"/>
                          <a:pt x="921778" y="95309"/>
                        </a:cubicBezTo>
                        <a:lnTo>
                          <a:pt x="1163128" y="682654"/>
                        </a:lnTo>
                        <a:cubicBezTo>
                          <a:pt x="860884" y="806852"/>
                          <a:pt x="702239" y="1140151"/>
                          <a:pt x="796434" y="1453047"/>
                        </a:cubicBezTo>
                        <a:cubicBezTo>
                          <a:pt x="890628" y="1765943"/>
                          <a:pt x="1206907" y="1956270"/>
                          <a:pt x="1527484" y="1892972"/>
                        </a:cubicBezTo>
                        <a:cubicBezTo>
                          <a:pt x="1848061" y="1829675"/>
                          <a:pt x="2068265" y="1533420"/>
                          <a:pt x="2036465" y="1208204"/>
                        </a:cubicBezTo>
                        <a:cubicBezTo>
                          <a:pt x="2004665" y="882989"/>
                          <a:pt x="1731246" y="635000"/>
                          <a:pt x="1404479" y="635000"/>
                        </a:cubicBezTo>
                        <a:close/>
                      </a:path>
                    </a:pathLst>
                  </a:custGeom>
                  <a:solidFill>
                    <a:srgbClr val="75897F"/>
                  </a:solidFill>
                </p:spPr>
              </p:sp>
              <p:sp>
                <p:nvSpPr>
                  <p:cNvPr id="5" name="Freeform 5"/>
                  <p:cNvSpPr/>
                  <p:nvPr/>
                </p:nvSpPr>
                <p:spPr>
                  <a:xfrm>
                    <a:off x="729192" y="3773"/>
                    <a:ext cx="491897" cy="691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897" h="691678">
                        <a:moveTo>
                          <a:pt x="0" y="117129"/>
                        </a:moveTo>
                        <a:cubicBezTo>
                          <a:pt x="139339" y="51551"/>
                          <a:pt x="289443" y="11862"/>
                          <a:pt x="442985" y="0"/>
                        </a:cubicBezTo>
                        <a:lnTo>
                          <a:pt x="491896" y="633114"/>
                        </a:lnTo>
                        <a:cubicBezTo>
                          <a:pt x="415125" y="639045"/>
                          <a:pt x="340073" y="658889"/>
                          <a:pt x="270404" y="691678"/>
                        </a:cubicBezTo>
                        <a:close/>
                      </a:path>
                    </a:pathLst>
                  </a:custGeom>
                  <a:solidFill>
                    <a:srgbClr val="D09063"/>
                  </a:solidFill>
                </p:spPr>
              </p:sp>
              <p:sp>
                <p:nvSpPr>
                  <p:cNvPr id="6" name="Freeform 6"/>
                  <p:cNvSpPr/>
                  <p:nvPr/>
                </p:nvSpPr>
                <p:spPr>
                  <a:xfrm>
                    <a:off x="1109014" y="0"/>
                    <a:ext cx="160922" cy="640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22" h="640122">
                        <a:moveTo>
                          <a:pt x="0" y="10245"/>
                        </a:moveTo>
                        <a:cubicBezTo>
                          <a:pt x="53349" y="3427"/>
                          <a:pt x="107076" y="5"/>
                          <a:pt x="160859" y="0"/>
                        </a:cubicBezTo>
                        <a:lnTo>
                          <a:pt x="160923" y="635000"/>
                        </a:lnTo>
                        <a:cubicBezTo>
                          <a:pt x="134031" y="635003"/>
                          <a:pt x="107167" y="636714"/>
                          <a:pt x="80493" y="640122"/>
                        </a:cubicBezTo>
                        <a:close/>
                      </a:path>
                    </a:pathLst>
                  </a:custGeom>
                  <a:solidFill>
                    <a:srgbClr val="DAC8B3"/>
                  </a:solidFill>
                </p:spPr>
              </p:sp>
            </p:grpSp>
          </p:grpSp>
          <p:sp>
            <p:nvSpPr>
              <p:cNvPr id="7" name="Freeform 7"/>
              <p:cNvSpPr/>
              <p:nvPr/>
            </p:nvSpPr>
            <p:spPr>
              <a:xfrm>
                <a:off x="13343854" y="7366805"/>
                <a:ext cx="417587" cy="417587"/>
              </a:xfrm>
              <a:custGeom>
                <a:avLst/>
                <a:gdLst/>
                <a:ahLst/>
                <a:cxnLst/>
                <a:rect l="l" t="t" r="r" b="b"/>
                <a:pathLst>
                  <a:path w="417587" h="417587">
                    <a:moveTo>
                      <a:pt x="0" y="0"/>
                    </a:moveTo>
                    <a:lnTo>
                      <a:pt x="417586" y="0"/>
                    </a:lnTo>
                    <a:lnTo>
                      <a:pt x="417586" y="417587"/>
                    </a:lnTo>
                    <a:lnTo>
                      <a:pt x="0" y="4175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382017" y="5153860"/>
                <a:ext cx="4587143" cy="14760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36"/>
                  </a:lnSpc>
                </a:pPr>
                <a:r>
                  <a:rPr lang="en-US" sz="3027" dirty="0">
                    <a:solidFill>
                      <a:srgbClr val="3E2F2A"/>
                    </a:solidFill>
                    <a:latin typeface="Oswald Bold"/>
                  </a:rPr>
                  <a:t>Number of Americans with substance use and </a:t>
                </a:r>
              </a:p>
              <a:p>
                <a:pPr marL="0" lvl="0" indent="0" algn="ctr">
                  <a:lnSpc>
                    <a:spcPts val="3936"/>
                  </a:lnSpc>
                  <a:spcBef>
                    <a:spcPct val="0"/>
                  </a:spcBef>
                </a:pPr>
                <a:r>
                  <a:rPr lang="en-US" sz="3027" dirty="0">
                    <a:solidFill>
                      <a:srgbClr val="3E2F2A"/>
                    </a:solidFill>
                    <a:latin typeface="Oswald Bold"/>
                  </a:rPr>
                  <a:t>alcohol use disorders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3861937" y="7407324"/>
                <a:ext cx="1756397" cy="291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4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3E2F2A"/>
                    </a:solidFill>
                    <a:latin typeface="Oswald Bold"/>
                  </a:rPr>
                  <a:t>Adults ages 18+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3343854" y="7931157"/>
                <a:ext cx="417587" cy="417587"/>
              </a:xfrm>
              <a:custGeom>
                <a:avLst/>
                <a:gdLst/>
                <a:ahLst/>
                <a:cxnLst/>
                <a:rect l="l" t="t" r="r" b="b"/>
                <a:pathLst>
                  <a:path w="417587" h="417587">
                    <a:moveTo>
                      <a:pt x="0" y="0"/>
                    </a:moveTo>
                    <a:lnTo>
                      <a:pt x="417586" y="0"/>
                    </a:lnTo>
                    <a:lnTo>
                      <a:pt x="417586" y="417586"/>
                    </a:lnTo>
                    <a:lnTo>
                      <a:pt x="0" y="41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3861937" y="7971675"/>
                <a:ext cx="2227111" cy="291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4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3E2F2A"/>
                    </a:solidFill>
                    <a:latin typeface="Oswald Bold"/>
                  </a:rPr>
                  <a:t>Ages 12-17 with SUD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3343854" y="8495508"/>
                <a:ext cx="417587" cy="417587"/>
              </a:xfrm>
              <a:custGeom>
                <a:avLst/>
                <a:gdLst/>
                <a:ahLst/>
                <a:cxnLst/>
                <a:rect l="l" t="t" r="r" b="b"/>
                <a:pathLst>
                  <a:path w="417587" h="417587">
                    <a:moveTo>
                      <a:pt x="0" y="0"/>
                    </a:moveTo>
                    <a:lnTo>
                      <a:pt x="417586" y="0"/>
                    </a:lnTo>
                    <a:lnTo>
                      <a:pt x="417586" y="417587"/>
                    </a:lnTo>
                    <a:lnTo>
                      <a:pt x="0" y="4175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3885621" y="8536026"/>
                <a:ext cx="2227111" cy="291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4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3E2F2A"/>
                    </a:solidFill>
                    <a:latin typeface="Oswald Bold"/>
                  </a:rPr>
                  <a:t>Ages 12-17 with AUD</a:t>
                </a:r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11378132" y="6120888"/>
                <a:ext cx="988956" cy="0"/>
              </a:xfrm>
              <a:prstGeom prst="line">
                <a:avLst/>
              </a:prstGeom>
              <a:ln w="19050" cap="flat">
                <a:solidFill>
                  <a:srgbClr val="3E2F2A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2470602" y="5877583"/>
                <a:ext cx="3392402" cy="443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564"/>
                  </a:lnSpc>
                  <a:spcBef>
                    <a:spcPct val="0"/>
                  </a:spcBef>
                </a:pPr>
                <a:r>
                  <a:rPr lang="en-US" sz="2741">
                    <a:solidFill>
                      <a:srgbClr val="3E2F2A"/>
                    </a:solidFill>
                    <a:latin typeface="Oswald"/>
                  </a:rPr>
                  <a:t>~43 million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8665774" y="2753189"/>
                <a:ext cx="224982" cy="738142"/>
              </a:xfrm>
              <a:prstGeom prst="line">
                <a:avLst/>
              </a:prstGeom>
              <a:ln w="19050" cap="flat">
                <a:solidFill>
                  <a:srgbClr val="3E2F2A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8890755" y="2256502"/>
                <a:ext cx="3392402" cy="443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564"/>
                  </a:lnSpc>
                  <a:spcBef>
                    <a:spcPct val="0"/>
                  </a:spcBef>
                </a:pPr>
                <a:r>
                  <a:rPr lang="en-US" sz="2741">
                    <a:solidFill>
                      <a:srgbClr val="3E2F2A"/>
                    </a:solidFill>
                    <a:latin typeface="Oswald"/>
                  </a:rPr>
                  <a:t>894,000</a:t>
                </a:r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H="1" flipV="1">
                <a:off x="7468248" y="3046196"/>
                <a:ext cx="605338" cy="792144"/>
              </a:xfrm>
              <a:prstGeom prst="line">
                <a:avLst/>
              </a:prstGeom>
              <a:ln w="19050" cap="flat">
                <a:solidFill>
                  <a:srgbClr val="3E2F2A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6246512" y="2463978"/>
                <a:ext cx="3392402" cy="443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564"/>
                  </a:lnSpc>
                  <a:spcBef>
                    <a:spcPct val="0"/>
                  </a:spcBef>
                </a:pPr>
                <a:r>
                  <a:rPr lang="en-US" sz="2741">
                    <a:solidFill>
                      <a:srgbClr val="3E2F2A"/>
                    </a:solidFill>
                    <a:latin typeface="Oswald"/>
                  </a:rPr>
                  <a:t>2.2 million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607EDB-8C6E-BEC1-7BF4-9737D23381E4}"/>
              </a:ext>
            </a:extLst>
          </p:cNvPr>
          <p:cNvGrpSpPr/>
          <p:nvPr/>
        </p:nvGrpSpPr>
        <p:grpSpPr>
          <a:xfrm>
            <a:off x="382017" y="2555443"/>
            <a:ext cx="14800660" cy="7501743"/>
            <a:chOff x="382017" y="2555443"/>
            <a:chExt cx="14800660" cy="7501743"/>
          </a:xfrm>
        </p:grpSpPr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B110DD61-8FA6-DB95-1DD4-D057FAD18435}"/>
                </a:ext>
              </a:extLst>
            </p:cNvPr>
            <p:cNvGrpSpPr/>
            <p:nvPr/>
          </p:nvGrpSpPr>
          <p:grpSpPr>
            <a:xfrm>
              <a:off x="4707510" y="2555443"/>
              <a:ext cx="10475167" cy="7012765"/>
              <a:chOff x="0" y="-57150"/>
              <a:chExt cx="13966889" cy="9350352"/>
            </a:xfrm>
          </p:grpSpPr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9C39B74E-0999-D119-A047-69B190D78DB0}"/>
                  </a:ext>
                </a:extLst>
              </p:cNvPr>
              <p:cNvSpPr txBox="1"/>
              <p:nvPr/>
            </p:nvSpPr>
            <p:spPr>
              <a:xfrm>
                <a:off x="4052125" y="8709367"/>
                <a:ext cx="881545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2010</a:t>
                </a:r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F598A310-8875-099D-7444-706FD85BBED7}"/>
                  </a:ext>
                </a:extLst>
              </p:cNvPr>
              <p:cNvSpPr txBox="1"/>
              <p:nvPr/>
            </p:nvSpPr>
            <p:spPr>
              <a:xfrm>
                <a:off x="10376034" y="8709367"/>
                <a:ext cx="1127284" cy="5838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638"/>
                  </a:lnSpc>
                </a:pPr>
                <a:r>
                  <a:rPr lang="en-US" sz="2599" dirty="0">
                    <a:solidFill>
                      <a:srgbClr val="3E2F2A"/>
                    </a:solidFill>
                    <a:latin typeface="Oswald Bold"/>
                  </a:rPr>
                  <a:t>2021</a:t>
                </a:r>
              </a:p>
            </p:txBody>
          </p: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F0C81687-0004-C8F0-A861-4518CE87FF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34899" y="263343"/>
                <a:ext cx="12631990" cy="8283113"/>
                <a:chOff x="0" y="0"/>
                <a:chExt cx="16702642" cy="10952342"/>
              </a:xfrm>
            </p:grpSpPr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A6B60750-4B0A-3BBA-E858-937E558FCCF2}"/>
                    </a:ext>
                  </a:extLst>
                </p:cNvPr>
                <p:cNvSpPr/>
                <p:nvPr/>
              </p:nvSpPr>
              <p:spPr>
                <a:xfrm>
                  <a:off x="0" y="-6350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24706"/>
                  </a:srgbClr>
                </a:solidFill>
              </p:spPr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5FDD8ED4-6A86-5748-50C9-92A342CF7B53}"/>
                    </a:ext>
                  </a:extLst>
                </p:cNvPr>
                <p:cNvSpPr/>
                <p:nvPr/>
              </p:nvSpPr>
              <p:spPr>
                <a:xfrm>
                  <a:off x="0" y="2184118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24706"/>
                  </a:srgbClr>
                </a:solidFill>
              </p:spPr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3F239AA4-68A8-4BF4-9C34-AF0512CB3A24}"/>
                    </a:ext>
                  </a:extLst>
                </p:cNvPr>
                <p:cNvSpPr/>
                <p:nvPr/>
              </p:nvSpPr>
              <p:spPr>
                <a:xfrm>
                  <a:off x="0" y="4374586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24706"/>
                  </a:srgbClr>
                </a:solidFill>
              </p:spPr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8862E7BA-30DC-C15C-5789-3B5629A7674B}"/>
                    </a:ext>
                  </a:extLst>
                </p:cNvPr>
                <p:cNvSpPr/>
                <p:nvPr/>
              </p:nvSpPr>
              <p:spPr>
                <a:xfrm>
                  <a:off x="0" y="6565055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24706"/>
                  </a:srgbClr>
                </a:solidFill>
              </p:spPr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D580A4D7-BFEF-8FCC-1342-54FDFF023588}"/>
                    </a:ext>
                  </a:extLst>
                </p:cNvPr>
                <p:cNvSpPr/>
                <p:nvPr/>
              </p:nvSpPr>
              <p:spPr>
                <a:xfrm>
                  <a:off x="0" y="8755523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24706"/>
                  </a:srgbClr>
                </a:solidFill>
              </p:spPr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E48089A1-6FC3-074A-9157-B13AD33FC112}"/>
                    </a:ext>
                  </a:extLst>
                </p:cNvPr>
                <p:cNvSpPr/>
                <p:nvPr/>
              </p:nvSpPr>
              <p:spPr>
                <a:xfrm>
                  <a:off x="0" y="10945992"/>
                  <a:ext cx="16702643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643" h="12700">
                      <a:moveTo>
                        <a:pt x="0" y="0"/>
                      </a:moveTo>
                      <a:lnTo>
                        <a:pt x="16702643" y="0"/>
                      </a:lnTo>
                      <a:lnTo>
                        <a:pt x="16702643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3E2F2A">
                    <a:alpha val="60000"/>
                  </a:srgbClr>
                </a:solidFill>
              </p:spPr>
            </p:sp>
          </p:grpSp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48539297-BAE5-EA4D-FDBE-9753F169E2C4}"/>
                  </a:ext>
                </a:extLst>
              </p:cNvPr>
              <p:cNvSpPr txBox="1"/>
              <p:nvPr/>
            </p:nvSpPr>
            <p:spPr>
              <a:xfrm>
                <a:off x="33917" y="-57150"/>
                <a:ext cx="1080920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1,250 </a:t>
                </a: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EE2FDD1-610B-2D1A-DD56-6273102F67AE}"/>
                  </a:ext>
                </a:extLst>
              </p:cNvPr>
              <p:cNvSpPr txBox="1"/>
              <p:nvPr/>
            </p:nvSpPr>
            <p:spPr>
              <a:xfrm>
                <a:off x="0" y="1599473"/>
                <a:ext cx="1114837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1,000 </a:t>
                </a:r>
              </a:p>
            </p:txBody>
          </p:sp>
          <p:sp>
            <p:nvSpPr>
              <p:cNvPr id="33" name="TextBox 14">
                <a:extLst>
                  <a:ext uri="{FF2B5EF4-FFF2-40B4-BE49-F238E27FC236}">
                    <a16:creationId xmlns:a16="http://schemas.microsoft.com/office/drawing/2014/main" id="{7EA461A6-82C0-00A5-0BF6-9943AC1E6876}"/>
                  </a:ext>
                </a:extLst>
              </p:cNvPr>
              <p:cNvSpPr txBox="1"/>
              <p:nvPr/>
            </p:nvSpPr>
            <p:spPr>
              <a:xfrm>
                <a:off x="342848" y="3256095"/>
                <a:ext cx="771989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750 </a:t>
                </a:r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5F599EE6-B388-2EE9-C1A4-F703AF9A8EDF}"/>
                  </a:ext>
                </a:extLst>
              </p:cNvPr>
              <p:cNvSpPr txBox="1"/>
              <p:nvPr/>
            </p:nvSpPr>
            <p:spPr>
              <a:xfrm>
                <a:off x="293998" y="4912718"/>
                <a:ext cx="820839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500 </a:t>
                </a:r>
              </a:p>
            </p:txBody>
          </p:sp>
          <p:sp>
            <p:nvSpPr>
              <p:cNvPr id="35" name="TextBox 16">
                <a:extLst>
                  <a:ext uri="{FF2B5EF4-FFF2-40B4-BE49-F238E27FC236}">
                    <a16:creationId xmlns:a16="http://schemas.microsoft.com/office/drawing/2014/main" id="{BBBC2960-ABC9-F91E-8E59-76046E02284B}"/>
                  </a:ext>
                </a:extLst>
              </p:cNvPr>
              <p:cNvSpPr txBox="1"/>
              <p:nvPr/>
            </p:nvSpPr>
            <p:spPr>
              <a:xfrm>
                <a:off x="309831" y="6569340"/>
                <a:ext cx="805006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250 </a:t>
                </a:r>
              </a:p>
            </p:txBody>
          </p:sp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A255B6D0-5D25-7B31-EBB6-FB3D8757C27B}"/>
                  </a:ext>
                </a:extLst>
              </p:cNvPr>
              <p:cNvSpPr txBox="1"/>
              <p:nvPr/>
            </p:nvSpPr>
            <p:spPr>
              <a:xfrm>
                <a:off x="760058" y="8225963"/>
                <a:ext cx="354779" cy="5838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638"/>
                  </a:lnSpc>
                </a:pPr>
                <a:r>
                  <a:rPr lang="en-US" sz="2599">
                    <a:solidFill>
                      <a:srgbClr val="3E2F2A"/>
                    </a:solidFill>
                    <a:latin typeface="Oswald Bold"/>
                  </a:rPr>
                  <a:t>0 </a:t>
                </a:r>
              </a:p>
            </p:txBody>
          </p:sp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id="{2D6C31C5-8E6E-F73D-6916-FE3657F86A9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24812" y="784413"/>
                <a:ext cx="6652165" cy="4497605"/>
                <a:chOff x="3953411" y="688985"/>
                <a:chExt cx="8795821" cy="5946956"/>
              </a:xfrm>
            </p:grpSpPr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10FCBC8F-4BF7-6970-B766-9A2954D4DBF4}"/>
                    </a:ext>
                  </a:extLst>
                </p:cNvPr>
                <p:cNvSpPr/>
                <p:nvPr/>
              </p:nvSpPr>
              <p:spPr>
                <a:xfrm>
                  <a:off x="3953411" y="689976"/>
                  <a:ext cx="8795821" cy="59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821" h="5944973">
                      <a:moveTo>
                        <a:pt x="444500" y="5723715"/>
                      </a:moveTo>
                      <a:cubicBezTo>
                        <a:pt x="443952" y="5601358"/>
                        <a:pt x="344608" y="5502457"/>
                        <a:pt x="222250" y="5502457"/>
                      </a:cubicBezTo>
                      <a:cubicBezTo>
                        <a:pt x="99891" y="5502457"/>
                        <a:pt x="547" y="5601358"/>
                        <a:pt x="0" y="5723715"/>
                      </a:cubicBezTo>
                      <a:cubicBezTo>
                        <a:pt x="547" y="5846072"/>
                        <a:pt x="99891" y="5944973"/>
                        <a:pt x="222250" y="5944973"/>
                      </a:cubicBezTo>
                      <a:cubicBezTo>
                        <a:pt x="344608" y="5944973"/>
                        <a:pt x="443952" y="5846072"/>
                        <a:pt x="444500" y="5723715"/>
                      </a:cubicBezTo>
                      <a:close/>
                      <a:moveTo>
                        <a:pt x="206528" y="5699854"/>
                      </a:moveTo>
                      <a:cubicBezTo>
                        <a:pt x="193430" y="5708568"/>
                        <a:pt x="189839" y="5726230"/>
                        <a:pt x="198495" y="5739366"/>
                      </a:cubicBezTo>
                      <a:cubicBezTo>
                        <a:pt x="207150" y="5752503"/>
                        <a:pt x="224796" y="5756173"/>
                        <a:pt x="237971" y="5747576"/>
                      </a:cubicBezTo>
                      <a:lnTo>
                        <a:pt x="8589292" y="245120"/>
                      </a:lnTo>
                      <a:cubicBezTo>
                        <a:pt x="8602390" y="236406"/>
                        <a:pt x="8605981" y="218744"/>
                        <a:pt x="8597326" y="205607"/>
                      </a:cubicBezTo>
                      <a:cubicBezTo>
                        <a:pt x="8588670" y="192471"/>
                        <a:pt x="8571025" y="188801"/>
                        <a:pt x="8557849" y="197397"/>
                      </a:cubicBezTo>
                      <a:close/>
                      <a:moveTo>
                        <a:pt x="8795821" y="221259"/>
                      </a:moveTo>
                      <a:cubicBezTo>
                        <a:pt x="8795274" y="98901"/>
                        <a:pt x="8695929" y="0"/>
                        <a:pt x="8573571" y="0"/>
                      </a:cubicBezTo>
                      <a:cubicBezTo>
                        <a:pt x="8451212" y="0"/>
                        <a:pt x="8351868" y="98901"/>
                        <a:pt x="8351321" y="221259"/>
                      </a:cubicBezTo>
                      <a:cubicBezTo>
                        <a:pt x="8351868" y="343616"/>
                        <a:pt x="8451212" y="442517"/>
                        <a:pt x="8573571" y="442517"/>
                      </a:cubicBezTo>
                      <a:cubicBezTo>
                        <a:pt x="8695929" y="442517"/>
                        <a:pt x="8795274" y="343616"/>
                        <a:pt x="8795821" y="221259"/>
                      </a:cubicBezTo>
                      <a:close/>
                    </a:path>
                  </a:pathLst>
                </a:custGeom>
                <a:solidFill>
                  <a:srgbClr val="75897F"/>
                </a:solidFill>
              </p:spPr>
            </p:sp>
          </p:grpSp>
        </p:grp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5D0ECC35-EDE1-9E1D-DCAB-CE2A856FEB4F}"/>
                </a:ext>
              </a:extLst>
            </p:cNvPr>
            <p:cNvSpPr txBox="1"/>
            <p:nvPr/>
          </p:nvSpPr>
          <p:spPr>
            <a:xfrm>
              <a:off x="490703" y="5952905"/>
              <a:ext cx="4108122" cy="98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36"/>
                </a:lnSpc>
                <a:spcBef>
                  <a:spcPct val="0"/>
                </a:spcBef>
              </a:pPr>
              <a:r>
                <a:rPr lang="en-US" sz="3027" dirty="0">
                  <a:solidFill>
                    <a:srgbClr val="3E2F2A"/>
                  </a:solidFill>
                  <a:latin typeface="Oswald Bold"/>
                </a:rPr>
                <a:t>Number of overdose deaths among teenagers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675D0E22-8279-21A3-0A58-705ECF1FB6F1}"/>
                </a:ext>
              </a:extLst>
            </p:cNvPr>
            <p:cNvSpPr txBox="1"/>
            <p:nvPr/>
          </p:nvSpPr>
          <p:spPr>
            <a:xfrm>
              <a:off x="382017" y="9859066"/>
              <a:ext cx="4325493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Oswald"/>
                </a:rPr>
                <a:t>Source: Substance Abuse and Mental Health Services Administration. (2022)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871" y="-514350"/>
            <a:ext cx="18942262" cy="2660781"/>
            <a:chOff x="0" y="0"/>
            <a:chExt cx="4988909" cy="700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8909" cy="700782"/>
            </a:xfrm>
            <a:custGeom>
              <a:avLst/>
              <a:gdLst/>
              <a:ahLst/>
              <a:cxnLst/>
              <a:rect l="l" t="t" r="r" b="b"/>
              <a:pathLst>
                <a:path w="4988909" h="700782">
                  <a:moveTo>
                    <a:pt x="0" y="0"/>
                  </a:moveTo>
                  <a:lnTo>
                    <a:pt x="4988909" y="0"/>
                  </a:lnTo>
                  <a:lnTo>
                    <a:pt x="4988909" y="700782"/>
                  </a:lnTo>
                  <a:lnTo>
                    <a:pt x="0" y="700782"/>
                  </a:lnTo>
                  <a:close/>
                </a:path>
              </a:pathLst>
            </a:custGeom>
            <a:solidFill>
              <a:srgbClr val="DAC8B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2346894" y="-456467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1"/>
                </a:lnTo>
                <a:lnTo>
                  <a:pt x="0" y="7204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028700" y="7284747"/>
            <a:ext cx="16020805" cy="0"/>
          </a:xfrm>
          <a:prstGeom prst="line">
            <a:avLst/>
          </a:prstGeom>
          <a:ln w="28575" cap="flat">
            <a:solidFill>
              <a:srgbClr val="D96E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708873" y="437424"/>
            <a:ext cx="10024299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3E2F2A"/>
                </a:solidFill>
                <a:latin typeface="Oswald Bold"/>
              </a:rPr>
              <a:t>A brief history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3BA445-59DC-D16D-66E5-3EC518086570}"/>
              </a:ext>
            </a:extLst>
          </p:cNvPr>
          <p:cNvGrpSpPr/>
          <p:nvPr/>
        </p:nvGrpSpPr>
        <p:grpSpPr>
          <a:xfrm>
            <a:off x="496648" y="4434618"/>
            <a:ext cx="6017816" cy="4262544"/>
            <a:chOff x="496648" y="4434618"/>
            <a:chExt cx="6017816" cy="4262544"/>
          </a:xfrm>
        </p:grpSpPr>
        <p:grpSp>
          <p:nvGrpSpPr>
            <p:cNvPr id="7" name="Group 7"/>
            <p:cNvGrpSpPr/>
            <p:nvPr/>
          </p:nvGrpSpPr>
          <p:grpSpPr>
            <a:xfrm>
              <a:off x="941284" y="7197331"/>
              <a:ext cx="174831" cy="17483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C7F72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285BD9-8D02-3035-0FDE-BA7A5D965804}"/>
                </a:ext>
              </a:extLst>
            </p:cNvPr>
            <p:cNvGrpSpPr/>
            <p:nvPr/>
          </p:nvGrpSpPr>
          <p:grpSpPr>
            <a:xfrm>
              <a:off x="496648" y="4434618"/>
              <a:ext cx="6017816" cy="4262544"/>
              <a:chOff x="496648" y="4434618"/>
              <a:chExt cx="6017816" cy="42625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96648" y="4434618"/>
                <a:ext cx="6017816" cy="2624886"/>
              </a:xfrm>
              <a:custGeom>
                <a:avLst/>
                <a:gdLst/>
                <a:ahLst/>
                <a:cxnLst/>
                <a:rect l="l" t="t" r="r" b="b"/>
                <a:pathLst>
                  <a:path w="6017816" h="2624886">
                    <a:moveTo>
                      <a:pt x="0" y="0"/>
                    </a:moveTo>
                    <a:lnTo>
                      <a:pt x="6017816" y="0"/>
                    </a:lnTo>
                    <a:lnTo>
                      <a:pt x="6017816" y="2624886"/>
                    </a:lnTo>
                    <a:lnTo>
                      <a:pt x="0" y="26248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8531" t="-129959" r="-6649" b="-143716"/>
                </a:stretch>
              </a:blip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72464" y="7716087"/>
                <a:ext cx="1928408" cy="4953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>
                    <a:solidFill>
                      <a:srgbClr val="3E2F2A"/>
                    </a:solidFill>
                    <a:latin typeface="Oswald Bold"/>
                  </a:rPr>
                  <a:t>1880s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72464" y="8201862"/>
                <a:ext cx="5108472" cy="4953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900"/>
                  </a:lnSpc>
                  <a:spcBef>
                    <a:spcPct val="0"/>
                  </a:spcBef>
                </a:pPr>
                <a:r>
                  <a:rPr lang="en-US" sz="3000">
                    <a:solidFill>
                      <a:srgbClr val="3E2F2A"/>
                    </a:solidFill>
                    <a:latin typeface="Oswald"/>
                  </a:rPr>
                  <a:t>Scientific Temperance Instruction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54F181-278F-8665-DFA3-0D4EC37926C0}"/>
              </a:ext>
            </a:extLst>
          </p:cNvPr>
          <p:cNvGrpSpPr/>
          <p:nvPr/>
        </p:nvGrpSpPr>
        <p:grpSpPr>
          <a:xfrm>
            <a:off x="8754226" y="6019424"/>
            <a:ext cx="3957893" cy="4047204"/>
            <a:chOff x="8754226" y="6019424"/>
            <a:chExt cx="3957893" cy="4047204"/>
          </a:xfrm>
        </p:grpSpPr>
        <p:sp>
          <p:nvSpPr>
            <p:cNvPr id="10" name="Freeform 10"/>
            <p:cNvSpPr/>
            <p:nvPr/>
          </p:nvSpPr>
          <p:spPr>
            <a:xfrm>
              <a:off x="9191545" y="7512508"/>
              <a:ext cx="3260960" cy="2554120"/>
            </a:xfrm>
            <a:custGeom>
              <a:avLst/>
              <a:gdLst/>
              <a:ahLst/>
              <a:cxnLst/>
              <a:rect l="l" t="t" r="r" b="b"/>
              <a:pathLst>
                <a:path w="3260960" h="2554120">
                  <a:moveTo>
                    <a:pt x="0" y="0"/>
                  </a:moveTo>
                  <a:lnTo>
                    <a:pt x="3260960" y="0"/>
                  </a:lnTo>
                  <a:lnTo>
                    <a:pt x="3260960" y="2554120"/>
                  </a:lnTo>
                  <a:lnTo>
                    <a:pt x="0" y="2554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4432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0645756" y="7211619"/>
              <a:ext cx="174831" cy="174831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C7F7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624288" y="6019424"/>
              <a:ext cx="2217768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3E2F2A"/>
                  </a:solidFill>
                  <a:latin typeface="Oswald Bold"/>
                </a:rPr>
                <a:t>1950s - 1960s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54226" y="6476624"/>
              <a:ext cx="3957893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3E2F2A"/>
                  </a:solidFill>
                  <a:latin typeface="Oswald"/>
                </a:rPr>
                <a:t>Anti-drug short films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70758" y="9239250"/>
            <a:ext cx="3585111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3E2F2A"/>
                </a:solidFill>
                <a:latin typeface="Oswald"/>
              </a:rPr>
              <a:t>Sources: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3E2F2A"/>
                </a:solidFill>
                <a:latin typeface="Oswald"/>
              </a:rPr>
              <a:t>Hunt, M. H. (1884)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E2F2A"/>
                </a:solidFill>
                <a:latin typeface="Oswald"/>
              </a:rPr>
              <a:t>Sid Davis Productions. (1951)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E2F2A"/>
                </a:solidFill>
                <a:latin typeface="Oswald"/>
              </a:rPr>
              <a:t>"D.A.R.E.," oneonta.ny.us (Accessed July 21, 2023)</a:t>
            </a:r>
          </a:p>
        </p:txBody>
      </p:sp>
      <p:sp>
        <p:nvSpPr>
          <p:cNvPr id="29" name="Freeform 29"/>
          <p:cNvSpPr/>
          <p:nvPr/>
        </p:nvSpPr>
        <p:spPr>
          <a:xfrm rot="-5400000">
            <a:off x="9086834" y="-456467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1"/>
                </a:lnTo>
                <a:lnTo>
                  <a:pt x="0" y="7204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5400000">
            <a:off x="15013270" y="-456467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1"/>
                </a:lnTo>
                <a:lnTo>
                  <a:pt x="0" y="7204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4FF960-6CF9-EEF9-79A4-9A9D492BAEEC}"/>
              </a:ext>
            </a:extLst>
          </p:cNvPr>
          <p:cNvGrpSpPr/>
          <p:nvPr/>
        </p:nvGrpSpPr>
        <p:grpSpPr>
          <a:xfrm>
            <a:off x="14070519" y="4356001"/>
            <a:ext cx="3939642" cy="4112561"/>
            <a:chOff x="14070519" y="4356001"/>
            <a:chExt cx="3939642" cy="4112561"/>
          </a:xfrm>
        </p:grpSpPr>
        <p:grpSp>
          <p:nvGrpSpPr>
            <p:cNvPr id="14" name="Group 14"/>
            <p:cNvGrpSpPr/>
            <p:nvPr/>
          </p:nvGrpSpPr>
          <p:grpSpPr>
            <a:xfrm>
              <a:off x="16962090" y="7197331"/>
              <a:ext cx="174831" cy="17483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C7F7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569769" y="7488041"/>
              <a:ext cx="2689531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3E2F2A"/>
                  </a:solidFill>
                  <a:latin typeface="Oswald Bold"/>
                </a:rPr>
                <a:t>1980s-1990s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375401" y="7973262"/>
              <a:ext cx="2883899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3E2F2A"/>
                  </a:solidFill>
                  <a:latin typeface="Oswald"/>
                </a:rPr>
                <a:t>The rise of D.A.R.E.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14070519" y="4356001"/>
              <a:ext cx="3939642" cy="2615922"/>
            </a:xfrm>
            <a:custGeom>
              <a:avLst/>
              <a:gdLst/>
              <a:ahLst/>
              <a:cxnLst/>
              <a:rect l="l" t="t" r="r" b="b"/>
              <a:pathLst>
                <a:path w="3939642" h="2615922">
                  <a:moveTo>
                    <a:pt x="0" y="0"/>
                  </a:moveTo>
                  <a:lnTo>
                    <a:pt x="3939642" y="0"/>
                  </a:lnTo>
                  <a:lnTo>
                    <a:pt x="3939642" y="2615923"/>
                  </a:lnTo>
                  <a:lnTo>
                    <a:pt x="0" y="2615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26756" y="0"/>
            <a:ext cx="2973878" cy="10287000"/>
          </a:xfrm>
          <a:custGeom>
            <a:avLst/>
            <a:gdLst/>
            <a:ahLst/>
            <a:cxnLst/>
            <a:rect l="l" t="t" r="r" b="b"/>
            <a:pathLst>
              <a:path w="2973878" h="10287000">
                <a:moveTo>
                  <a:pt x="0" y="0"/>
                </a:moveTo>
                <a:lnTo>
                  <a:pt x="2973878" y="0"/>
                </a:lnTo>
                <a:lnTo>
                  <a:pt x="2973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11958"/>
            <a:ext cx="1227804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9"/>
              </a:lnSpc>
              <a:spcBef>
                <a:spcPct val="0"/>
              </a:spcBef>
            </a:pPr>
            <a:r>
              <a:rPr lang="en-US" sz="9399" dirty="0">
                <a:solidFill>
                  <a:srgbClr val="75897F"/>
                </a:solidFill>
                <a:latin typeface="Oswald Bold"/>
              </a:rPr>
              <a:t>Trends and predictions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DA7703-CCD7-5BCD-952C-1D5CDF7BF020}"/>
              </a:ext>
            </a:extLst>
          </p:cNvPr>
          <p:cNvGrpSpPr/>
          <p:nvPr/>
        </p:nvGrpSpPr>
        <p:grpSpPr>
          <a:xfrm>
            <a:off x="4597196" y="3431671"/>
            <a:ext cx="9360193" cy="1341740"/>
            <a:chOff x="4597196" y="3431671"/>
            <a:chExt cx="9360193" cy="1341740"/>
          </a:xfrm>
        </p:grpSpPr>
        <p:sp>
          <p:nvSpPr>
            <p:cNvPr id="3" name="Freeform 3"/>
            <p:cNvSpPr/>
            <p:nvPr/>
          </p:nvSpPr>
          <p:spPr>
            <a:xfrm>
              <a:off x="4597196" y="3431671"/>
              <a:ext cx="1056620" cy="1341740"/>
            </a:xfrm>
            <a:custGeom>
              <a:avLst/>
              <a:gdLst/>
              <a:ahLst/>
              <a:cxnLst/>
              <a:rect l="l" t="t" r="r" b="b"/>
              <a:pathLst>
                <a:path w="1056620" h="1341740">
                  <a:moveTo>
                    <a:pt x="0" y="0"/>
                  </a:moveTo>
                  <a:lnTo>
                    <a:pt x="1056620" y="0"/>
                  </a:lnTo>
                  <a:lnTo>
                    <a:pt x="1056620" y="1341739"/>
                  </a:lnTo>
                  <a:lnTo>
                    <a:pt x="0" y="134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6359297" y="3762039"/>
              <a:ext cx="7598092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75897F"/>
                  </a:solidFill>
                  <a:latin typeface="Oswald"/>
                </a:rPr>
                <a:t>Cognitive, emotional, behavioral focus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339E73-8E65-041C-7ECA-ABE650E011D6}"/>
              </a:ext>
            </a:extLst>
          </p:cNvPr>
          <p:cNvGrpSpPr/>
          <p:nvPr/>
        </p:nvGrpSpPr>
        <p:grpSpPr>
          <a:xfrm>
            <a:off x="4597196" y="5621547"/>
            <a:ext cx="9360193" cy="1102669"/>
            <a:chOff x="4597196" y="5621547"/>
            <a:chExt cx="9360193" cy="1102669"/>
          </a:xfrm>
        </p:grpSpPr>
        <p:sp>
          <p:nvSpPr>
            <p:cNvPr id="4" name="Freeform 4"/>
            <p:cNvSpPr/>
            <p:nvPr/>
          </p:nvSpPr>
          <p:spPr>
            <a:xfrm>
              <a:off x="4597196" y="5621547"/>
              <a:ext cx="1228601" cy="1102669"/>
            </a:xfrm>
            <a:custGeom>
              <a:avLst/>
              <a:gdLst/>
              <a:ahLst/>
              <a:cxnLst/>
              <a:rect l="l" t="t" r="r" b="b"/>
              <a:pathLst>
                <a:path w="1228601" h="1102669">
                  <a:moveTo>
                    <a:pt x="0" y="0"/>
                  </a:moveTo>
                  <a:lnTo>
                    <a:pt x="1228600" y="0"/>
                  </a:lnTo>
                  <a:lnTo>
                    <a:pt x="1228600" y="1102669"/>
                  </a:lnTo>
                  <a:lnTo>
                    <a:pt x="0" y="1102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6359297" y="5832381"/>
              <a:ext cx="7598092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75897F"/>
                  </a:solidFill>
                  <a:latin typeface="Oswald"/>
                </a:rPr>
                <a:t>Technology integration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A08869-DB7D-1B14-6181-68922B87F29E}"/>
              </a:ext>
            </a:extLst>
          </p:cNvPr>
          <p:cNvGrpSpPr/>
          <p:nvPr/>
        </p:nvGrpSpPr>
        <p:grpSpPr>
          <a:xfrm>
            <a:off x="4330611" y="7543366"/>
            <a:ext cx="9626778" cy="1222844"/>
            <a:chOff x="4330611" y="7543366"/>
            <a:chExt cx="9626778" cy="1222844"/>
          </a:xfrm>
        </p:grpSpPr>
        <p:sp>
          <p:nvSpPr>
            <p:cNvPr id="5" name="Freeform 5"/>
            <p:cNvSpPr/>
            <p:nvPr/>
          </p:nvSpPr>
          <p:spPr>
            <a:xfrm>
              <a:off x="4330611" y="7543366"/>
              <a:ext cx="1761771" cy="1222844"/>
            </a:xfrm>
            <a:custGeom>
              <a:avLst/>
              <a:gdLst/>
              <a:ahLst/>
              <a:cxnLst/>
              <a:rect l="l" t="t" r="r" b="b"/>
              <a:pathLst>
                <a:path w="1761771" h="1222844">
                  <a:moveTo>
                    <a:pt x="0" y="0"/>
                  </a:moveTo>
                  <a:lnTo>
                    <a:pt x="1761770" y="0"/>
                  </a:lnTo>
                  <a:lnTo>
                    <a:pt x="1761770" y="1222844"/>
                  </a:lnTo>
                  <a:lnTo>
                    <a:pt x="0" y="1222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359297" y="7904033"/>
              <a:ext cx="7598092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75897F"/>
                  </a:solidFill>
                  <a:latin typeface="Oswald"/>
                </a:rPr>
                <a:t>Storytelling for impact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48571" y="3405565"/>
            <a:ext cx="4965528" cy="1737935"/>
          </a:xfrm>
          <a:custGeom>
            <a:avLst/>
            <a:gdLst/>
            <a:ahLst/>
            <a:cxnLst/>
            <a:rect l="l" t="t" r="r" b="b"/>
            <a:pathLst>
              <a:path w="4965528" h="1737935">
                <a:moveTo>
                  <a:pt x="0" y="0"/>
                </a:moveTo>
                <a:lnTo>
                  <a:pt x="4965527" y="0"/>
                </a:lnTo>
                <a:lnTo>
                  <a:pt x="4965527" y="1737935"/>
                </a:lnTo>
                <a:lnTo>
                  <a:pt x="0" y="1737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3918" y="2801278"/>
            <a:ext cx="7102413" cy="3026867"/>
            <a:chOff x="0" y="0"/>
            <a:chExt cx="1870594" cy="797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0594" cy="797200"/>
            </a:xfrm>
            <a:custGeom>
              <a:avLst/>
              <a:gdLst/>
              <a:ahLst/>
              <a:cxnLst/>
              <a:rect l="l" t="t" r="r" b="b"/>
              <a:pathLst>
                <a:path w="1870594" h="797200">
                  <a:moveTo>
                    <a:pt x="0" y="0"/>
                  </a:moveTo>
                  <a:lnTo>
                    <a:pt x="1870594" y="0"/>
                  </a:lnTo>
                  <a:lnTo>
                    <a:pt x="1870594" y="797200"/>
                  </a:lnTo>
                  <a:lnTo>
                    <a:pt x="0" y="79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D09063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3504" y="3405565"/>
            <a:ext cx="6262828" cy="1737935"/>
          </a:xfrm>
          <a:custGeom>
            <a:avLst/>
            <a:gdLst/>
            <a:ahLst/>
            <a:cxnLst/>
            <a:rect l="l" t="t" r="r" b="b"/>
            <a:pathLst>
              <a:path w="6262828" h="1737935">
                <a:moveTo>
                  <a:pt x="0" y="0"/>
                </a:moveTo>
                <a:lnTo>
                  <a:pt x="6262827" y="0"/>
                </a:lnTo>
                <a:lnTo>
                  <a:pt x="6262827" y="1737935"/>
                </a:lnTo>
                <a:lnTo>
                  <a:pt x="0" y="1737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42918" y="7495021"/>
            <a:ext cx="6239408" cy="1566975"/>
          </a:xfrm>
          <a:custGeom>
            <a:avLst/>
            <a:gdLst/>
            <a:ahLst/>
            <a:cxnLst/>
            <a:rect l="l" t="t" r="r" b="b"/>
            <a:pathLst>
              <a:path w="6239408" h="1566975">
                <a:moveTo>
                  <a:pt x="0" y="0"/>
                </a:moveTo>
                <a:lnTo>
                  <a:pt x="6239408" y="0"/>
                </a:lnTo>
                <a:lnTo>
                  <a:pt x="6239408" y="1566974"/>
                </a:lnTo>
                <a:lnTo>
                  <a:pt x="0" y="156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323850"/>
            <a:ext cx="1828800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 dirty="0">
                <a:solidFill>
                  <a:srgbClr val="D09063"/>
                </a:solidFill>
                <a:latin typeface="Oswald Bold"/>
              </a:rPr>
              <a:t>Key entities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680128" y="2761099"/>
            <a:ext cx="7102413" cy="3026867"/>
            <a:chOff x="0" y="0"/>
            <a:chExt cx="1870594" cy="797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0594" cy="797200"/>
            </a:xfrm>
            <a:custGeom>
              <a:avLst/>
              <a:gdLst/>
              <a:ahLst/>
              <a:cxnLst/>
              <a:rect l="l" t="t" r="r" b="b"/>
              <a:pathLst>
                <a:path w="1870594" h="797200">
                  <a:moveTo>
                    <a:pt x="0" y="0"/>
                  </a:moveTo>
                  <a:lnTo>
                    <a:pt x="1870594" y="0"/>
                  </a:lnTo>
                  <a:lnTo>
                    <a:pt x="1870594" y="797200"/>
                  </a:lnTo>
                  <a:lnTo>
                    <a:pt x="0" y="79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D09063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6318" y="2953678"/>
            <a:ext cx="7102413" cy="3026867"/>
            <a:chOff x="0" y="0"/>
            <a:chExt cx="1870594" cy="797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70594" cy="797200"/>
            </a:xfrm>
            <a:custGeom>
              <a:avLst/>
              <a:gdLst/>
              <a:ahLst/>
              <a:cxnLst/>
              <a:rect l="l" t="t" r="r" b="b"/>
              <a:pathLst>
                <a:path w="1870594" h="797200">
                  <a:moveTo>
                    <a:pt x="0" y="0"/>
                  </a:moveTo>
                  <a:lnTo>
                    <a:pt x="1870594" y="0"/>
                  </a:lnTo>
                  <a:lnTo>
                    <a:pt x="1870594" y="797200"/>
                  </a:lnTo>
                  <a:lnTo>
                    <a:pt x="0" y="79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75897F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32528" y="2913499"/>
            <a:ext cx="7102413" cy="3026867"/>
            <a:chOff x="0" y="0"/>
            <a:chExt cx="1870594" cy="797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70594" cy="797200"/>
            </a:xfrm>
            <a:custGeom>
              <a:avLst/>
              <a:gdLst/>
              <a:ahLst/>
              <a:cxnLst/>
              <a:rect l="l" t="t" r="r" b="b"/>
              <a:pathLst>
                <a:path w="1870594" h="797200">
                  <a:moveTo>
                    <a:pt x="0" y="0"/>
                  </a:moveTo>
                  <a:lnTo>
                    <a:pt x="1870594" y="0"/>
                  </a:lnTo>
                  <a:lnTo>
                    <a:pt x="1870594" y="797200"/>
                  </a:lnTo>
                  <a:lnTo>
                    <a:pt x="0" y="79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75897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05F846-8812-2885-DD3D-0EF4B5AC4685}"/>
              </a:ext>
            </a:extLst>
          </p:cNvPr>
          <p:cNvGrpSpPr/>
          <p:nvPr/>
        </p:nvGrpSpPr>
        <p:grpSpPr>
          <a:xfrm>
            <a:off x="5511416" y="6783883"/>
            <a:ext cx="7254813" cy="3179267"/>
            <a:chOff x="743918" y="6765074"/>
            <a:chExt cx="7254813" cy="3179267"/>
          </a:xfrm>
        </p:grpSpPr>
        <p:grpSp>
          <p:nvGrpSpPr>
            <p:cNvPr id="13" name="Group 13"/>
            <p:cNvGrpSpPr/>
            <p:nvPr/>
          </p:nvGrpSpPr>
          <p:grpSpPr>
            <a:xfrm>
              <a:off x="743918" y="6765074"/>
              <a:ext cx="7102413" cy="3026867"/>
              <a:chOff x="0" y="0"/>
              <a:chExt cx="1870594" cy="797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70594" cy="797200"/>
              </a:xfrm>
              <a:custGeom>
                <a:avLst/>
                <a:gdLst/>
                <a:ahLst/>
                <a:cxnLst/>
                <a:rect l="l" t="t" r="r" b="b"/>
                <a:pathLst>
                  <a:path w="1870594" h="797200">
                    <a:moveTo>
                      <a:pt x="0" y="0"/>
                    </a:moveTo>
                    <a:lnTo>
                      <a:pt x="1870594" y="0"/>
                    </a:lnTo>
                    <a:lnTo>
                      <a:pt x="1870594" y="797200"/>
                    </a:lnTo>
                    <a:lnTo>
                      <a:pt x="0" y="7972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>
                <a:solidFill>
                  <a:srgbClr val="D09063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896318" y="6917474"/>
              <a:ext cx="7102413" cy="3026867"/>
              <a:chOff x="0" y="0"/>
              <a:chExt cx="1870594" cy="7972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870594" cy="797200"/>
              </a:xfrm>
              <a:custGeom>
                <a:avLst/>
                <a:gdLst/>
                <a:ahLst/>
                <a:cxnLst/>
                <a:rect l="l" t="t" r="r" b="b"/>
                <a:pathLst>
                  <a:path w="1870594" h="797200">
                    <a:moveTo>
                      <a:pt x="0" y="0"/>
                    </a:moveTo>
                    <a:lnTo>
                      <a:pt x="1870594" y="0"/>
                    </a:lnTo>
                    <a:lnTo>
                      <a:pt x="1870594" y="797200"/>
                    </a:lnTo>
                    <a:lnTo>
                      <a:pt x="0" y="7972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>
                <a:solidFill>
                  <a:srgbClr val="75897F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01349" y="4055067"/>
            <a:ext cx="7297716" cy="2280537"/>
          </a:xfrm>
          <a:custGeom>
            <a:avLst/>
            <a:gdLst/>
            <a:ahLst/>
            <a:cxnLst/>
            <a:rect l="l" t="t" r="r" b="b"/>
            <a:pathLst>
              <a:path w="5014319" h="1566975">
                <a:moveTo>
                  <a:pt x="0" y="0"/>
                </a:moveTo>
                <a:lnTo>
                  <a:pt x="5014319" y="0"/>
                </a:lnTo>
                <a:lnTo>
                  <a:pt x="5014319" y="1566974"/>
                </a:lnTo>
                <a:lnTo>
                  <a:pt x="0" y="156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A0865E-B1CA-04EA-4EF9-28E464905E62}"/>
              </a:ext>
            </a:extLst>
          </p:cNvPr>
          <p:cNvGrpSpPr/>
          <p:nvPr/>
        </p:nvGrpSpPr>
        <p:grpSpPr>
          <a:xfrm>
            <a:off x="650587" y="3391023"/>
            <a:ext cx="8434942" cy="3809753"/>
            <a:chOff x="685800" y="2248147"/>
            <a:chExt cx="8434942" cy="3809753"/>
          </a:xfrm>
        </p:grpSpPr>
        <p:grpSp>
          <p:nvGrpSpPr>
            <p:cNvPr id="16" name="Group 16"/>
            <p:cNvGrpSpPr/>
            <p:nvPr/>
          </p:nvGrpSpPr>
          <p:grpSpPr>
            <a:xfrm>
              <a:off x="685800" y="2358456"/>
              <a:ext cx="8282542" cy="3529808"/>
              <a:chOff x="0" y="0"/>
              <a:chExt cx="1870594" cy="7972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870594" cy="797200"/>
              </a:xfrm>
              <a:custGeom>
                <a:avLst/>
                <a:gdLst/>
                <a:ahLst/>
                <a:cxnLst/>
                <a:rect l="l" t="t" r="r" b="b"/>
                <a:pathLst>
                  <a:path w="1870594" h="797200">
                    <a:moveTo>
                      <a:pt x="0" y="0"/>
                    </a:moveTo>
                    <a:lnTo>
                      <a:pt x="1870594" y="0"/>
                    </a:lnTo>
                    <a:lnTo>
                      <a:pt x="1870594" y="797200"/>
                    </a:lnTo>
                    <a:lnTo>
                      <a:pt x="0" y="7972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>
                <a:solidFill>
                  <a:srgbClr val="D09063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38200" y="2248147"/>
              <a:ext cx="8282542" cy="3809753"/>
              <a:chOff x="0" y="-47625"/>
              <a:chExt cx="1870594" cy="86042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870594" cy="797200"/>
              </a:xfrm>
              <a:custGeom>
                <a:avLst/>
                <a:gdLst/>
                <a:ahLst/>
                <a:cxnLst/>
                <a:rect l="l" t="t" r="r" b="b"/>
                <a:pathLst>
                  <a:path w="1870594" h="797200">
                    <a:moveTo>
                      <a:pt x="0" y="0"/>
                    </a:moveTo>
                    <a:lnTo>
                      <a:pt x="1870594" y="0"/>
                    </a:lnTo>
                    <a:lnTo>
                      <a:pt x="1870594" y="797200"/>
                    </a:lnTo>
                    <a:lnTo>
                      <a:pt x="0" y="7972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>
                <a:solidFill>
                  <a:srgbClr val="75897F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406C8964-60FE-6EC8-B998-9617D622A531}"/>
              </a:ext>
            </a:extLst>
          </p:cNvPr>
          <p:cNvSpPr txBox="1"/>
          <p:nvPr/>
        </p:nvSpPr>
        <p:spPr>
          <a:xfrm>
            <a:off x="10058400" y="3741893"/>
            <a:ext cx="6728858" cy="3496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45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75897F"/>
                </a:solidFill>
                <a:latin typeface="Oswald"/>
              </a:rPr>
              <a:t>Managed by Dr. Bonnie Halpern-</a:t>
            </a:r>
            <a:r>
              <a:rPr lang="en-US" sz="3500" dirty="0" err="1">
                <a:solidFill>
                  <a:srgbClr val="75897F"/>
                </a:solidFill>
                <a:latin typeface="Oswald"/>
              </a:rPr>
              <a:t>Felsher</a:t>
            </a:r>
            <a:r>
              <a:rPr lang="en-US" sz="3500" dirty="0">
                <a:solidFill>
                  <a:srgbClr val="75897F"/>
                </a:solidFill>
                <a:latin typeface="Oswald"/>
              </a:rPr>
              <a:t> at Stanford’s REACH Lab</a:t>
            </a:r>
          </a:p>
          <a:p>
            <a:pPr marL="457200" lvl="0" indent="-457200">
              <a:lnSpc>
                <a:spcPts val="45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75897F"/>
                </a:solidFill>
                <a:latin typeface="Oswald"/>
              </a:rPr>
              <a:t>First comprehensive harm-reduction curriculum</a:t>
            </a:r>
          </a:p>
          <a:p>
            <a:pPr marL="457200" lvl="0" indent="-457200">
              <a:lnSpc>
                <a:spcPts val="45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75897F"/>
                </a:solidFill>
                <a:latin typeface="Oswald"/>
              </a:rPr>
              <a:t>Evidence-based and reality-driven</a:t>
            </a:r>
          </a:p>
          <a:p>
            <a:pPr marL="457200" lvl="0" indent="-457200">
              <a:lnSpc>
                <a:spcPts val="45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75897F"/>
              </a:solidFill>
              <a:latin typeface="Oswald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E843F0CE-72F4-131A-70F2-CD9A18D44B43}"/>
              </a:ext>
            </a:extLst>
          </p:cNvPr>
          <p:cNvSpPr txBox="1"/>
          <p:nvPr/>
        </p:nvSpPr>
        <p:spPr>
          <a:xfrm>
            <a:off x="-175658" y="346867"/>
            <a:ext cx="1828800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 dirty="0">
                <a:solidFill>
                  <a:srgbClr val="75897F"/>
                </a:solidFill>
                <a:latin typeface="Oswald Bold"/>
              </a:rPr>
              <a:t>Safety First</a:t>
            </a:r>
          </a:p>
        </p:txBody>
      </p:sp>
    </p:spTree>
    <p:extLst>
      <p:ext uri="{BB962C8B-B14F-4D97-AF65-F5344CB8AC3E}">
        <p14:creationId xmlns:p14="http://schemas.microsoft.com/office/powerpoint/2010/main" val="711592238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9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5304" y="-206158"/>
            <a:ext cx="12300507" cy="11331378"/>
            <a:chOff x="0" y="0"/>
            <a:chExt cx="3239640" cy="2984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9640" cy="2984396"/>
            </a:xfrm>
            <a:custGeom>
              <a:avLst/>
              <a:gdLst/>
              <a:ahLst/>
              <a:cxnLst/>
              <a:rect l="l" t="t" r="r" b="b"/>
              <a:pathLst>
                <a:path w="3239640" h="2984396">
                  <a:moveTo>
                    <a:pt x="0" y="0"/>
                  </a:moveTo>
                  <a:lnTo>
                    <a:pt x="3239640" y="0"/>
                  </a:lnTo>
                  <a:lnTo>
                    <a:pt x="3239640" y="2984396"/>
                  </a:lnTo>
                  <a:lnTo>
                    <a:pt x="0" y="2984396"/>
                  </a:lnTo>
                  <a:close/>
                </a:path>
              </a:pathLst>
            </a:custGeom>
            <a:solidFill>
              <a:srgbClr val="FFFB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5097" y="2181964"/>
            <a:ext cx="6749565" cy="6555133"/>
          </a:xfrm>
          <a:custGeom>
            <a:avLst/>
            <a:gdLst/>
            <a:ahLst/>
            <a:cxnLst/>
            <a:rect l="l" t="t" r="r" b="b"/>
            <a:pathLst>
              <a:path w="6749565" h="6555133">
                <a:moveTo>
                  <a:pt x="0" y="0"/>
                </a:moveTo>
                <a:lnTo>
                  <a:pt x="6749565" y="0"/>
                </a:lnTo>
                <a:lnTo>
                  <a:pt x="6749565" y="6555133"/>
                </a:lnTo>
                <a:lnTo>
                  <a:pt x="0" y="6555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47" t="-8291" r="-7949" b="-1083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704496" y="3513153"/>
            <a:ext cx="10183569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279"/>
              </a:lnSpc>
              <a:spcBef>
                <a:spcPct val="0"/>
              </a:spcBef>
            </a:pPr>
            <a:r>
              <a:rPr lang="en-US" sz="9399" dirty="0">
                <a:solidFill>
                  <a:srgbClr val="3E2F2A"/>
                </a:solidFill>
                <a:latin typeface="Oswald Bold"/>
              </a:rPr>
              <a:t>Explore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04496" y="4784855"/>
            <a:ext cx="10183569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9"/>
              </a:lnSpc>
              <a:spcBef>
                <a:spcPct val="0"/>
              </a:spcBef>
            </a:pPr>
            <a:r>
              <a:rPr lang="en-US" sz="9399" dirty="0">
                <a:solidFill>
                  <a:srgbClr val="3E2F2A"/>
                </a:solidFill>
                <a:latin typeface="Oswald"/>
              </a:rPr>
              <a:t>More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0561" y="7203116"/>
            <a:ext cx="7338739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dirty="0">
                <a:solidFill>
                  <a:srgbClr val="3E2F2A"/>
                </a:solidFill>
                <a:latin typeface="Oswald Bold"/>
              </a:rPr>
              <a:t>Contact Jane:</a:t>
            </a:r>
          </a:p>
          <a:p>
            <a:pPr marL="0" lvl="0" indent="0">
              <a:lnSpc>
                <a:spcPts val="51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3E2F2A"/>
                </a:solidFill>
                <a:latin typeface="Oswald"/>
              </a:rPr>
              <a:t>goodjane@email.unc.edu</a:t>
            </a:r>
            <a:endParaRPr lang="en-US" sz="3999" dirty="0">
              <a:solidFill>
                <a:srgbClr val="3E2F2A"/>
              </a:solidFill>
              <a:latin typeface="Oswald"/>
            </a:endParaRP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196</Words>
  <Application>Microsoft Macintosh PowerPoint</Application>
  <PresentationFormat>Custom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Oswald Bold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Pitch, Version 1</dc:title>
  <cp:lastModifiedBy>McDaniel, Jane</cp:lastModifiedBy>
  <cp:revision>7</cp:revision>
  <dcterms:created xsi:type="dcterms:W3CDTF">2006-08-16T00:00:00Z</dcterms:created>
  <dcterms:modified xsi:type="dcterms:W3CDTF">2023-07-25T00:54:53Z</dcterms:modified>
  <dc:identifier>DAFpd4ICvFY</dc:identifier>
</cp:coreProperties>
</file>