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3011150" cy="7315200"/>
  <p:notesSz cx="6858000" cy="9144000"/>
  <p:embeddedFontLst>
    <p:embeddedFont>
      <p:font typeface="Calibri" panose="020F0502020204030204" pitchFamily="34" charset="0"/>
      <p:regular r:id="rId9"/>
      <p:bold r:id="rId10"/>
      <p:italic r:id="rId11"/>
      <p:boldItalic r:id="rId12"/>
    </p:embeddedFont>
    <p:embeddedFont>
      <p:font typeface="Lato" panose="020F0502020204030203" pitchFamily="34" charset="0"/>
      <p:regular r:id="rId13"/>
      <p:bold r:id="rId14"/>
      <p:italic r:id="rId15"/>
      <p:boldItalic r:id="rId16"/>
    </p:embeddedFont>
    <p:embeddedFont>
      <p:font typeface="Lato Light" panose="020F0302020204030204" pitchFamily="34" charset="0"/>
      <p:regular r:id="rId17"/>
      <p:italic r:id="rId18"/>
    </p:embeddedFont>
    <p:embeddedFont>
      <p:font typeface="Lato Thin" panose="020F0302020204030204" pitchFamily="34" charset="0"/>
      <p:regular r:id="rId19"/>
      <p: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8096"/>
    <a:srgbClr val="193F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CEABFD6-DEF5-4B08-A064-399E52D03A91}">
  <a:tblStyle styleId="{ECEABFD6-DEF5-4B08-A064-399E52D03A91}" styleName="Visme - Default">
    <a:wholeTbl>
      <a:tcTxStyle>
        <a:fontRef idx="minor">
          <a:prstClr val="black"/>
        </a:fontRef>
        <a:prstClr val="black"/>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FFFFFF"/>
          </a:solidFill>
        </a:fill>
      </a:tcStyle>
    </a:wholeTbl>
    <a:band1H>
      <a:tcStyle>
        <a:tcBdr/>
      </a:tcStyle>
    </a:band1H>
    <a:band2H>
      <a:tcStyle>
        <a:tcBdr/>
        <a:fill>
          <a:solidFill>
            <a:srgbClr val="EAF3F3"/>
          </a:solidFill>
        </a:fill>
      </a:tcStyle>
    </a:band2H>
    <a:firstRow>
      <a:tcTxStyle>
        <a:fontRef idx="minor">
          <a:srgbClr val="FFFFFF"/>
        </a:fontRef>
        <a:srgbClr val="FFFFFF"/>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4682B4"/>
          </a:solidFill>
        </a:fill>
      </a:tcStyle>
    </a:firstRow>
  </a:tblStyle>
  <a:tblStyle styleId="{250974F7-19B4-4E8B-8F88-A368280DB3C5}" styleName="Visme - Dark">
    <a:wholeTbl>
      <a:tcTxStyle>
        <a:fontRef idx="minor">
          <a:prstClr val="white"/>
        </a:fontRef>
        <a:prstClr val="white"/>
      </a:tcTxStyle>
      <a:tcStyle>
        <a:tcBdr>
          <a:left>
            <a:ln w="12700" cmpd="sng">
              <a:solidFill>
                <a:srgbClr val="DAE4EA"/>
              </a:solidFill>
            </a:ln>
          </a:left>
          <a:right>
            <a:ln w="12700" cmpd="sng">
              <a:solidFill>
                <a:srgbClr val="34495E"/>
              </a:solidFill>
            </a:ln>
          </a:right>
          <a:top>
            <a:ln w="12700" cmpd="sng">
              <a:solidFill>
                <a:srgbClr val="DAE4EA"/>
              </a:solidFill>
            </a:ln>
          </a:top>
          <a:bottom>
            <a:ln w="12700" cmpd="sng">
              <a:solidFill>
                <a:srgbClr val="34495E"/>
              </a:solidFill>
            </a:ln>
          </a:bottom>
          <a:insideH>
            <a:ln w="12700" cmpd="sng">
              <a:solidFill>
                <a:srgbClr val="34495E"/>
              </a:solidFill>
            </a:ln>
          </a:insideH>
          <a:insideV>
            <a:ln w="12700" cmpd="sng">
              <a:solidFill>
                <a:srgbClr val="34495E"/>
              </a:solidFill>
            </a:ln>
          </a:insideV>
        </a:tcBdr>
        <a:fill>
          <a:solidFill>
            <a:srgbClr val="34495E"/>
          </a:solidFill>
        </a:fill>
      </a:tcStyle>
    </a:wholeTbl>
    <a:firstRow>
      <a:tcTxStyle>
        <a:fontRef idx="minor">
          <a:srgbClr val="DDDD55"/>
        </a:fontRef>
        <a:srgbClr val="DDDD55"/>
      </a:tcTxStyle>
      <a:tcStyle>
        <a:tcBdr/>
      </a:tcStyle>
    </a:firstRow>
  </a:tblStyle>
  <a:tblStyle styleId="{D6B0A444-BE85-4B0B-AF8B-2701F9732221}" styleName="Visme - Light">
    <a:wholeTbl>
      <a:tcTxStyle>
        <a:fontRef idx="minor">
          <a:srgbClr val="818181"/>
        </a:fontRef>
        <a:srgbClr val="818181"/>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DAE4EA"/>
          </a:solidFill>
        </a:fill>
      </a:tcStyle>
    </a:wholeTbl>
    <a:firstRow>
      <a:tcTxStyle b="on">
        <a:fontRef idx="minor">
          <a:srgbClr val="818181"/>
        </a:fontRef>
        <a:srgbClr val="818181"/>
      </a:tcTxStyle>
      <a:tcStyle>
        <a:tcBdr/>
      </a:tcStyle>
    </a:firstRow>
  </a:tblStyle>
  <a:tblStyle styleId="{D801C701-60A8-4CDB-9F91-86469C498BE4}" styleName="Visme - Dark with blue">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717274"/>
          </a:solidFill>
        </a:fill>
      </a:tcStyle>
    </a:wholeTbl>
    <a:firstRow>
      <a:tcTxStyle b="on">
        <a:fontRef idx="minor">
          <a:srgbClr val="FFFFFF"/>
        </a:fontRef>
        <a:srgbClr val="FFFFFF"/>
      </a:tcTxStyle>
      <a:tcStyle>
        <a:tcBdr/>
        <a:fill>
          <a:solidFill>
            <a:srgbClr val="40A0F7"/>
          </a:solidFill>
        </a:fill>
      </a:tcStyle>
    </a:firstRow>
  </a:tblStyle>
  <a:tblStyle styleId="{CB79AEA9-4FA3-4525-A49E-7F1D2E6B107D}" styleName="Visme - Blue with Navy">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3498DB"/>
          </a:solidFill>
        </a:fill>
      </a:tcStyle>
    </a:wholeTbl>
    <a:firstRow>
      <a:tcStyle>
        <a:tcBdr/>
        <a:fill>
          <a:solidFill>
            <a:srgbClr val="343F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0590"/>
  </p:normalViewPr>
  <p:slideViewPr>
    <p:cSldViewPr snapToGrid="0">
      <p:cViewPr varScale="1">
        <p:scale>
          <a:sx n="83" d="100"/>
          <a:sy n="83" d="100"/>
        </p:scale>
        <p:origin x="12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rgbClr val="193F52"/>
            </a:solidFill>
            <a:ln>
              <a:solidFill>
                <a:schemeClr val="bg1">
                  <a:lumMod val="50000"/>
                </a:schemeClr>
              </a:solidFill>
            </a:ln>
          </c:spPr>
          <c:dPt>
            <c:idx val="0"/>
            <c:bubble3D val="0"/>
            <c:spPr>
              <a:solidFill>
                <a:srgbClr val="193F52"/>
              </a:solidFill>
              <a:ln w="19050">
                <a:solidFill>
                  <a:schemeClr val="bg1">
                    <a:lumMod val="50000"/>
                  </a:schemeClr>
                </a:solidFill>
              </a:ln>
              <a:effectLst/>
            </c:spPr>
            <c:extLst>
              <c:ext xmlns:c16="http://schemas.microsoft.com/office/drawing/2014/chart" uri="{C3380CC4-5D6E-409C-BE32-E72D297353CC}">
                <c16:uniqueId val="{00000003-2BF3-9940-A3F7-6BE1A516CDB0}"/>
              </c:ext>
            </c:extLst>
          </c:dPt>
          <c:dPt>
            <c:idx val="1"/>
            <c:bubble3D val="0"/>
            <c:spPr>
              <a:solidFill>
                <a:schemeClr val="bg1">
                  <a:lumMod val="75000"/>
                </a:schemeClr>
              </a:solidFill>
              <a:ln w="19050">
                <a:solidFill>
                  <a:schemeClr val="bg1">
                    <a:lumMod val="50000"/>
                  </a:schemeClr>
                </a:solidFill>
              </a:ln>
              <a:effectLst/>
            </c:spPr>
            <c:extLst>
              <c:ext xmlns:c16="http://schemas.microsoft.com/office/drawing/2014/chart" uri="{C3380CC4-5D6E-409C-BE32-E72D297353CC}">
                <c16:uniqueId val="{00000002-2BF3-9940-A3F7-6BE1A516CDB0}"/>
              </c:ext>
            </c:extLst>
          </c:dPt>
          <c:dPt>
            <c:idx val="2"/>
            <c:bubble3D val="0"/>
            <c:spPr>
              <a:solidFill>
                <a:srgbClr val="193F52"/>
              </a:solidFill>
              <a:ln w="19050">
                <a:solidFill>
                  <a:schemeClr val="bg1">
                    <a:lumMod val="50000"/>
                  </a:schemeClr>
                </a:solidFill>
              </a:ln>
              <a:effectLst/>
            </c:spPr>
          </c:dPt>
          <c:dPt>
            <c:idx val="3"/>
            <c:bubble3D val="0"/>
            <c:spPr>
              <a:solidFill>
                <a:srgbClr val="193F52"/>
              </a:solidFill>
              <a:ln w="19050">
                <a:solidFill>
                  <a:schemeClr val="bg1">
                    <a:lumMod val="50000"/>
                  </a:schemeClr>
                </a:solidFill>
              </a:ln>
              <a:effectLst/>
            </c:spPr>
          </c:dPt>
          <c:cat>
            <c:strRef>
              <c:f>Sheet1!$A$2:$A$5</c:f>
              <c:strCache>
                <c:ptCount val="2"/>
                <c:pt idx="0">
                  <c:v>1st Qtr</c:v>
                </c:pt>
                <c:pt idx="1">
                  <c:v>2</c:v>
                </c:pt>
              </c:strCache>
            </c:strRef>
          </c:cat>
          <c:val>
            <c:numRef>
              <c:f>Sheet1!$B$2:$B$5</c:f>
              <c:numCache>
                <c:formatCode>General</c:formatCode>
                <c:ptCount val="4"/>
                <c:pt idx="0">
                  <c:v>20</c:v>
                </c:pt>
                <c:pt idx="1">
                  <c:v>30.42</c:v>
                </c:pt>
              </c:numCache>
            </c:numRef>
          </c:val>
          <c:extLst>
            <c:ext xmlns:c16="http://schemas.microsoft.com/office/drawing/2014/chart" uri="{C3380CC4-5D6E-409C-BE32-E72D297353CC}">
              <c16:uniqueId val="{00000000-2BF3-9940-A3F7-6BE1A516CDB0}"/>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A429A-90FE-4F33-893D-5F2AADB556A3}" type="datetimeFigureOut">
              <a:rPr lang="en-US"/>
              <a:t>7/24/23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8AFD9-D5DB-4A47-A4BE-251B4DF1413A}" type="slidenum">
              <a:rPr lang="en-US"/>
              <a:t>‹#›</a:t>
            </a:fld>
            <a:endParaRPr lang="en-US"/>
          </a:p>
        </p:txBody>
      </p:sp>
    </p:spTree>
    <p:extLst>
      <p:ext uri="{BB962C8B-B14F-4D97-AF65-F5344CB8AC3E}">
        <p14:creationId xmlns:p14="http://schemas.microsoft.com/office/powerpoint/2010/main" val="350687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lang="en-US" b="1" dirty="0">
                <a:latin typeface="Arial"/>
                <a:ea typeface="+mn-ea"/>
                <a:cs typeface="Arial"/>
              </a:rPr>
              <a:t>Short Introduction</a:t>
            </a:r>
            <a:endParaRPr b="1" dirty="0">
              <a:latin typeface="Arial"/>
              <a:ea typeface="+mn-ea"/>
              <a:cs typeface="Arial"/>
            </a:endParaRPr>
          </a:p>
          <a:p>
            <a:pPr algn="l" hangingPunct="0">
              <a:lnSpc>
                <a:spcPct val="100000"/>
              </a:lnSpc>
            </a:pPr>
            <a:r>
              <a:rPr lang="en-US" b="0" i="0" dirty="0">
                <a:solidFill>
                  <a:srgbClr val="374151"/>
                </a:solidFill>
                <a:effectLst/>
                <a:latin typeface="+mn-lt"/>
              </a:rPr>
              <a:t>Good morning! I'm Jackie Russo, an innovation specialist, and today, I have something intriguing to share with you all.</a:t>
            </a:r>
            <a:endParaRPr dirty="0">
              <a:latin typeface="+mn-lt"/>
              <a:ea typeface="+mn-ea"/>
              <a:cs typeface="Arial"/>
            </a:endParaRPr>
          </a:p>
        </p:txBody>
      </p:sp>
      <p:sp>
        <p:nvSpPr>
          <p:cNvPr id="4" name="Slide Number Placeholder 3"/>
          <p:cNvSpPr>
            <a:spLocks noGrp="1"/>
          </p:cNvSpPr>
          <p:nvPr>
            <p:ph type="sldNum" sz="quarter" idx="5"/>
          </p:nvPr>
        </p:nvSpPr>
        <p:spPr/>
        <p:txBody>
          <a:bodyPr/>
          <a:lstStyle/>
          <a:p>
            <a:fld id="{4F38AFD9-D5DB-4A47-A4BE-251B4DF1413A}" type="slidenum">
              <a:rPr lang="en-US"/>
              <a:t>1</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lang="en-US" b="1" dirty="0">
                <a:latin typeface="Arial"/>
                <a:ea typeface="+mn-ea"/>
                <a:cs typeface="Arial"/>
              </a:rPr>
              <a:t>Intro to Project</a:t>
            </a:r>
            <a:endParaRPr b="1" dirty="0">
              <a:latin typeface="Arial"/>
              <a:ea typeface="+mn-ea"/>
              <a:cs typeface="Arial"/>
            </a:endParaRPr>
          </a:p>
          <a:p>
            <a:pPr algn="l" hangingPunct="0">
              <a:lnSpc>
                <a:spcPct val="100000"/>
              </a:lnSpc>
            </a:pPr>
            <a:r>
              <a:rPr lang="en-US" b="0" i="0" dirty="0">
                <a:solidFill>
                  <a:srgbClr val="374151"/>
                </a:solidFill>
                <a:effectLst/>
                <a:latin typeface="+mn-lt"/>
              </a:rPr>
              <a:t>I've been conducting an industry analysis on the educational publishing sector with a deep dive into McGraw Hill, one of the industry titans. My mission? To suggest strategic improvements to their current business model. For a comprehensive understanding, feel free to scan this QR code and immerse yourself in my full research project.</a:t>
            </a:r>
            <a:endParaRPr dirty="0">
              <a:latin typeface="+mn-lt"/>
              <a:ea typeface="+mn-ea"/>
              <a:cs typeface="Arial"/>
            </a:endParaRPr>
          </a:p>
        </p:txBody>
      </p:sp>
      <p:sp>
        <p:nvSpPr>
          <p:cNvPr id="4" name="Slide Number Placeholder 3"/>
          <p:cNvSpPr>
            <a:spLocks noGrp="1"/>
          </p:cNvSpPr>
          <p:nvPr>
            <p:ph type="sldNum" sz="quarter" idx="5"/>
          </p:nvPr>
        </p:nvSpPr>
        <p:spPr/>
        <p:txBody>
          <a:bodyPr/>
          <a:lstStyle/>
          <a:p>
            <a:fld id="{4F38AFD9-D5DB-4A47-A4BE-251B4DF1413A}" type="slidenum">
              <a:rPr lang="en-US"/>
              <a:t>2</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lang="en-US" b="1" dirty="0">
                <a:latin typeface="+mn-lt"/>
                <a:ea typeface="+mn-ea"/>
                <a:cs typeface="Arial"/>
              </a:rPr>
              <a:t>Impact of Industry</a:t>
            </a:r>
            <a:endParaRPr b="1" dirty="0">
              <a:latin typeface="+mn-lt"/>
              <a:ea typeface="+mn-ea"/>
              <a:cs typeface="Arial"/>
            </a:endParaRPr>
          </a:p>
          <a:p>
            <a:pPr algn="l" hangingPunct="0">
              <a:lnSpc>
                <a:spcPct val="100000"/>
              </a:lnSpc>
            </a:pPr>
            <a:r>
              <a:rPr lang="en-US" b="0" i="0" dirty="0">
                <a:solidFill>
                  <a:srgbClr val="374151"/>
                </a:solidFill>
                <a:effectLst/>
                <a:latin typeface="+mn-lt"/>
              </a:rPr>
              <a:t>The educational publishing industry is witnessing a significant paradigm shift. With the rise of ed-tech and the digital transformation of the industry, it's projected to command an impressive $30 billion by 2030. Companies like Pearson are already influencing over 160 million users globally, a testament to this industry's remarkable reach.</a:t>
            </a:r>
            <a:endParaRPr dirty="0">
              <a:latin typeface="+mn-lt"/>
              <a:ea typeface="+mn-ea"/>
              <a:cs typeface="Arial"/>
            </a:endParaRPr>
          </a:p>
        </p:txBody>
      </p:sp>
      <p:sp>
        <p:nvSpPr>
          <p:cNvPr id="4" name="Slide Number Placeholder 3"/>
          <p:cNvSpPr>
            <a:spLocks noGrp="1"/>
          </p:cNvSpPr>
          <p:nvPr>
            <p:ph type="sldNum" sz="quarter" idx="5"/>
          </p:nvPr>
        </p:nvSpPr>
        <p:spPr/>
        <p:txBody>
          <a:bodyPr/>
          <a:lstStyle/>
          <a:p>
            <a:fld id="{4F38AFD9-D5DB-4A47-A4BE-251B4DF1413A}" type="slidenum">
              <a:rPr lang="en-US"/>
              <a:t>3</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lang="en-US" b="1" dirty="0">
                <a:latin typeface="+mn-lt"/>
                <a:ea typeface="+mn-ea"/>
                <a:cs typeface="Arial"/>
              </a:rPr>
              <a:t>Industry History</a:t>
            </a:r>
            <a:endParaRPr b="1" dirty="0">
              <a:latin typeface="+mn-lt"/>
              <a:ea typeface="+mn-ea"/>
              <a:cs typeface="Arial"/>
            </a:endParaRPr>
          </a:p>
          <a:p>
            <a:pPr algn="l" hangingPunct="0">
              <a:lnSpc>
                <a:spcPct val="100000"/>
              </a:lnSpc>
            </a:pPr>
            <a:r>
              <a:rPr lang="en-US" b="0" i="0" dirty="0">
                <a:solidFill>
                  <a:srgbClr val="374151"/>
                </a:solidFill>
                <a:effectLst/>
                <a:latin typeface="+mn-lt"/>
              </a:rPr>
              <a:t>Let's rewind a bit. This industry originated in the mid 19th century, as the US formalized public education. Giants like Pearson and McGraw Hill stepped up, offering textbooks and later study guides for standardized tests. Fast forward to now, they're pioneering the use of AI and adaptive learning technologies to tackle the evolving education landscape.</a:t>
            </a:r>
            <a:endParaRPr dirty="0">
              <a:latin typeface="+mn-lt"/>
              <a:ea typeface="+mn-ea"/>
              <a:cs typeface="Arial"/>
            </a:endParaRPr>
          </a:p>
        </p:txBody>
      </p:sp>
      <p:sp>
        <p:nvSpPr>
          <p:cNvPr id="4" name="Slide Number Placeholder 3"/>
          <p:cNvSpPr>
            <a:spLocks noGrp="1"/>
          </p:cNvSpPr>
          <p:nvPr>
            <p:ph type="sldNum" sz="quarter" idx="5"/>
          </p:nvPr>
        </p:nvSpPr>
        <p:spPr/>
        <p:txBody>
          <a:bodyPr/>
          <a:lstStyle/>
          <a:p>
            <a:fld id="{4F38AFD9-D5DB-4A47-A4BE-251B4DF1413A}" type="slidenum">
              <a:rPr lang="en-US"/>
              <a:t>4</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lang="en-US" b="1" dirty="0">
                <a:latin typeface="+mn-lt"/>
                <a:ea typeface="+mn-ea"/>
                <a:cs typeface="Arial"/>
              </a:rPr>
              <a:t>Room to Grow</a:t>
            </a:r>
            <a:endParaRPr b="1" dirty="0">
              <a:latin typeface="+mn-lt"/>
              <a:ea typeface="+mn-ea"/>
              <a:cs typeface="Arial"/>
            </a:endParaRPr>
          </a:p>
          <a:p>
            <a:pPr algn="l" hangingPunct="0">
              <a:lnSpc>
                <a:spcPct val="100000"/>
              </a:lnSpc>
            </a:pPr>
            <a:r>
              <a:rPr lang="en-US" b="0" i="0" dirty="0">
                <a:solidFill>
                  <a:srgbClr val="374151"/>
                </a:solidFill>
                <a:effectLst/>
                <a:latin typeface="+mn-lt"/>
              </a:rPr>
              <a:t>Leveraging the knowledge of the present trends, I've formulated recommendations for McGraw Hill. The focus? To cater more to the global professional market and embrace the power of emerging technologies. It's an opportunity for them to enhance their impact.</a:t>
            </a:r>
            <a:endParaRPr dirty="0">
              <a:latin typeface="+mn-lt"/>
              <a:ea typeface="+mn-ea"/>
              <a:cs typeface="Arial"/>
            </a:endParaRPr>
          </a:p>
        </p:txBody>
      </p:sp>
      <p:sp>
        <p:nvSpPr>
          <p:cNvPr id="4" name="Slide Number Placeholder 3"/>
          <p:cNvSpPr>
            <a:spLocks noGrp="1"/>
          </p:cNvSpPr>
          <p:nvPr>
            <p:ph type="sldNum" sz="quarter" idx="5"/>
          </p:nvPr>
        </p:nvSpPr>
        <p:spPr/>
        <p:txBody>
          <a:bodyPr/>
          <a:lstStyle/>
          <a:p>
            <a:fld id="{4F38AFD9-D5DB-4A47-A4BE-251B4DF1413A}" type="slidenum">
              <a:rPr lang="en-US"/>
              <a:t>5</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lang="en-US" b="1" dirty="0">
                <a:latin typeface="+mn-lt"/>
                <a:ea typeface="+mn-ea"/>
                <a:cs typeface="Arial"/>
              </a:rPr>
              <a:t>Invitation to Learn More</a:t>
            </a:r>
            <a:endParaRPr b="1" dirty="0">
              <a:latin typeface="+mn-lt"/>
              <a:ea typeface="+mn-ea"/>
              <a:cs typeface="Arial"/>
            </a:endParaRPr>
          </a:p>
          <a:p>
            <a:pPr algn="l" hangingPunct="0">
              <a:lnSpc>
                <a:spcPct val="100000"/>
              </a:lnSpc>
            </a:pPr>
            <a:r>
              <a:rPr lang="en-US" b="0" i="0" dirty="0">
                <a:solidFill>
                  <a:srgbClr val="374151"/>
                </a:solidFill>
                <a:effectLst/>
                <a:latin typeface="+mn-lt"/>
              </a:rPr>
              <a:t>Want to hear more? I welcome you to visit my exhibition booth. We can discuss the educational publishing industry, McGraw Hill's evolution, and my insightful findings. Looking forward to seeing you there!</a:t>
            </a:r>
            <a:endParaRPr dirty="0">
              <a:latin typeface="+mn-lt"/>
              <a:ea typeface="+mn-ea"/>
              <a:cs typeface="Arial"/>
            </a:endParaRPr>
          </a:p>
        </p:txBody>
      </p:sp>
      <p:sp>
        <p:nvSpPr>
          <p:cNvPr id="4" name="Slide Number Placeholder 3"/>
          <p:cNvSpPr>
            <a:spLocks noGrp="1"/>
          </p:cNvSpPr>
          <p:nvPr>
            <p:ph type="sldNum" sz="quarter" idx="5"/>
          </p:nvPr>
        </p:nvSpPr>
        <p:spPr/>
        <p:txBody>
          <a:bodyPr/>
          <a:lstStyle/>
          <a:p>
            <a:fld id="{4F38AFD9-D5DB-4A47-A4BE-251B4DF1413A}" type="slidenum">
              <a:rPr lang="en-US"/>
              <a:t>6</a:t>
            </a:fld>
            <a:endParaRPr lang="en-US"/>
          </a:p>
        </p:txBody>
      </p:sp>
    </p:spTree>
    <p:extLst>
      <p:ext uri="{BB962C8B-B14F-4D97-AF65-F5344CB8AC3E}">
        <p14:creationId xmlns:p14="http://schemas.microsoft.com/office/powerpoint/2010/main" val="1743608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Subtitle</a:t>
            </a:r>
          </a:p>
        </p:txBody>
      </p:sp>
      <p:sp>
        <p:nvSpPr>
          <p:cNvPr id="4" name="Date placeholder 3"/>
          <p:cNvSpPr>
            <a:spLocks noGrp="1"/>
          </p:cNvSpPr>
          <p:nvPr>
            <p:ph type="dt" sz="half" idx="10"/>
          </p:nvPr>
        </p:nvSpPr>
        <p:spPr/>
        <p:txBody>
          <a:bodyPr/>
          <a:lstStyle/>
          <a:p>
            <a:fld id="{1A2F0B57-8E6A-4005-9EDD-D258F6CC94AB}" type="datetimeFigureOut">
              <a:rPr lang="en-US" smtClean="0"/>
              <a:t>7/24/23</a:t>
            </a:fld>
            <a:endParaRPr/>
          </a:p>
        </p:txBody>
      </p:sp>
      <p:sp>
        <p:nvSpPr>
          <p:cNvPr id="5" name="Bottom colontitle 4"/>
          <p:cNvSpPr>
            <a:spLocks noGrp="1"/>
          </p:cNvSpPr>
          <p:nvPr>
            <p:ph type="ftr" sz="quarter" idx="11"/>
          </p:nvPr>
        </p:nvSpPr>
        <p:spPr/>
        <p:txBody>
          <a:bodyPr/>
          <a:lstStyle/>
          <a:p>
            <a:endParaRPr/>
          </a:p>
        </p:txBody>
      </p:sp>
      <p:sp>
        <p:nvSpPr>
          <p:cNvPr id="6" name="Slide number 5"/>
          <p:cNvSpPr>
            <a:spLocks noGrp="1"/>
          </p:cNvSpPr>
          <p:nvPr>
            <p:ph type="sldNum" sz="quarter" idx="12"/>
          </p:nvPr>
        </p:nvSpPr>
        <p:spPr/>
        <p:txBody>
          <a:bodyPr/>
          <a:lstStyle/>
          <a:p>
            <a:fld id="{6CB18C70-803E-428A-BAB3-289BE172EF8D}" type="slidenum">
              <a:rPr smtClean="0"/>
              <a:t>‹#›</a:t>
            </a:fld>
            <a:endParaRPr/>
          </a:p>
        </p:txBody>
      </p:sp>
    </p:spTree>
    <p:extLst>
      <p:ext uri="{BB962C8B-B14F-4D97-AF65-F5344CB8AC3E}">
        <p14:creationId xmlns:p14="http://schemas.microsoft.com/office/powerpoint/2010/main" val="4530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2373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59625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97326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532436-246E-C341-8F9A-0B4F34C07184}" type="datetimeFigureOut">
              <a:rPr lang="en-US" smtClean="0"/>
              <a:pPr/>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803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532436-246E-C341-8F9A-0B4F34C07184}" type="datetimeFigureOut">
              <a:rPr lang="en-US" smtClean="0"/>
              <a:pPr/>
              <a:t>7/24/23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69611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532436-246E-C341-8F9A-0B4F34C07184}" type="datetimeFigureOut">
              <a:rPr lang="en-US" smtClean="0"/>
              <a:pPr/>
              <a:t>7/24/23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414644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532436-246E-C341-8F9A-0B4F34C07184}" type="datetimeFigureOut">
              <a:rPr lang="en-US" smtClean="0"/>
              <a:pPr/>
              <a:t>7/24/23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285469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32436-246E-C341-8F9A-0B4F34C07184}" type="datetimeFigureOut">
              <a:rPr lang="en-US" smtClean="0"/>
              <a:pPr/>
              <a:t>7/24/23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1137004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7/24/23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66009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7/24/23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77502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32436-246E-C341-8F9A-0B4F34C07184}" type="datetimeFigureOut">
              <a:rPr lang="en-US" smtClean="0"/>
              <a:pPr/>
              <a:t>7/24/23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943E6-0357-1B40-8726-50F09ABBA837}" type="slidenum">
              <a:rPr lang="en-US" smtClean="0"/>
              <a:pPr/>
              <a:t>‹#›</a:t>
            </a:fld>
            <a:endParaRPr lang="en-US"/>
          </a:p>
        </p:txBody>
      </p:sp>
    </p:spTree>
    <p:extLst>
      <p:ext uri="{BB962C8B-B14F-4D97-AF65-F5344CB8AC3E}">
        <p14:creationId xmlns:p14="http://schemas.microsoft.com/office/powerpoint/2010/main" val="1026902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3F52"/>
        </a:solidFill>
        <a:effectLst/>
      </p:bgPr>
    </p:bg>
    <p:spTree>
      <p:nvGrpSpPr>
        <p:cNvPr id="1" name="Slide 1"/>
        <p:cNvGrpSpPr/>
        <p:nvPr/>
      </p:nvGrpSpPr>
      <p:grpSpPr>
        <a:xfrm>
          <a:off x="0" y="0"/>
          <a:ext cx="0" cy="0"/>
          <a:chOff x="0" y="0"/>
          <a:chExt cx="0" cy="0"/>
        </a:xfrm>
      </p:grpSpPr>
      <p:pic>
        <p:nvPicPr>
          <p:cNvPr id="2" name="Shape-8"/>
          <p:cNvPicPr/>
          <p:nvPr/>
        </p:nvPicPr>
        <p:blipFill rotWithShape="1">
          <a:blip r:embed="rId3"/>
          <a:stretch>
            <a:fillRect/>
          </a:stretch>
        </p:blipFill>
        <p:spPr>
          <a:xfrm>
            <a:off x="-361950" y="5610225"/>
            <a:ext cx="8172450" cy="1228725"/>
          </a:xfrm>
          <a:prstGeom prst="rect">
            <a:avLst/>
          </a:prstGeom>
        </p:spPr>
      </p:pic>
      <p:sp>
        <p:nvSpPr>
          <p:cNvPr id="3" name="title copy"/>
          <p:cNvSpPr/>
          <p:nvPr/>
        </p:nvSpPr>
        <p:spPr>
          <a:xfrm>
            <a:off x="828675" y="5981700"/>
            <a:ext cx="2428875" cy="457200"/>
          </a:xfrm>
          <a:prstGeom prst="rect">
            <a:avLst/>
          </a:prstGeom>
        </p:spPr>
        <p:txBody>
          <a:bodyPr spcFirstLastPara="0" lIns="0" tIns="0" rIns="0" bIns="0" anchor="t"/>
          <a:lstStyle/>
          <a:p>
            <a:pPr algn="l" hangingPunct="0">
              <a:lnSpc>
                <a:spcPct val="133333"/>
              </a:lnSpc>
            </a:pPr>
            <a:r>
              <a:rPr sz="2250" spc="75">
                <a:solidFill>
                  <a:srgbClr val="2B2B2B"/>
                </a:solidFill>
                <a:latin typeface="Lato"/>
                <a:ea typeface="+mn-ea"/>
                <a:cs typeface="Lato"/>
              </a:rPr>
              <a:t>Jacqueline Russo</a:t>
            </a:r>
          </a:p>
        </p:txBody>
      </p:sp>
      <p:sp>
        <p:nvSpPr>
          <p:cNvPr id="4" name="title copy"/>
          <p:cNvSpPr/>
          <p:nvPr/>
        </p:nvSpPr>
        <p:spPr>
          <a:xfrm>
            <a:off x="3257550" y="5981700"/>
            <a:ext cx="6219825" cy="457200"/>
          </a:xfrm>
          <a:prstGeom prst="rect">
            <a:avLst/>
          </a:prstGeom>
        </p:spPr>
        <p:txBody>
          <a:bodyPr spcFirstLastPara="0" lIns="0" tIns="0" rIns="0" bIns="0" anchor="t"/>
          <a:lstStyle/>
          <a:p>
            <a:pPr algn="l" hangingPunct="0">
              <a:lnSpc>
                <a:spcPct val="133333"/>
              </a:lnSpc>
            </a:pPr>
            <a:r>
              <a:rPr sz="2250" b="1" spc="75">
                <a:solidFill>
                  <a:srgbClr val="FFFFFB"/>
                </a:solidFill>
                <a:latin typeface="Lato Light"/>
                <a:ea typeface="+mn-ea"/>
                <a:cs typeface="Lato Light"/>
              </a:rPr>
              <a:t>| jacqueline.h.russo@gmail.com</a:t>
            </a:r>
          </a:p>
        </p:txBody>
      </p:sp>
      <p:pic>
        <p:nvPicPr>
          <p:cNvPr id="5" name="The Future of Educational Publishing (1).png"/>
          <p:cNvPicPr/>
          <p:nvPr/>
        </p:nvPicPr>
        <p:blipFill rotWithShape="1">
          <a:blip r:embed="rId4"/>
          <a:stretch>
            <a:fillRect/>
          </a:stretch>
        </p:blipFill>
        <p:spPr>
          <a:xfrm>
            <a:off x="2793170" y="-781050"/>
            <a:ext cx="7424809" cy="7424809"/>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BFF"/>
        </a:solidFill>
        <a:effectLst/>
      </p:bgPr>
    </p:bg>
    <p:spTree>
      <p:nvGrpSpPr>
        <p:cNvPr id="1" name="Slide 9"/>
        <p:cNvGrpSpPr/>
        <p:nvPr/>
      </p:nvGrpSpPr>
      <p:grpSpPr>
        <a:xfrm>
          <a:off x="0" y="0"/>
          <a:ext cx="0" cy="0"/>
          <a:chOff x="0" y="0"/>
          <a:chExt cx="0" cy="0"/>
        </a:xfrm>
      </p:grpSpPr>
      <p:pic>
        <p:nvPicPr>
          <p:cNvPr id="2" name="square"/>
          <p:cNvPicPr/>
          <p:nvPr/>
        </p:nvPicPr>
        <p:blipFill rotWithShape="1">
          <a:blip r:embed="rId3"/>
          <a:stretch>
            <a:fillRect/>
          </a:stretch>
        </p:blipFill>
        <p:spPr>
          <a:xfrm>
            <a:off x="-96604" y="5102166"/>
            <a:ext cx="13246613" cy="2348485"/>
          </a:xfrm>
          <a:prstGeom prst="rect">
            <a:avLst/>
          </a:prstGeom>
        </p:spPr>
      </p:pic>
      <p:pic>
        <p:nvPicPr>
          <p:cNvPr id="3" name="The Future of Educational Publishing"/>
          <p:cNvPicPr/>
          <p:nvPr/>
        </p:nvPicPr>
        <p:blipFill rotWithShape="1">
          <a:blip r:embed="rId4"/>
          <a:stretch>
            <a:fillRect/>
          </a:stretch>
        </p:blipFill>
        <p:spPr>
          <a:xfrm>
            <a:off x="276225" y="-504825"/>
            <a:ext cx="2519577" cy="2519577"/>
          </a:xfrm>
          <a:prstGeom prst="rect">
            <a:avLst/>
          </a:prstGeom>
        </p:spPr>
      </p:pic>
      <p:sp>
        <p:nvSpPr>
          <p:cNvPr id="4" name="Rectangle 3"/>
          <p:cNvSpPr/>
          <p:nvPr/>
        </p:nvSpPr>
        <p:spPr>
          <a:xfrm>
            <a:off x="8067675" y="1476375"/>
            <a:ext cx="3533775" cy="761121"/>
          </a:xfrm>
          <a:prstGeom prst="rect">
            <a:avLst/>
          </a:prstGeom>
        </p:spPr>
        <p:txBody>
          <a:bodyPr spcFirstLastPara="0" lIns="135914" tIns="135914" rIns="135914" bIns="0" anchor="t"/>
          <a:lstStyle/>
          <a:p>
            <a:pPr algn="l" hangingPunct="0">
              <a:lnSpc>
                <a:spcPct val="100000"/>
              </a:lnSpc>
            </a:pPr>
            <a:r>
              <a:rPr sz="3211" b="1">
                <a:solidFill>
                  <a:srgbClr val="E21A23"/>
                </a:solidFill>
                <a:latin typeface="Lato"/>
                <a:ea typeface="+mn-ea"/>
                <a:cs typeface="Lato"/>
              </a:rPr>
              <a:t>Industry Analysis</a:t>
            </a:r>
          </a:p>
        </p:txBody>
      </p:sp>
      <p:sp>
        <p:nvSpPr>
          <p:cNvPr id="5" name="Rectangle 4"/>
          <p:cNvSpPr/>
          <p:nvPr/>
        </p:nvSpPr>
        <p:spPr>
          <a:xfrm>
            <a:off x="8067675" y="3448050"/>
            <a:ext cx="3533775" cy="761121"/>
          </a:xfrm>
          <a:prstGeom prst="rect">
            <a:avLst/>
          </a:prstGeom>
        </p:spPr>
        <p:txBody>
          <a:bodyPr spcFirstLastPara="0" lIns="135914" tIns="135914" rIns="135914" bIns="0" anchor="t"/>
          <a:lstStyle/>
          <a:p>
            <a:pPr algn="l" hangingPunct="0">
              <a:lnSpc>
                <a:spcPct val="100000"/>
              </a:lnSpc>
            </a:pPr>
            <a:r>
              <a:rPr sz="3211" b="1">
                <a:solidFill>
                  <a:srgbClr val="E21A23"/>
                </a:solidFill>
                <a:latin typeface="Lato"/>
                <a:ea typeface="+mn-ea"/>
                <a:cs typeface="Lato"/>
              </a:rPr>
              <a:t>Business Profile</a:t>
            </a:r>
          </a:p>
        </p:txBody>
      </p:sp>
      <p:pic>
        <p:nvPicPr>
          <p:cNvPr id="6" name="frame"/>
          <p:cNvPicPr/>
          <p:nvPr/>
        </p:nvPicPr>
        <p:blipFill rotWithShape="1">
          <a:blip r:embed="rId5"/>
          <a:stretch>
            <a:fillRect/>
          </a:stretch>
        </p:blipFill>
        <p:spPr>
          <a:xfrm>
            <a:off x="2571750" y="1476375"/>
            <a:ext cx="4305300" cy="5476875"/>
          </a:xfrm>
          <a:prstGeom prst="rect">
            <a:avLst/>
          </a:prstGeom>
        </p:spPr>
      </p:pic>
      <p:sp>
        <p:nvSpPr>
          <p:cNvPr id="7" name="Rectangle 6"/>
          <p:cNvSpPr/>
          <p:nvPr/>
        </p:nvSpPr>
        <p:spPr>
          <a:xfrm>
            <a:off x="8067675" y="2095500"/>
            <a:ext cx="3876675" cy="1250413"/>
          </a:xfrm>
          <a:prstGeom prst="rect">
            <a:avLst/>
          </a:prstGeom>
        </p:spPr>
        <p:txBody>
          <a:bodyPr spcFirstLastPara="0" lIns="135914" tIns="135914" rIns="135914" bIns="0" anchor="t"/>
          <a:lstStyle/>
          <a:p>
            <a:pPr algn="l" hangingPunct="0">
              <a:lnSpc>
                <a:spcPct val="100000"/>
              </a:lnSpc>
            </a:pPr>
            <a:r>
              <a:rPr sz="3211" b="1">
                <a:solidFill>
                  <a:srgbClr val="193F52"/>
                </a:solidFill>
                <a:latin typeface="Lato"/>
                <a:ea typeface="+mn-ea"/>
                <a:cs typeface="Lato"/>
              </a:rPr>
              <a:t>Educational Publishing Industry</a:t>
            </a:r>
          </a:p>
        </p:txBody>
      </p:sp>
      <p:sp>
        <p:nvSpPr>
          <p:cNvPr id="8" name="Rectangle 7"/>
          <p:cNvSpPr/>
          <p:nvPr/>
        </p:nvSpPr>
        <p:spPr>
          <a:xfrm>
            <a:off x="8067675" y="3990975"/>
            <a:ext cx="3533775" cy="761121"/>
          </a:xfrm>
          <a:prstGeom prst="rect">
            <a:avLst/>
          </a:prstGeom>
        </p:spPr>
        <p:txBody>
          <a:bodyPr spcFirstLastPara="0" lIns="135914" tIns="135914" rIns="135914" bIns="0" anchor="t"/>
          <a:lstStyle/>
          <a:p>
            <a:pPr algn="l" hangingPunct="0">
              <a:lnSpc>
                <a:spcPct val="100000"/>
              </a:lnSpc>
            </a:pPr>
            <a:r>
              <a:rPr sz="3211" b="1">
                <a:solidFill>
                  <a:srgbClr val="193F52"/>
                </a:solidFill>
                <a:latin typeface="Lato"/>
                <a:ea typeface="+mn-ea"/>
                <a:cs typeface="Lato"/>
              </a:rPr>
              <a:t>McGraw Hill</a:t>
            </a:r>
          </a:p>
        </p:txBody>
      </p:sp>
    </p:spTree>
    <p:extLst>
      <p:ext uri="{BB962C8B-B14F-4D97-AF65-F5344CB8AC3E}">
        <p14:creationId xmlns:p14="http://schemas.microsoft.com/office/powerpoint/2010/main" val="3930024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2 copy 3"/>
        <p:cNvGrpSpPr/>
        <p:nvPr/>
      </p:nvGrpSpPr>
      <p:grpSpPr>
        <a:xfrm>
          <a:off x="0" y="0"/>
          <a:ext cx="0" cy="0"/>
          <a:chOff x="0" y="0"/>
          <a:chExt cx="0" cy="0"/>
        </a:xfrm>
      </p:grpSpPr>
      <p:pic>
        <p:nvPicPr>
          <p:cNvPr id="12" name="Picture 11" descr="Blue world map">
            <a:extLst>
              <a:ext uri="{FF2B5EF4-FFF2-40B4-BE49-F238E27FC236}">
                <a16:creationId xmlns:a16="http://schemas.microsoft.com/office/drawing/2014/main" id="{6BF71B6E-169D-EE4F-AFE3-C69A23E1BB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969" y="2751562"/>
            <a:ext cx="6464870" cy="4040926"/>
          </a:xfrm>
          <a:prstGeom prst="rect">
            <a:avLst/>
          </a:prstGeom>
        </p:spPr>
      </p:pic>
      <p:sp>
        <p:nvSpPr>
          <p:cNvPr id="2" name="title copy"/>
          <p:cNvSpPr/>
          <p:nvPr/>
        </p:nvSpPr>
        <p:spPr>
          <a:xfrm>
            <a:off x="1000125" y="1504950"/>
            <a:ext cx="6696075" cy="552450"/>
          </a:xfrm>
          <a:prstGeom prst="rect">
            <a:avLst/>
          </a:prstGeom>
        </p:spPr>
        <p:txBody>
          <a:bodyPr spcFirstLastPara="0" lIns="0" tIns="0" rIns="0" bIns="0" anchor="t"/>
          <a:lstStyle/>
          <a:p>
            <a:pPr algn="l" hangingPunct="0">
              <a:lnSpc>
                <a:spcPct val="100000"/>
              </a:lnSpc>
            </a:pPr>
            <a:r>
              <a:rPr sz="3600" b="1" spc="75" dirty="0">
                <a:solidFill>
                  <a:srgbClr val="E21A23"/>
                </a:solidFill>
                <a:latin typeface="Lato"/>
                <a:ea typeface="+mn-ea"/>
                <a:cs typeface="Lato"/>
              </a:rPr>
              <a:t>Industry </a:t>
            </a:r>
            <a:r>
              <a:rPr lang="en-US" sz="3600" b="1" spc="75" dirty="0">
                <a:solidFill>
                  <a:srgbClr val="E21A23"/>
                </a:solidFill>
                <a:latin typeface="Lato"/>
                <a:ea typeface="+mn-ea"/>
                <a:cs typeface="Lato"/>
              </a:rPr>
              <a:t>Impact</a:t>
            </a:r>
            <a:endParaRPr sz="3600" b="1" spc="75" dirty="0">
              <a:solidFill>
                <a:srgbClr val="E21A23"/>
              </a:solidFill>
              <a:latin typeface="Lato"/>
              <a:ea typeface="+mn-ea"/>
              <a:cs typeface="Lato"/>
            </a:endParaRPr>
          </a:p>
        </p:txBody>
      </p:sp>
      <p:sp>
        <p:nvSpPr>
          <p:cNvPr id="6" name="title copy"/>
          <p:cNvSpPr/>
          <p:nvPr/>
        </p:nvSpPr>
        <p:spPr>
          <a:xfrm>
            <a:off x="1762125" y="4486275"/>
            <a:ext cx="2410719" cy="571500"/>
          </a:xfrm>
          <a:prstGeom prst="rect">
            <a:avLst/>
          </a:prstGeom>
        </p:spPr>
        <p:txBody>
          <a:bodyPr spcFirstLastPara="0" lIns="0" tIns="0" rIns="0" bIns="0" anchor="t"/>
          <a:lstStyle/>
          <a:p>
            <a:pPr algn="l" hangingPunct="0">
              <a:lnSpc>
                <a:spcPct val="125000"/>
              </a:lnSpc>
            </a:pPr>
            <a:r>
              <a:rPr sz="3000" b="1">
                <a:solidFill>
                  <a:srgbClr val="193F52"/>
                </a:solidFill>
                <a:latin typeface="Lato"/>
                <a:ea typeface="+mn-ea"/>
                <a:cs typeface="Lato"/>
              </a:rPr>
              <a:t>$30.42 billion</a:t>
            </a:r>
          </a:p>
        </p:txBody>
      </p:sp>
      <p:sp>
        <p:nvSpPr>
          <p:cNvPr id="7" name="title copy copy 1"/>
          <p:cNvSpPr/>
          <p:nvPr/>
        </p:nvSpPr>
        <p:spPr>
          <a:xfrm>
            <a:off x="295275" y="6553200"/>
            <a:ext cx="5905500" cy="571500"/>
          </a:xfrm>
          <a:prstGeom prst="rect">
            <a:avLst/>
          </a:prstGeom>
        </p:spPr>
        <p:txBody>
          <a:bodyPr spcFirstLastPara="0" lIns="0" tIns="0" rIns="0" bIns="0" anchor="t"/>
          <a:lstStyle/>
          <a:p>
            <a:pPr algn="l" hangingPunct="0">
              <a:lnSpc>
                <a:spcPct val="125000"/>
              </a:lnSpc>
            </a:pPr>
            <a:r>
              <a:rPr sz="3000" b="1">
                <a:solidFill>
                  <a:srgbClr val="193F52"/>
                </a:solidFill>
                <a:latin typeface="Lato"/>
                <a:ea typeface="+mn-ea"/>
                <a:cs typeface="Lato"/>
              </a:rPr>
              <a:t>Industry Predicted Worth by 2030</a:t>
            </a:r>
          </a:p>
        </p:txBody>
      </p:sp>
      <p:sp>
        <p:nvSpPr>
          <p:cNvPr id="8" name="title copy copy 2"/>
          <p:cNvSpPr/>
          <p:nvPr/>
        </p:nvSpPr>
        <p:spPr>
          <a:xfrm>
            <a:off x="6948934" y="4562475"/>
            <a:ext cx="5004941" cy="571500"/>
          </a:xfrm>
          <a:prstGeom prst="rect">
            <a:avLst/>
          </a:prstGeom>
          <a:solidFill>
            <a:srgbClr val="FFFFFF"/>
          </a:solidFill>
        </p:spPr>
        <p:txBody>
          <a:bodyPr spcFirstLastPara="0" lIns="0" tIns="0" rIns="0" bIns="0" anchor="t"/>
          <a:lstStyle/>
          <a:p>
            <a:pPr algn="l" hangingPunct="0">
              <a:lnSpc>
                <a:spcPct val="125000"/>
              </a:lnSpc>
            </a:pPr>
            <a:r>
              <a:rPr sz="3000" b="1">
                <a:solidFill>
                  <a:srgbClr val="193F52"/>
                </a:solidFill>
                <a:latin typeface="Lato"/>
                <a:ea typeface="+mn-ea"/>
                <a:cs typeface="Lato"/>
              </a:rPr>
              <a:t>160 million users worldwide</a:t>
            </a:r>
          </a:p>
        </p:txBody>
      </p:sp>
      <p:pic>
        <p:nvPicPr>
          <p:cNvPr id="9" name="frame"/>
          <p:cNvPicPr/>
          <p:nvPr/>
        </p:nvPicPr>
        <p:blipFill rotWithShape="1">
          <a:blip r:embed="rId4"/>
          <a:stretch>
            <a:fillRect/>
          </a:stretch>
        </p:blipFill>
        <p:spPr>
          <a:xfrm>
            <a:off x="10953750" y="314325"/>
            <a:ext cx="1476375" cy="1878132"/>
          </a:xfrm>
          <a:prstGeom prst="rect">
            <a:avLst/>
          </a:prstGeom>
        </p:spPr>
      </p:pic>
      <p:pic>
        <p:nvPicPr>
          <p:cNvPr id="10" name="Pearson Logo (1).png"/>
          <p:cNvPicPr/>
          <p:nvPr/>
        </p:nvPicPr>
        <p:blipFill rotWithShape="1">
          <a:blip r:embed="rId5"/>
          <a:stretch>
            <a:fillRect/>
          </a:stretch>
        </p:blipFill>
        <p:spPr>
          <a:xfrm>
            <a:off x="9267825" y="6248400"/>
            <a:ext cx="1164430" cy="872816"/>
          </a:xfrm>
          <a:prstGeom prst="rect">
            <a:avLst/>
          </a:prstGeom>
        </p:spPr>
      </p:pic>
      <p:pic>
        <p:nvPicPr>
          <p:cNvPr id="13" name="Line-24">
            <a:extLst>
              <a:ext uri="{FF2B5EF4-FFF2-40B4-BE49-F238E27FC236}">
                <a16:creationId xmlns:a16="http://schemas.microsoft.com/office/drawing/2014/main" id="{82321DCC-25C6-2225-534C-ED3C2F88F751}"/>
              </a:ext>
            </a:extLst>
          </p:cNvPr>
          <p:cNvPicPr/>
          <p:nvPr/>
        </p:nvPicPr>
        <p:blipFill rotWithShape="1">
          <a:blip r:embed="rId6"/>
          <a:stretch>
            <a:fillRect/>
          </a:stretch>
        </p:blipFill>
        <p:spPr>
          <a:xfrm>
            <a:off x="1000125" y="2288876"/>
            <a:ext cx="10850146" cy="123825"/>
          </a:xfrm>
          <a:prstGeom prst="rect">
            <a:avLst/>
          </a:prstGeom>
        </p:spPr>
      </p:pic>
      <p:graphicFrame>
        <p:nvGraphicFramePr>
          <p:cNvPr id="14" name="Chart 13">
            <a:extLst>
              <a:ext uri="{FF2B5EF4-FFF2-40B4-BE49-F238E27FC236}">
                <a16:creationId xmlns:a16="http://schemas.microsoft.com/office/drawing/2014/main" id="{3DF914B7-B5A1-D83B-B1F1-F8D0400D5FF9}"/>
              </a:ext>
            </a:extLst>
          </p:cNvPr>
          <p:cNvGraphicFramePr/>
          <p:nvPr>
            <p:extLst>
              <p:ext uri="{D42A27DB-BD31-4B8C-83A1-F6EECF244321}">
                <p14:modId xmlns:p14="http://schemas.microsoft.com/office/powerpoint/2010/main" val="1327105719"/>
              </p:ext>
            </p:extLst>
          </p:nvPr>
        </p:nvGraphicFramePr>
        <p:xfrm>
          <a:off x="-173733" y="2518781"/>
          <a:ext cx="6282433" cy="408738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93002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2 copy 2"/>
        <p:cNvGrpSpPr/>
        <p:nvPr/>
      </p:nvGrpSpPr>
      <p:grpSpPr>
        <a:xfrm>
          <a:off x="0" y="0"/>
          <a:ext cx="0" cy="0"/>
          <a:chOff x="0" y="0"/>
          <a:chExt cx="0" cy="0"/>
        </a:xfrm>
      </p:grpSpPr>
      <p:sp>
        <p:nvSpPr>
          <p:cNvPr id="2" name="title copy"/>
          <p:cNvSpPr/>
          <p:nvPr/>
        </p:nvSpPr>
        <p:spPr>
          <a:xfrm>
            <a:off x="1000125" y="1504950"/>
            <a:ext cx="7360618" cy="552450"/>
          </a:xfrm>
          <a:prstGeom prst="rect">
            <a:avLst/>
          </a:prstGeom>
        </p:spPr>
        <p:txBody>
          <a:bodyPr spcFirstLastPara="0" lIns="0" tIns="0" rIns="0" bIns="0" anchor="t"/>
          <a:lstStyle/>
          <a:p>
            <a:pPr algn="l" hangingPunct="0">
              <a:lnSpc>
                <a:spcPct val="100000"/>
              </a:lnSpc>
            </a:pPr>
            <a:r>
              <a:rPr lang="en-US" sz="3600" b="1" spc="75" dirty="0">
                <a:solidFill>
                  <a:srgbClr val="E21A23"/>
                </a:solidFill>
                <a:latin typeface="Lato"/>
                <a:ea typeface="+mn-ea"/>
                <a:cs typeface="Lato"/>
              </a:rPr>
              <a:t>Timeline of </a:t>
            </a:r>
            <a:r>
              <a:rPr sz="3600" b="1" spc="75" dirty="0">
                <a:solidFill>
                  <a:srgbClr val="E21A23"/>
                </a:solidFill>
                <a:latin typeface="Lato"/>
                <a:ea typeface="+mn-ea"/>
                <a:cs typeface="Lato"/>
              </a:rPr>
              <a:t>Industry </a:t>
            </a:r>
            <a:r>
              <a:rPr lang="en-US" sz="3600" b="1" spc="75" dirty="0">
                <a:solidFill>
                  <a:srgbClr val="E21A23"/>
                </a:solidFill>
                <a:latin typeface="Lato"/>
                <a:ea typeface="+mn-ea"/>
                <a:cs typeface="Lato"/>
              </a:rPr>
              <a:t>Development</a:t>
            </a:r>
            <a:endParaRPr sz="3600" b="1" spc="75" dirty="0">
              <a:solidFill>
                <a:srgbClr val="E21A23"/>
              </a:solidFill>
              <a:latin typeface="Lato"/>
              <a:ea typeface="+mn-ea"/>
              <a:cs typeface="Lato"/>
            </a:endParaRPr>
          </a:p>
        </p:txBody>
      </p:sp>
      <p:pic>
        <p:nvPicPr>
          <p:cNvPr id="3" name="Line-24"/>
          <p:cNvPicPr/>
          <p:nvPr/>
        </p:nvPicPr>
        <p:blipFill rotWithShape="1">
          <a:blip r:embed="rId3"/>
          <a:stretch>
            <a:fillRect/>
          </a:stretch>
        </p:blipFill>
        <p:spPr>
          <a:xfrm>
            <a:off x="1000125" y="2288876"/>
            <a:ext cx="10850146" cy="123825"/>
          </a:xfrm>
          <a:prstGeom prst="rect">
            <a:avLst/>
          </a:prstGeom>
        </p:spPr>
      </p:pic>
      <p:pic>
        <p:nvPicPr>
          <p:cNvPr id="4" name="frame"/>
          <p:cNvPicPr/>
          <p:nvPr/>
        </p:nvPicPr>
        <p:blipFill rotWithShape="1">
          <a:blip r:embed="rId4"/>
          <a:stretch>
            <a:fillRect/>
          </a:stretch>
        </p:blipFill>
        <p:spPr>
          <a:xfrm>
            <a:off x="10953750" y="314325"/>
            <a:ext cx="1476375" cy="1878132"/>
          </a:xfrm>
          <a:prstGeom prst="rect">
            <a:avLst/>
          </a:prstGeom>
        </p:spPr>
      </p:pic>
      <p:sp>
        <p:nvSpPr>
          <p:cNvPr id="5" name="Hexagon Container"/>
          <p:cNvSpPr/>
          <p:nvPr/>
        </p:nvSpPr>
        <p:spPr>
          <a:xfrm>
            <a:off x="327711" y="3777821"/>
            <a:ext cx="2438400" cy="2438400"/>
          </a:xfrm>
          <a:prstGeom prst="hexagon">
            <a:avLst/>
          </a:prstGeom>
          <a:solidFill>
            <a:srgbClr val="193F52"/>
          </a:solidFill>
        </p:spPr>
        <p:txBody>
          <a:bodyPr spcFirstLastPara="0" lIns="0" tIns="0" rIns="0" bIns="0" anchor="ctr"/>
          <a:lstStyle/>
          <a:p>
            <a:pPr algn="ctr" hangingPunct="0">
              <a:lnSpc>
                <a:spcPct val="100000"/>
              </a:lnSpc>
            </a:pPr>
            <a:r>
              <a:rPr sz="2000" dirty="0">
                <a:solidFill>
                  <a:srgbClr val="FFFFFF"/>
                </a:solidFill>
                <a:latin typeface="Lato"/>
                <a:ea typeface="+mn-ea"/>
                <a:cs typeface="Lato"/>
              </a:rPr>
              <a:t>Centralized curriculum to meet demands for public education</a:t>
            </a:r>
          </a:p>
        </p:txBody>
      </p:sp>
      <p:pic>
        <p:nvPicPr>
          <p:cNvPr id="6" name="Line"/>
          <p:cNvPicPr/>
          <p:nvPr/>
        </p:nvPicPr>
        <p:blipFill rotWithShape="1">
          <a:blip r:embed="rId5"/>
          <a:stretch>
            <a:fillRect/>
          </a:stretch>
        </p:blipFill>
        <p:spPr>
          <a:xfrm>
            <a:off x="2689911" y="4920821"/>
            <a:ext cx="436593" cy="251396"/>
          </a:xfrm>
          <a:prstGeom prst="rect">
            <a:avLst/>
          </a:prstGeom>
        </p:spPr>
      </p:pic>
      <p:sp>
        <p:nvSpPr>
          <p:cNvPr id="7" name="Rectangle Container"/>
          <p:cNvSpPr/>
          <p:nvPr/>
        </p:nvSpPr>
        <p:spPr>
          <a:xfrm>
            <a:off x="3139967" y="4406471"/>
            <a:ext cx="2366963" cy="1183481"/>
          </a:xfrm>
          <a:prstGeom prst="roundRect">
            <a:avLst/>
          </a:prstGeom>
          <a:solidFill>
            <a:srgbClr val="588096"/>
          </a:solidFill>
        </p:spPr>
        <p:txBody>
          <a:bodyPr spcFirstLastPara="0" lIns="0" tIns="0" rIns="0" bIns="0" anchor="ctr"/>
          <a:lstStyle/>
          <a:p>
            <a:pPr algn="ctr" hangingPunct="0">
              <a:lnSpc>
                <a:spcPct val="100000"/>
              </a:lnSpc>
            </a:pPr>
            <a:r>
              <a:rPr sz="2000" dirty="0">
                <a:solidFill>
                  <a:srgbClr val="FFFFFF"/>
                </a:solidFill>
                <a:latin typeface="Lato"/>
                <a:ea typeface="+mn-ea"/>
                <a:cs typeface="Lato"/>
              </a:rPr>
              <a:t>Textbooks and study guides</a:t>
            </a:r>
          </a:p>
        </p:txBody>
      </p:sp>
      <p:sp>
        <p:nvSpPr>
          <p:cNvPr id="8" name="Rectangle Container copy 1"/>
          <p:cNvSpPr/>
          <p:nvPr/>
        </p:nvSpPr>
        <p:spPr>
          <a:xfrm>
            <a:off x="9188860" y="4048267"/>
            <a:ext cx="3480352" cy="1944318"/>
          </a:xfrm>
          <a:prstGeom prst="ellipse">
            <a:avLst/>
          </a:prstGeom>
          <a:solidFill>
            <a:srgbClr val="193F52"/>
          </a:solidFill>
        </p:spPr>
        <p:txBody>
          <a:bodyPr spcFirstLastPara="0" lIns="0" tIns="0" rIns="0" bIns="0" anchor="ctr"/>
          <a:lstStyle/>
          <a:p>
            <a:pPr algn="ctr" hangingPunct="0">
              <a:lnSpc>
                <a:spcPct val="100000"/>
              </a:lnSpc>
            </a:pPr>
            <a:r>
              <a:rPr sz="2000" dirty="0">
                <a:solidFill>
                  <a:srgbClr val="FFFFFF"/>
                </a:solidFill>
                <a:latin typeface="Lato"/>
                <a:ea typeface="+mn-ea"/>
                <a:cs typeface="Lato"/>
              </a:rPr>
              <a:t>AI and adaptable learning technologies to meet evolving educational challenges</a:t>
            </a:r>
          </a:p>
        </p:txBody>
      </p:sp>
      <p:sp>
        <p:nvSpPr>
          <p:cNvPr id="9" name="Rectangle Container copy 2"/>
          <p:cNvSpPr/>
          <p:nvPr/>
        </p:nvSpPr>
        <p:spPr>
          <a:xfrm>
            <a:off x="5956986" y="3444446"/>
            <a:ext cx="2366963" cy="1183481"/>
          </a:xfrm>
          <a:prstGeom prst="roundRect">
            <a:avLst/>
          </a:prstGeom>
          <a:solidFill>
            <a:srgbClr val="588096"/>
          </a:solidFill>
        </p:spPr>
        <p:txBody>
          <a:bodyPr spcFirstLastPara="0" lIns="0" tIns="0" rIns="0" bIns="0" anchor="ctr"/>
          <a:lstStyle/>
          <a:p>
            <a:pPr algn="ctr" hangingPunct="0">
              <a:lnSpc>
                <a:spcPct val="100000"/>
              </a:lnSpc>
            </a:pPr>
            <a:r>
              <a:rPr sz="2000" dirty="0">
                <a:solidFill>
                  <a:srgbClr val="FFFFFF"/>
                </a:solidFill>
                <a:latin typeface="Lato"/>
                <a:ea typeface="+mn-ea"/>
                <a:cs typeface="Lato"/>
              </a:rPr>
              <a:t>Increased </a:t>
            </a:r>
            <a:r>
              <a:rPr lang="en-US" sz="2000" dirty="0">
                <a:solidFill>
                  <a:srgbClr val="FFFFFF"/>
                </a:solidFill>
                <a:latin typeface="Lato"/>
                <a:cs typeface="Lato"/>
              </a:rPr>
              <a:t>recognition</a:t>
            </a:r>
            <a:r>
              <a:rPr sz="2000" dirty="0">
                <a:solidFill>
                  <a:srgbClr val="FFFFFF"/>
                </a:solidFill>
                <a:latin typeface="Lato"/>
                <a:ea typeface="+mn-ea"/>
                <a:cs typeface="Lato"/>
              </a:rPr>
              <a:t> and reliance</a:t>
            </a:r>
          </a:p>
        </p:txBody>
      </p:sp>
      <p:pic>
        <p:nvPicPr>
          <p:cNvPr id="10" name="Line"/>
          <p:cNvPicPr/>
          <p:nvPr/>
        </p:nvPicPr>
        <p:blipFill rotWithShape="1">
          <a:blip r:embed="rId6"/>
          <a:stretch>
            <a:fillRect/>
          </a:stretch>
        </p:blipFill>
        <p:spPr>
          <a:xfrm>
            <a:off x="5423760" y="4187891"/>
            <a:ext cx="602933" cy="975104"/>
          </a:xfrm>
          <a:prstGeom prst="rect">
            <a:avLst/>
          </a:prstGeom>
        </p:spPr>
      </p:pic>
      <p:pic>
        <p:nvPicPr>
          <p:cNvPr id="11" name="Line"/>
          <p:cNvPicPr/>
          <p:nvPr/>
        </p:nvPicPr>
        <p:blipFill rotWithShape="1">
          <a:blip r:embed="rId7"/>
          <a:stretch>
            <a:fillRect/>
          </a:stretch>
        </p:blipFill>
        <p:spPr>
          <a:xfrm>
            <a:off x="8336029" y="4048267"/>
            <a:ext cx="852831" cy="872554"/>
          </a:xfrm>
          <a:prstGeom prst="rect">
            <a:avLst/>
          </a:prstGeom>
        </p:spPr>
      </p:pic>
      <p:sp>
        <p:nvSpPr>
          <p:cNvPr id="12" name="Rectangle Container copy 3"/>
          <p:cNvSpPr/>
          <p:nvPr/>
        </p:nvSpPr>
        <p:spPr>
          <a:xfrm>
            <a:off x="5956986" y="5587571"/>
            <a:ext cx="2366963" cy="1183481"/>
          </a:xfrm>
          <a:prstGeom prst="roundRect">
            <a:avLst/>
          </a:prstGeom>
          <a:solidFill>
            <a:srgbClr val="588096"/>
          </a:solidFill>
        </p:spPr>
        <p:txBody>
          <a:bodyPr spcFirstLastPara="0" lIns="0" tIns="0" rIns="0" bIns="0" anchor="ctr"/>
          <a:lstStyle/>
          <a:p>
            <a:pPr algn="ctr" hangingPunct="0">
              <a:lnSpc>
                <a:spcPct val="100000"/>
              </a:lnSpc>
            </a:pPr>
            <a:r>
              <a:rPr sz="2000" dirty="0">
                <a:solidFill>
                  <a:srgbClr val="FFFFFF"/>
                </a:solidFill>
                <a:latin typeface="Lato"/>
                <a:ea typeface="+mn-ea"/>
                <a:cs typeface="Lato"/>
              </a:rPr>
              <a:t>Digitalization</a:t>
            </a:r>
          </a:p>
        </p:txBody>
      </p:sp>
      <p:pic>
        <p:nvPicPr>
          <p:cNvPr id="13" name="Line copy 1"/>
          <p:cNvPicPr/>
          <p:nvPr/>
        </p:nvPicPr>
        <p:blipFill rotWithShape="1">
          <a:blip r:embed="rId8"/>
          <a:stretch>
            <a:fillRect/>
          </a:stretch>
        </p:blipFill>
        <p:spPr>
          <a:xfrm>
            <a:off x="5423760" y="5010292"/>
            <a:ext cx="602933" cy="1238250"/>
          </a:xfrm>
          <a:prstGeom prst="rect">
            <a:avLst/>
          </a:prstGeom>
        </p:spPr>
      </p:pic>
      <p:pic>
        <p:nvPicPr>
          <p:cNvPr id="14" name="Line copy 2"/>
          <p:cNvPicPr/>
          <p:nvPr/>
        </p:nvPicPr>
        <p:blipFill rotWithShape="1">
          <a:blip r:embed="rId9"/>
          <a:stretch>
            <a:fillRect/>
          </a:stretch>
        </p:blipFill>
        <p:spPr>
          <a:xfrm>
            <a:off x="8323949" y="5345397"/>
            <a:ext cx="993045" cy="1080374"/>
          </a:xfrm>
          <a:prstGeom prst="rect">
            <a:avLst/>
          </a:prstGeom>
        </p:spPr>
      </p:pic>
      <p:cxnSp>
        <p:nvCxnSpPr>
          <p:cNvPr id="20" name="Straight Arrow Connector 19">
            <a:extLst>
              <a:ext uri="{FF2B5EF4-FFF2-40B4-BE49-F238E27FC236}">
                <a16:creationId xmlns:a16="http://schemas.microsoft.com/office/drawing/2014/main" id="{4584B389-6E9A-7EA7-34DA-2A0F5BB962D4}"/>
              </a:ext>
            </a:extLst>
          </p:cNvPr>
          <p:cNvCxnSpPr>
            <a:cxnSpLocks/>
          </p:cNvCxnSpPr>
          <p:nvPr/>
        </p:nvCxnSpPr>
        <p:spPr>
          <a:xfrm>
            <a:off x="210065" y="2853521"/>
            <a:ext cx="12628605" cy="0"/>
          </a:xfrm>
          <a:prstGeom prst="straightConnector1">
            <a:avLst/>
          </a:prstGeom>
          <a:ln>
            <a:solidFill>
              <a:srgbClr val="193F52"/>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5" name="title copy">
            <a:extLst>
              <a:ext uri="{FF2B5EF4-FFF2-40B4-BE49-F238E27FC236}">
                <a16:creationId xmlns:a16="http://schemas.microsoft.com/office/drawing/2014/main" id="{990709E4-6572-D2C2-243F-F9ECC149DA0D}"/>
              </a:ext>
            </a:extLst>
          </p:cNvPr>
          <p:cNvSpPr/>
          <p:nvPr/>
        </p:nvSpPr>
        <p:spPr>
          <a:xfrm>
            <a:off x="480045" y="2676129"/>
            <a:ext cx="2133729" cy="552450"/>
          </a:xfrm>
          <a:prstGeom prst="rect">
            <a:avLst/>
          </a:prstGeom>
          <a:solidFill>
            <a:schemeClr val="bg1"/>
          </a:solidFill>
        </p:spPr>
        <p:txBody>
          <a:bodyPr spcFirstLastPara="0" lIns="0" tIns="0" rIns="0" bIns="0" anchor="t"/>
          <a:lstStyle/>
          <a:p>
            <a:pPr algn="l" hangingPunct="0">
              <a:lnSpc>
                <a:spcPct val="100000"/>
              </a:lnSpc>
            </a:pPr>
            <a:r>
              <a:rPr lang="en-US" sz="2000" b="1" spc="75" dirty="0">
                <a:solidFill>
                  <a:srgbClr val="E21A23"/>
                </a:solidFill>
                <a:latin typeface="Lato"/>
                <a:ea typeface="+mn-ea"/>
                <a:cs typeface="Lato"/>
              </a:rPr>
              <a:t>Mid 19</a:t>
            </a:r>
            <a:r>
              <a:rPr lang="en-US" sz="2000" b="1" spc="75" baseline="30000" dirty="0">
                <a:solidFill>
                  <a:srgbClr val="E21A23"/>
                </a:solidFill>
                <a:latin typeface="Lato"/>
                <a:ea typeface="+mn-ea"/>
                <a:cs typeface="Lato"/>
              </a:rPr>
              <a:t>th</a:t>
            </a:r>
            <a:r>
              <a:rPr lang="en-US" sz="2000" b="1" spc="75" dirty="0">
                <a:solidFill>
                  <a:srgbClr val="E21A23"/>
                </a:solidFill>
                <a:latin typeface="Lato"/>
                <a:ea typeface="+mn-ea"/>
                <a:cs typeface="Lato"/>
              </a:rPr>
              <a:t> Century</a:t>
            </a:r>
            <a:endParaRPr sz="2000" b="1" spc="75" dirty="0">
              <a:solidFill>
                <a:srgbClr val="E21A23"/>
              </a:solidFill>
              <a:latin typeface="Lato"/>
              <a:ea typeface="+mn-ea"/>
              <a:cs typeface="Lato"/>
            </a:endParaRPr>
          </a:p>
        </p:txBody>
      </p:sp>
      <p:sp>
        <p:nvSpPr>
          <p:cNvPr id="16" name="title copy">
            <a:extLst>
              <a:ext uri="{FF2B5EF4-FFF2-40B4-BE49-F238E27FC236}">
                <a16:creationId xmlns:a16="http://schemas.microsoft.com/office/drawing/2014/main" id="{CB1E8EA8-CCE6-4ED5-7B19-8083FED11DA5}"/>
              </a:ext>
            </a:extLst>
          </p:cNvPr>
          <p:cNvSpPr/>
          <p:nvPr/>
        </p:nvSpPr>
        <p:spPr>
          <a:xfrm>
            <a:off x="3218515" y="2676129"/>
            <a:ext cx="2133730" cy="552450"/>
          </a:xfrm>
          <a:prstGeom prst="rect">
            <a:avLst/>
          </a:prstGeom>
          <a:solidFill>
            <a:schemeClr val="bg1"/>
          </a:solidFill>
        </p:spPr>
        <p:txBody>
          <a:bodyPr spcFirstLastPara="0" lIns="0" tIns="0" rIns="0" bIns="0" anchor="t"/>
          <a:lstStyle/>
          <a:p>
            <a:pPr algn="l" hangingPunct="0">
              <a:lnSpc>
                <a:spcPct val="100000"/>
              </a:lnSpc>
            </a:pPr>
            <a:r>
              <a:rPr lang="en-US" sz="2000" b="1" spc="75" dirty="0">
                <a:solidFill>
                  <a:srgbClr val="E21A23"/>
                </a:solidFill>
                <a:latin typeface="Lato"/>
                <a:ea typeface="+mn-ea"/>
                <a:cs typeface="Lato"/>
              </a:rPr>
              <a:t>Mid 20</a:t>
            </a:r>
            <a:r>
              <a:rPr lang="en-US" sz="2000" b="1" spc="75" baseline="30000" dirty="0">
                <a:solidFill>
                  <a:srgbClr val="E21A23"/>
                </a:solidFill>
                <a:latin typeface="Lato"/>
                <a:ea typeface="+mn-ea"/>
                <a:cs typeface="Lato"/>
              </a:rPr>
              <a:t>th</a:t>
            </a:r>
            <a:r>
              <a:rPr lang="en-US" sz="2000" b="1" spc="75" dirty="0">
                <a:solidFill>
                  <a:srgbClr val="E21A23"/>
                </a:solidFill>
                <a:latin typeface="Lato"/>
                <a:ea typeface="+mn-ea"/>
                <a:cs typeface="Lato"/>
              </a:rPr>
              <a:t> Century</a:t>
            </a:r>
            <a:endParaRPr sz="2000" b="1" spc="75" dirty="0">
              <a:solidFill>
                <a:srgbClr val="E21A23"/>
              </a:solidFill>
              <a:latin typeface="Lato"/>
              <a:ea typeface="+mn-ea"/>
              <a:cs typeface="Lato"/>
            </a:endParaRPr>
          </a:p>
        </p:txBody>
      </p:sp>
      <p:sp>
        <p:nvSpPr>
          <p:cNvPr id="17" name="title copy">
            <a:extLst>
              <a:ext uri="{FF2B5EF4-FFF2-40B4-BE49-F238E27FC236}">
                <a16:creationId xmlns:a16="http://schemas.microsoft.com/office/drawing/2014/main" id="{D734F47C-7B5D-9174-B4D8-A084D8356244}"/>
              </a:ext>
            </a:extLst>
          </p:cNvPr>
          <p:cNvSpPr/>
          <p:nvPr/>
        </p:nvSpPr>
        <p:spPr>
          <a:xfrm>
            <a:off x="6073602" y="2671774"/>
            <a:ext cx="2133730" cy="552450"/>
          </a:xfrm>
          <a:prstGeom prst="rect">
            <a:avLst/>
          </a:prstGeom>
          <a:solidFill>
            <a:schemeClr val="bg1"/>
          </a:solidFill>
        </p:spPr>
        <p:txBody>
          <a:bodyPr spcFirstLastPara="0" lIns="0" tIns="0" rIns="0" bIns="0" anchor="t"/>
          <a:lstStyle/>
          <a:p>
            <a:pPr algn="l" hangingPunct="0">
              <a:lnSpc>
                <a:spcPct val="100000"/>
              </a:lnSpc>
            </a:pPr>
            <a:r>
              <a:rPr lang="en-US" sz="2000" b="1" spc="75" dirty="0">
                <a:solidFill>
                  <a:srgbClr val="E21A23"/>
                </a:solidFill>
                <a:latin typeface="Lato"/>
                <a:ea typeface="+mn-ea"/>
                <a:cs typeface="Lato"/>
              </a:rPr>
              <a:t>Mid 21</a:t>
            </a:r>
            <a:r>
              <a:rPr lang="en-US" sz="2000" b="1" spc="75" baseline="30000" dirty="0">
                <a:solidFill>
                  <a:srgbClr val="E21A23"/>
                </a:solidFill>
                <a:latin typeface="Lato"/>
                <a:ea typeface="+mn-ea"/>
                <a:cs typeface="Lato"/>
              </a:rPr>
              <a:t>st</a:t>
            </a:r>
            <a:r>
              <a:rPr lang="en-US" sz="2000" b="1" spc="75" dirty="0">
                <a:solidFill>
                  <a:srgbClr val="E21A23"/>
                </a:solidFill>
                <a:latin typeface="Lato"/>
                <a:ea typeface="+mn-ea"/>
                <a:cs typeface="Lato"/>
              </a:rPr>
              <a:t> Century</a:t>
            </a:r>
            <a:endParaRPr sz="2000" b="1" spc="75" dirty="0">
              <a:solidFill>
                <a:srgbClr val="E21A23"/>
              </a:solidFill>
              <a:latin typeface="Lato"/>
              <a:ea typeface="+mn-ea"/>
              <a:cs typeface="Lato"/>
            </a:endParaRPr>
          </a:p>
        </p:txBody>
      </p:sp>
      <p:sp>
        <p:nvSpPr>
          <p:cNvPr id="18" name="title copy">
            <a:extLst>
              <a:ext uri="{FF2B5EF4-FFF2-40B4-BE49-F238E27FC236}">
                <a16:creationId xmlns:a16="http://schemas.microsoft.com/office/drawing/2014/main" id="{698047E2-3F68-E201-A6F1-DD34F7617CE1}"/>
              </a:ext>
            </a:extLst>
          </p:cNvPr>
          <p:cNvSpPr/>
          <p:nvPr/>
        </p:nvSpPr>
        <p:spPr>
          <a:xfrm>
            <a:off x="10744456" y="2674489"/>
            <a:ext cx="796755" cy="552450"/>
          </a:xfrm>
          <a:prstGeom prst="rect">
            <a:avLst/>
          </a:prstGeom>
          <a:solidFill>
            <a:schemeClr val="bg1"/>
          </a:solidFill>
        </p:spPr>
        <p:txBody>
          <a:bodyPr spcFirstLastPara="0" lIns="0" tIns="0" rIns="0" bIns="0" anchor="t"/>
          <a:lstStyle/>
          <a:p>
            <a:pPr algn="l" hangingPunct="0">
              <a:lnSpc>
                <a:spcPct val="100000"/>
              </a:lnSpc>
            </a:pPr>
            <a:r>
              <a:rPr lang="en-US" sz="2000" b="1" spc="75" dirty="0">
                <a:solidFill>
                  <a:srgbClr val="E21A23"/>
                </a:solidFill>
                <a:latin typeface="Lato"/>
                <a:ea typeface="+mn-ea"/>
                <a:cs typeface="Lato"/>
              </a:rPr>
              <a:t>Today</a:t>
            </a:r>
            <a:endParaRPr sz="2000" b="1" spc="75" dirty="0">
              <a:solidFill>
                <a:srgbClr val="E21A23"/>
              </a:solidFill>
              <a:latin typeface="Lato"/>
              <a:ea typeface="+mn-ea"/>
              <a:cs typeface="Lato"/>
            </a:endParaRPr>
          </a:p>
        </p:txBody>
      </p:sp>
      <p:sp>
        <p:nvSpPr>
          <p:cNvPr id="23" name="Rectangle 22">
            <a:extLst>
              <a:ext uri="{FF2B5EF4-FFF2-40B4-BE49-F238E27FC236}">
                <a16:creationId xmlns:a16="http://schemas.microsoft.com/office/drawing/2014/main" id="{41732572-271E-5DD6-C4E3-5FF2F43C8723}"/>
              </a:ext>
            </a:extLst>
          </p:cNvPr>
          <p:cNvSpPr/>
          <p:nvPr/>
        </p:nvSpPr>
        <p:spPr>
          <a:xfrm>
            <a:off x="480045" y="2644177"/>
            <a:ext cx="2100135" cy="387249"/>
          </a:xfrm>
          <a:prstGeom prst="rect">
            <a:avLst/>
          </a:prstGeom>
          <a:noFill/>
          <a:ln w="38100">
            <a:solidFill>
              <a:srgbClr val="588096">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E390229-231A-89B5-1DDC-3B24B96B593F}"/>
              </a:ext>
            </a:extLst>
          </p:cNvPr>
          <p:cNvSpPr/>
          <p:nvPr/>
        </p:nvSpPr>
        <p:spPr>
          <a:xfrm>
            <a:off x="3209744" y="2644176"/>
            <a:ext cx="2100135" cy="387249"/>
          </a:xfrm>
          <a:prstGeom prst="rect">
            <a:avLst/>
          </a:prstGeom>
          <a:noFill/>
          <a:ln w="38100">
            <a:solidFill>
              <a:srgbClr val="588096">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16A1B49-89F6-BB73-D5DD-A2BF45FA1573}"/>
              </a:ext>
            </a:extLst>
          </p:cNvPr>
          <p:cNvSpPr/>
          <p:nvPr/>
        </p:nvSpPr>
        <p:spPr>
          <a:xfrm>
            <a:off x="6073602" y="2665514"/>
            <a:ext cx="2100135" cy="387249"/>
          </a:xfrm>
          <a:prstGeom prst="rect">
            <a:avLst/>
          </a:prstGeom>
          <a:noFill/>
          <a:ln w="38100">
            <a:solidFill>
              <a:srgbClr val="588096">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334D3F5-3450-2259-0AD9-0740B9EC92AB}"/>
              </a:ext>
            </a:extLst>
          </p:cNvPr>
          <p:cNvSpPr/>
          <p:nvPr/>
        </p:nvSpPr>
        <p:spPr>
          <a:xfrm>
            <a:off x="10716526" y="2635343"/>
            <a:ext cx="824686" cy="396072"/>
          </a:xfrm>
          <a:prstGeom prst="rect">
            <a:avLst/>
          </a:prstGeom>
          <a:noFill/>
          <a:ln w="38100">
            <a:solidFill>
              <a:srgbClr val="588096">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024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2 copy 1"/>
        <p:cNvGrpSpPr/>
        <p:nvPr/>
      </p:nvGrpSpPr>
      <p:grpSpPr>
        <a:xfrm>
          <a:off x="0" y="0"/>
          <a:ext cx="0" cy="0"/>
          <a:chOff x="0" y="0"/>
          <a:chExt cx="0" cy="0"/>
        </a:xfrm>
      </p:grpSpPr>
      <p:pic>
        <p:nvPicPr>
          <p:cNvPr id="2" name="McGraw Hill Logo (1).png"/>
          <p:cNvPicPr/>
          <p:nvPr/>
        </p:nvPicPr>
        <p:blipFill rotWithShape="1">
          <a:blip r:embed="rId3"/>
          <a:stretch>
            <a:fillRect/>
          </a:stretch>
        </p:blipFill>
        <p:spPr>
          <a:xfrm>
            <a:off x="6157002" y="285750"/>
            <a:ext cx="6318683" cy="6257925"/>
          </a:xfrm>
          <a:prstGeom prst="rect">
            <a:avLst/>
          </a:prstGeom>
        </p:spPr>
      </p:pic>
      <p:sp>
        <p:nvSpPr>
          <p:cNvPr id="3" name="title copy"/>
          <p:cNvSpPr/>
          <p:nvPr/>
        </p:nvSpPr>
        <p:spPr>
          <a:xfrm>
            <a:off x="1000125" y="1504950"/>
            <a:ext cx="6696075" cy="552450"/>
          </a:xfrm>
          <a:prstGeom prst="rect">
            <a:avLst/>
          </a:prstGeom>
        </p:spPr>
        <p:txBody>
          <a:bodyPr spcFirstLastPara="0" lIns="0" tIns="0" rIns="0" bIns="0" anchor="t"/>
          <a:lstStyle/>
          <a:p>
            <a:pPr algn="l" hangingPunct="0">
              <a:lnSpc>
                <a:spcPct val="100000"/>
              </a:lnSpc>
            </a:pPr>
            <a:r>
              <a:rPr sz="3600" b="1" spc="75">
                <a:solidFill>
                  <a:srgbClr val="E21A23"/>
                </a:solidFill>
                <a:latin typeface="Lato"/>
                <a:ea typeface="+mn-ea"/>
                <a:cs typeface="Lato"/>
              </a:rPr>
              <a:t>Business Profile</a:t>
            </a:r>
          </a:p>
        </p:txBody>
      </p:sp>
      <p:pic>
        <p:nvPicPr>
          <p:cNvPr id="4" name="Line-24"/>
          <p:cNvPicPr/>
          <p:nvPr/>
        </p:nvPicPr>
        <p:blipFill rotWithShape="1">
          <a:blip r:embed="rId4"/>
          <a:stretch>
            <a:fillRect/>
          </a:stretch>
        </p:blipFill>
        <p:spPr>
          <a:xfrm>
            <a:off x="1000125" y="2288876"/>
            <a:ext cx="10850146" cy="123825"/>
          </a:xfrm>
          <a:prstGeom prst="rect">
            <a:avLst/>
          </a:prstGeom>
        </p:spPr>
      </p:pic>
      <p:sp>
        <p:nvSpPr>
          <p:cNvPr id="5" name="title copy copy 1"/>
          <p:cNvSpPr/>
          <p:nvPr/>
        </p:nvSpPr>
        <p:spPr>
          <a:xfrm>
            <a:off x="1667322" y="2514600"/>
            <a:ext cx="3266182" cy="571500"/>
          </a:xfrm>
          <a:prstGeom prst="rect">
            <a:avLst/>
          </a:prstGeom>
        </p:spPr>
        <p:txBody>
          <a:bodyPr spcFirstLastPara="0" lIns="0" tIns="0" rIns="0" bIns="0" anchor="t"/>
          <a:lstStyle/>
          <a:p>
            <a:pPr algn="l" hangingPunct="0">
              <a:lnSpc>
                <a:spcPct val="125000"/>
              </a:lnSpc>
            </a:pPr>
            <a:r>
              <a:rPr sz="3000" b="1">
                <a:solidFill>
                  <a:srgbClr val="193F52"/>
                </a:solidFill>
                <a:latin typeface="Lato"/>
                <a:ea typeface="+mn-ea"/>
                <a:cs typeface="Lato"/>
              </a:rPr>
              <a:t>Recommendations</a:t>
            </a:r>
          </a:p>
        </p:txBody>
      </p:sp>
      <p:sp>
        <p:nvSpPr>
          <p:cNvPr id="6" name="title copy copy 2"/>
          <p:cNvSpPr/>
          <p:nvPr/>
        </p:nvSpPr>
        <p:spPr>
          <a:xfrm>
            <a:off x="825077" y="3187999"/>
            <a:ext cx="2314645" cy="1143001"/>
          </a:xfrm>
          <a:prstGeom prst="rect">
            <a:avLst/>
          </a:prstGeom>
        </p:spPr>
        <p:txBody>
          <a:bodyPr spcFirstLastPara="0" lIns="0" tIns="0" rIns="0" bIns="0" anchor="t"/>
          <a:lstStyle/>
          <a:p>
            <a:pPr marL="228600" indent="-228600" algn="l" hangingPunct="0">
              <a:spcAft>
                <a:spcPts val="600"/>
              </a:spcAft>
              <a:buFont typeface="Courier New" panose="020B0604020202020204" pitchFamily="34" charset="0"/>
              <a:buChar char="o"/>
            </a:pPr>
            <a:r>
              <a:rPr sz="2400" dirty="0">
                <a:solidFill>
                  <a:srgbClr val="000000"/>
                </a:solidFill>
                <a:latin typeface="Lato"/>
                <a:ea typeface="+mn-ea"/>
                <a:cs typeface="Lato"/>
              </a:rPr>
              <a:t>Embrace Emerging Technologies</a:t>
            </a:r>
            <a:endParaRPr lang="en-US" sz="2400" dirty="0">
              <a:solidFill>
                <a:srgbClr val="000000"/>
              </a:solidFill>
              <a:latin typeface="Lato"/>
              <a:ea typeface="+mn-ea"/>
              <a:cs typeface="Lato"/>
            </a:endParaRPr>
          </a:p>
          <a:p>
            <a:pPr marL="228600" indent="-228600" algn="l" hangingPunct="0">
              <a:spcAft>
                <a:spcPts val="600"/>
              </a:spcAft>
              <a:buFont typeface="Courier New" panose="020B0604020202020204" pitchFamily="34" charset="0"/>
              <a:buChar char="o"/>
            </a:pPr>
            <a:endParaRPr sz="2400" dirty="0">
              <a:solidFill>
                <a:srgbClr val="000000"/>
              </a:solidFill>
              <a:latin typeface="Lato"/>
              <a:ea typeface="+mn-ea"/>
              <a:cs typeface="Lato"/>
            </a:endParaRPr>
          </a:p>
          <a:p>
            <a:pPr marL="228600" indent="-228600" algn="l" hangingPunct="0">
              <a:lnSpc>
                <a:spcPct val="100000"/>
              </a:lnSpc>
              <a:buFont typeface="Courier New" panose="020B0604020202020204" pitchFamily="34" charset="0"/>
              <a:buChar char="o"/>
            </a:pPr>
            <a:r>
              <a:rPr sz="2400" dirty="0">
                <a:solidFill>
                  <a:srgbClr val="000000"/>
                </a:solidFill>
                <a:latin typeface="Lato"/>
                <a:ea typeface="+mn-ea"/>
                <a:cs typeface="Lato"/>
              </a:rPr>
              <a:t>Expand International Market</a:t>
            </a:r>
          </a:p>
        </p:txBody>
      </p:sp>
      <p:pic>
        <p:nvPicPr>
          <p:cNvPr id="7" name="frame"/>
          <p:cNvPicPr/>
          <p:nvPr/>
        </p:nvPicPr>
        <p:blipFill rotWithShape="1">
          <a:blip r:embed="rId5"/>
          <a:stretch>
            <a:fillRect/>
          </a:stretch>
        </p:blipFill>
        <p:spPr>
          <a:xfrm>
            <a:off x="10953750" y="314325"/>
            <a:ext cx="1476375" cy="1878132"/>
          </a:xfrm>
          <a:prstGeom prst="rect">
            <a:avLst/>
          </a:prstGeom>
        </p:spPr>
      </p:pic>
      <p:sp>
        <p:nvSpPr>
          <p:cNvPr id="8" name="TextBox 7">
            <a:extLst>
              <a:ext uri="{FF2B5EF4-FFF2-40B4-BE49-F238E27FC236}">
                <a16:creationId xmlns:a16="http://schemas.microsoft.com/office/drawing/2014/main" id="{A2EA20BC-72C5-512D-EA52-C635F2996412}"/>
              </a:ext>
            </a:extLst>
          </p:cNvPr>
          <p:cNvSpPr txBox="1"/>
          <p:nvPr/>
        </p:nvSpPr>
        <p:spPr>
          <a:xfrm>
            <a:off x="3447059" y="3086099"/>
            <a:ext cx="2709943" cy="2831544"/>
          </a:xfrm>
          <a:prstGeom prst="rect">
            <a:avLst/>
          </a:prstGeom>
          <a:noFill/>
        </p:spPr>
        <p:txBody>
          <a:bodyPr wrap="square" rtlCol="0">
            <a:spAutoFit/>
          </a:bodyPr>
          <a:lstStyle/>
          <a:p>
            <a:pPr marL="228600" indent="-228600" algn="l" hangingPunct="0">
              <a:lnSpc>
                <a:spcPct val="100000"/>
              </a:lnSpc>
              <a:spcAft>
                <a:spcPts val="600"/>
              </a:spcAft>
              <a:buFont typeface="Courier New" panose="020B0604020202020204" pitchFamily="34" charset="0"/>
              <a:buChar char="o"/>
            </a:pPr>
            <a:r>
              <a:rPr lang="en-US" sz="2400" dirty="0">
                <a:solidFill>
                  <a:srgbClr val="000000"/>
                </a:solidFill>
                <a:latin typeface="Lato"/>
                <a:ea typeface="+mn-ea"/>
                <a:cs typeface="Lato"/>
              </a:rPr>
              <a:t>Expand Global Professional Platform</a:t>
            </a:r>
          </a:p>
          <a:p>
            <a:pPr algn="l" hangingPunct="0">
              <a:lnSpc>
                <a:spcPct val="100000"/>
              </a:lnSpc>
              <a:spcAft>
                <a:spcPts val="600"/>
              </a:spcAft>
            </a:pPr>
            <a:endParaRPr lang="en-US" sz="2400" dirty="0">
              <a:solidFill>
                <a:srgbClr val="000000"/>
              </a:solidFill>
              <a:latin typeface="Lato"/>
              <a:ea typeface="+mn-ea"/>
              <a:cs typeface="Lato"/>
            </a:endParaRPr>
          </a:p>
          <a:p>
            <a:pPr marL="228600" indent="-228600" algn="l" hangingPunct="0">
              <a:lnSpc>
                <a:spcPct val="100000"/>
              </a:lnSpc>
              <a:spcAft>
                <a:spcPts val="600"/>
              </a:spcAft>
              <a:buFont typeface="Courier New" panose="020B0604020202020204" pitchFamily="34" charset="0"/>
              <a:buChar char="o"/>
            </a:pPr>
            <a:r>
              <a:rPr lang="en-US" sz="2400" dirty="0">
                <a:solidFill>
                  <a:srgbClr val="000000"/>
                </a:solidFill>
                <a:latin typeface="Lato"/>
                <a:ea typeface="+mn-ea"/>
                <a:cs typeface="Lato"/>
              </a:rPr>
              <a:t>Cultivate Open Educational Resources</a:t>
            </a:r>
          </a:p>
        </p:txBody>
      </p:sp>
    </p:spTree>
    <p:extLst>
      <p:ext uri="{BB962C8B-B14F-4D97-AF65-F5344CB8AC3E}">
        <p14:creationId xmlns:p14="http://schemas.microsoft.com/office/powerpoint/2010/main" val="3930024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93F52"/>
        </a:solidFill>
        <a:effectLst/>
      </p:bgPr>
    </p:bg>
    <p:spTree>
      <p:nvGrpSpPr>
        <p:cNvPr id="1" name="Slide 17"/>
        <p:cNvGrpSpPr/>
        <p:nvPr/>
      </p:nvGrpSpPr>
      <p:grpSpPr>
        <a:xfrm>
          <a:off x="0" y="0"/>
          <a:ext cx="0" cy="0"/>
          <a:chOff x="0" y="0"/>
          <a:chExt cx="0" cy="0"/>
        </a:xfrm>
      </p:grpSpPr>
      <p:sp>
        <p:nvSpPr>
          <p:cNvPr id="2" name="title copy"/>
          <p:cNvSpPr/>
          <p:nvPr/>
        </p:nvSpPr>
        <p:spPr>
          <a:xfrm>
            <a:off x="1038225" y="1885950"/>
            <a:ext cx="3391565" cy="552450"/>
          </a:xfrm>
          <a:prstGeom prst="rect">
            <a:avLst/>
          </a:prstGeom>
        </p:spPr>
        <p:txBody>
          <a:bodyPr spcFirstLastPara="0" lIns="0" tIns="0" rIns="0" bIns="0" anchor="t"/>
          <a:lstStyle/>
          <a:p>
            <a:pPr algn="l" hangingPunct="0">
              <a:lnSpc>
                <a:spcPct val="100000"/>
              </a:lnSpc>
            </a:pPr>
            <a:r>
              <a:rPr sz="3600" b="1" spc="75">
                <a:solidFill>
                  <a:srgbClr val="FFFFFB"/>
                </a:solidFill>
                <a:latin typeface="Lato Thin"/>
                <a:ea typeface="+mn-ea"/>
                <a:cs typeface="Lato Thin"/>
              </a:rPr>
              <a:t>CONTACT</a:t>
            </a:r>
          </a:p>
        </p:txBody>
      </p:sp>
      <p:sp>
        <p:nvSpPr>
          <p:cNvPr id="3" name="title copy"/>
          <p:cNvSpPr/>
          <p:nvPr/>
        </p:nvSpPr>
        <p:spPr>
          <a:xfrm>
            <a:off x="876300" y="4324350"/>
            <a:ext cx="5544198" cy="457200"/>
          </a:xfrm>
          <a:prstGeom prst="rect">
            <a:avLst/>
          </a:prstGeom>
        </p:spPr>
        <p:txBody>
          <a:bodyPr spcFirstLastPara="0" lIns="0" tIns="0" rIns="0" bIns="0" anchor="t"/>
          <a:lstStyle/>
          <a:p>
            <a:pPr algn="l" hangingPunct="0">
              <a:lnSpc>
                <a:spcPct val="133333"/>
              </a:lnSpc>
            </a:pPr>
            <a:r>
              <a:rPr sz="2250" spc="75">
                <a:solidFill>
                  <a:srgbClr val="FFFFFB"/>
                </a:solidFill>
                <a:latin typeface="Lato"/>
                <a:ea typeface="+mn-ea"/>
                <a:cs typeface="Lato"/>
              </a:rPr>
              <a:t>https://jacquelinehrusso.wordpress.com</a:t>
            </a:r>
          </a:p>
        </p:txBody>
      </p:sp>
      <p:sp>
        <p:nvSpPr>
          <p:cNvPr id="4" name="title copy"/>
          <p:cNvSpPr/>
          <p:nvPr/>
        </p:nvSpPr>
        <p:spPr>
          <a:xfrm>
            <a:off x="7154446" y="4333875"/>
            <a:ext cx="2752725" cy="457200"/>
          </a:xfrm>
          <a:prstGeom prst="rect">
            <a:avLst/>
          </a:prstGeom>
        </p:spPr>
        <p:txBody>
          <a:bodyPr spcFirstLastPara="0" lIns="0" tIns="0" rIns="0" bIns="0" anchor="t"/>
          <a:lstStyle/>
          <a:p>
            <a:pPr algn="l" hangingPunct="0">
              <a:lnSpc>
                <a:spcPct val="133333"/>
              </a:lnSpc>
            </a:pPr>
            <a:r>
              <a:rPr sz="2250" b="1" spc="75">
                <a:solidFill>
                  <a:srgbClr val="FFFFFF"/>
                </a:solidFill>
                <a:latin typeface="Lato"/>
                <a:ea typeface="+mn-ea"/>
                <a:cs typeface="Lato"/>
              </a:rPr>
              <a:t>Jacqueline Russo</a:t>
            </a:r>
          </a:p>
        </p:txBody>
      </p:sp>
      <p:sp>
        <p:nvSpPr>
          <p:cNvPr id="5" name="title copy"/>
          <p:cNvSpPr/>
          <p:nvPr/>
        </p:nvSpPr>
        <p:spPr>
          <a:xfrm>
            <a:off x="7154446" y="4781550"/>
            <a:ext cx="4695825" cy="457200"/>
          </a:xfrm>
          <a:prstGeom prst="rect">
            <a:avLst/>
          </a:prstGeom>
        </p:spPr>
        <p:txBody>
          <a:bodyPr spcFirstLastPara="0" lIns="0" tIns="0" rIns="0" bIns="0" anchor="t"/>
          <a:lstStyle/>
          <a:p>
            <a:pPr algn="l" hangingPunct="0">
              <a:lnSpc>
                <a:spcPct val="133333"/>
              </a:lnSpc>
            </a:pPr>
            <a:r>
              <a:rPr sz="2250" b="1" spc="75">
                <a:solidFill>
                  <a:srgbClr val="FFFFFB"/>
                </a:solidFill>
                <a:latin typeface="Lato Light"/>
                <a:ea typeface="+mn-ea"/>
                <a:cs typeface="Lato Light"/>
              </a:rPr>
              <a:t>jacqueline.h.russo@gmail.com</a:t>
            </a:r>
          </a:p>
        </p:txBody>
      </p:sp>
      <p:pic>
        <p:nvPicPr>
          <p:cNvPr id="6" name="BusinessOutline27"/>
          <p:cNvPicPr/>
          <p:nvPr/>
        </p:nvPicPr>
        <p:blipFill rotWithShape="1">
          <a:blip r:embed="rId3"/>
          <a:stretch>
            <a:fillRect/>
          </a:stretch>
        </p:blipFill>
        <p:spPr>
          <a:xfrm>
            <a:off x="7154446" y="3876675"/>
            <a:ext cx="533263" cy="369859"/>
          </a:xfrm>
          <a:prstGeom prst="rect">
            <a:avLst/>
          </a:prstGeom>
        </p:spPr>
      </p:pic>
      <p:pic>
        <p:nvPicPr>
          <p:cNvPr id="7" name="55_Circle"/>
          <p:cNvPicPr/>
          <p:nvPr/>
        </p:nvPicPr>
        <p:blipFill rotWithShape="1">
          <a:blip r:embed="rId4"/>
          <a:stretch>
            <a:fillRect/>
          </a:stretch>
        </p:blipFill>
        <p:spPr>
          <a:xfrm>
            <a:off x="876300" y="3829050"/>
            <a:ext cx="504842" cy="504842"/>
          </a:xfrm>
          <a:prstGeom prst="rect">
            <a:avLst/>
          </a:prstGeom>
        </p:spPr>
      </p:pic>
      <p:pic>
        <p:nvPicPr>
          <p:cNvPr id="8" name="Line-24"/>
          <p:cNvPicPr/>
          <p:nvPr/>
        </p:nvPicPr>
        <p:blipFill rotWithShape="1">
          <a:blip r:embed="rId5"/>
          <a:stretch>
            <a:fillRect/>
          </a:stretch>
        </p:blipFill>
        <p:spPr>
          <a:xfrm>
            <a:off x="1038225" y="2669876"/>
            <a:ext cx="10850146" cy="123825"/>
          </a:xfrm>
          <a:prstGeom prst="rect">
            <a:avLst/>
          </a:prstGeom>
        </p:spPr>
      </p:pic>
      <p:pic>
        <p:nvPicPr>
          <p:cNvPr id="9" name="The Future of Educational Publishing (1).png"/>
          <p:cNvPicPr/>
          <p:nvPr/>
        </p:nvPicPr>
        <p:blipFill rotWithShape="1">
          <a:blip r:embed="rId6"/>
          <a:stretch>
            <a:fillRect/>
          </a:stretch>
        </p:blipFill>
        <p:spPr>
          <a:xfrm>
            <a:off x="7687709" y="-50113"/>
            <a:ext cx="3071884" cy="3071884"/>
          </a:xfrm>
          <a:prstGeom prst="rect">
            <a:avLst/>
          </a:prstGeom>
        </p:spPr>
      </p:pic>
      <p:pic>
        <p:nvPicPr>
          <p:cNvPr id="10" name="frame"/>
          <p:cNvPicPr/>
          <p:nvPr/>
        </p:nvPicPr>
        <p:blipFill rotWithShape="1">
          <a:blip r:embed="rId7"/>
          <a:stretch>
            <a:fillRect/>
          </a:stretch>
        </p:blipFill>
        <p:spPr>
          <a:xfrm>
            <a:off x="11182350" y="581025"/>
            <a:ext cx="1476375" cy="1878132"/>
          </a:xfrm>
          <a:prstGeom prst="rect">
            <a:avLst/>
          </a:prstGeom>
        </p:spPr>
      </p:pic>
    </p:spTree>
    <p:extLst>
      <p:ext uri="{BB962C8B-B14F-4D97-AF65-F5344CB8AC3E}">
        <p14:creationId xmlns:p14="http://schemas.microsoft.com/office/powerpoint/2010/main" val="3930024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418</Words>
  <Application>Microsoft Macintosh PowerPoint</Application>
  <PresentationFormat>Custom</PresentationFormat>
  <Paragraphs>50</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Courier New</vt:lpstr>
      <vt:lpstr>Lato Light</vt:lpstr>
      <vt:lpstr>Lato Thin</vt:lpstr>
      <vt:lpstr>Arial</vt:lpstr>
      <vt:lpstr>Lato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Visme Presentation</dc:title>
  <dc:creator>Visme</dc:creator>
  <cp:lastModifiedBy/>
  <cp:revision>5</cp:revision>
  <dcterms:created xsi:type="dcterms:W3CDTF">2023-07-24T15:47:03Z</dcterms:created>
  <dcterms:modified xsi:type="dcterms:W3CDTF">2023-07-25T22:45:07Z</dcterms:modified>
</cp:coreProperties>
</file>