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9" r:id="rId4"/>
    <p:sldId id="260" r:id="rId5"/>
    <p:sldId id="262" r:id="rId6"/>
    <p:sldId id="263" r:id="rId7"/>
    <p:sldId id="265" r:id="rId8"/>
  </p:sldIdLst>
  <p:sldSz cx="9144000" cy="5143500" type="screen16x9"/>
  <p:notesSz cx="6858000" cy="9144000"/>
  <p:embeddedFontLst>
    <p:embeddedFont>
      <p:font typeface="Roboto" panose="02000000000000000000" pitchFamily="2" charset="0"/>
      <p:regular r:id="rId10"/>
      <p:bold r:id="rId11"/>
      <p:italic r:id="rId12"/>
      <p:boldItalic r:id="rId13"/>
    </p:embeddedFont>
    <p:embeddedFont>
      <p:font typeface="Roboto Black" panose="020F0502020204030204" pitchFamily="34" charset="0"/>
      <p:bold r:id="rId14"/>
      <p:italic r:id="rId15"/>
      <p:boldItalic r:id="rId16"/>
    </p:embeddedFont>
    <p:embeddedFont>
      <p:font typeface="Roboto Medium"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p:restoredTop sz="80096"/>
  </p:normalViewPr>
  <p:slideViewPr>
    <p:cSldViewPr snapToGrid="0">
      <p:cViewPr varScale="1">
        <p:scale>
          <a:sx n="133" d="100"/>
          <a:sy n="133" d="100"/>
        </p:scale>
        <p:origin x="88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Hello everyone and thank you for coming. My name is Emily Trabert and I’m excited to give you a quick overview of my new course SOLID-ify.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59e22a8dc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59e22a8d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Developing software is a union of two skills. The first is (click) writing code: the technical know-how to write code in order to have the computer do what you want. There are many free courses online that teach the syntax and lexicon of a multitude of languages. However, it’s equally important to consider (click) designing software: the problem solving, thinking and planning skills to make the code you write more readable, maintainable, extensible, and testable. While there are some online courses that teach this, there are fewer available and tend to be behind a paywall. Therefore, I wanted to offer a course that teaches some of software design skills while being free to everyone.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b982f6fe2_0_1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b982f6fe2_0_1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SOLID-</a:t>
            </a:r>
            <a:r>
              <a:rPr lang="en" dirty="0" err="1">
                <a:solidFill>
                  <a:schemeClr val="dk1"/>
                </a:solidFill>
              </a:rPr>
              <a:t>ify</a:t>
            </a:r>
            <a:r>
              <a:rPr lang="en" dirty="0">
                <a:solidFill>
                  <a:schemeClr val="dk1"/>
                </a:solidFill>
              </a:rPr>
              <a:t> teaches a software development concept called the (click) SOLID principles. SOLID is a mnemonic of the five object-oriented design principles: (click) single-responsibility, (click) open-closed, (click) </a:t>
            </a:r>
            <a:r>
              <a:rPr lang="en" dirty="0" err="1">
                <a:solidFill>
                  <a:schemeClr val="dk1"/>
                </a:solidFill>
              </a:rPr>
              <a:t>Liskov</a:t>
            </a:r>
            <a:r>
              <a:rPr lang="en" dirty="0">
                <a:solidFill>
                  <a:schemeClr val="dk1"/>
                </a:solidFill>
              </a:rPr>
              <a:t> substitution, (click) interface segregation, and (click) dependency inversion. (click) In addition to the SOLID principles, this course teaches a learning strategy called (click) self-explanation, which teach you one way of maximizing the effect of your time spent learning.</a:t>
            </a: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59e22a8dc1_0_3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59e22a8dc1_0_3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course is hosted on </a:t>
            </a:r>
            <a:r>
              <a:rPr lang="en" dirty="0" err="1">
                <a:solidFill>
                  <a:schemeClr val="dk1"/>
                </a:solidFill>
              </a:rPr>
              <a:t>CodingRooms</a:t>
            </a:r>
            <a:r>
              <a:rPr lang="en" dirty="0">
                <a:solidFill>
                  <a:schemeClr val="dk1"/>
                </a:solidFill>
              </a:rPr>
              <a:t> and comprised of 12 modules. Unfortunately I don’t have time to dig into each module but I wanted to highlight components of the second module for each principle, using module 4 as an example.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59e22a8dc1_0_36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59e22a8dc1_0_3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second module focuses on the utility of the principle - why following this principle is beneficial. The (click) video lesson continues to build on a course-long example and one of the great benefits of Coding Rooms is that it allows the learner to write and run code in the browser - no need to download or install anything. So learners can make changes to the (click) code along with the video and compare (click) their code with the final code from the end of the video.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59e22a8dc1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59e22a8dc1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Learners then add a new (click) feature to two existing code bases, one which (click) follows the principle and one which (click) does not. Learners then write (click) a short reflection comparing their experience working in each code base. This is a unique experience, and being able to compare these code bases directly is intended to give the learner an appreciation for following theses principles.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55f3c20d7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55f3c20d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Thank you so much!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58A6CF"/>
              </a:buClr>
              <a:buSzPts val="5200"/>
              <a:buFont typeface="Roboto Medium"/>
              <a:buNone/>
              <a:defRPr sz="5200">
                <a:solidFill>
                  <a:srgbClr val="58A6CF"/>
                </a:solidFill>
                <a:latin typeface="Roboto Medium"/>
                <a:ea typeface="Roboto Medium"/>
                <a:cs typeface="Roboto Medium"/>
                <a:sym typeface="Roboto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4A4A4A"/>
              </a:buClr>
              <a:buSzPts val="2800"/>
              <a:buFont typeface="Roboto"/>
              <a:buNone/>
              <a:defRPr sz="2800">
                <a:solidFill>
                  <a:srgbClr val="4A4A4A"/>
                </a:solidFill>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F6871F"/>
              </a:buClr>
              <a:buSzPts val="12000"/>
              <a:buNone/>
              <a:defRPr sz="12000">
                <a:solidFill>
                  <a:srgbClr val="F6871F"/>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Font typeface="Roboto Medium"/>
              <a:buNone/>
              <a:defRPr sz="3600">
                <a:latin typeface="Roboto Medium"/>
                <a:ea typeface="Roboto Medium"/>
                <a:cs typeface="Roboto Medium"/>
                <a:sym typeface="Roboto Medium"/>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Roboto Medium"/>
              <a:buNone/>
              <a:defRPr>
                <a:latin typeface="Roboto Medium"/>
                <a:ea typeface="Roboto Medium"/>
                <a:cs typeface="Roboto Medium"/>
                <a:sym typeface="Roboto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rgbClr val="8AB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4A4A4A"/>
              </a:buClr>
              <a:buSzPts val="2800"/>
              <a:buFont typeface="Roboto Medium"/>
              <a:buNone/>
              <a:defRPr sz="2800">
                <a:solidFill>
                  <a:srgbClr val="4A4A4A"/>
                </a:solidFill>
                <a:latin typeface="Roboto Medium"/>
                <a:ea typeface="Roboto Medium"/>
                <a:cs typeface="Roboto Medium"/>
                <a:sym typeface="Roboto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4A4A4A"/>
              </a:buClr>
              <a:buSzPts val="1800"/>
              <a:buFont typeface="Roboto"/>
              <a:buChar char="●"/>
              <a:defRPr sz="1800">
                <a:solidFill>
                  <a:srgbClr val="4A4A4A"/>
                </a:solidFill>
                <a:latin typeface="Roboto"/>
                <a:ea typeface="Roboto"/>
                <a:cs typeface="Roboto"/>
                <a:sym typeface="Roboto"/>
              </a:defRPr>
            </a:lvl1pPr>
            <a:lvl2pPr marL="914400" lvl="1" indent="-317500">
              <a:lnSpc>
                <a:spcPct val="115000"/>
              </a:lnSpc>
              <a:spcBef>
                <a:spcPts val="0"/>
              </a:spcBef>
              <a:spcAft>
                <a:spcPts val="0"/>
              </a:spcAft>
              <a:buClr>
                <a:srgbClr val="4A4A4A"/>
              </a:buClr>
              <a:buSzPts val="1400"/>
              <a:buFont typeface="Roboto"/>
              <a:buChar char="○"/>
              <a:defRPr>
                <a:solidFill>
                  <a:srgbClr val="4A4A4A"/>
                </a:solidFill>
                <a:latin typeface="Roboto"/>
                <a:ea typeface="Roboto"/>
                <a:cs typeface="Roboto"/>
                <a:sym typeface="Roboto"/>
              </a:defRPr>
            </a:lvl2pPr>
            <a:lvl3pPr marL="1371600" lvl="2" indent="-317500">
              <a:lnSpc>
                <a:spcPct val="115000"/>
              </a:lnSpc>
              <a:spcBef>
                <a:spcPts val="0"/>
              </a:spcBef>
              <a:spcAft>
                <a:spcPts val="0"/>
              </a:spcAft>
              <a:buClr>
                <a:srgbClr val="4A4A4A"/>
              </a:buClr>
              <a:buSzPts val="1400"/>
              <a:buFont typeface="Roboto"/>
              <a:buChar char="■"/>
              <a:defRPr>
                <a:solidFill>
                  <a:srgbClr val="4A4A4A"/>
                </a:solidFill>
                <a:latin typeface="Roboto"/>
                <a:ea typeface="Roboto"/>
                <a:cs typeface="Roboto"/>
                <a:sym typeface="Roboto"/>
              </a:defRPr>
            </a:lvl3pPr>
            <a:lvl4pPr marL="1828800" lvl="3" indent="-317500">
              <a:lnSpc>
                <a:spcPct val="115000"/>
              </a:lnSpc>
              <a:spcBef>
                <a:spcPts val="0"/>
              </a:spcBef>
              <a:spcAft>
                <a:spcPts val="0"/>
              </a:spcAft>
              <a:buClr>
                <a:srgbClr val="4A4A4A"/>
              </a:buClr>
              <a:buSzPts val="1400"/>
              <a:buFont typeface="Roboto"/>
              <a:buChar char="●"/>
              <a:defRPr>
                <a:solidFill>
                  <a:srgbClr val="4A4A4A"/>
                </a:solidFill>
                <a:latin typeface="Roboto"/>
                <a:ea typeface="Roboto"/>
                <a:cs typeface="Roboto"/>
                <a:sym typeface="Roboto"/>
              </a:defRPr>
            </a:lvl4pPr>
            <a:lvl5pPr marL="2286000" lvl="4" indent="-317500">
              <a:lnSpc>
                <a:spcPct val="115000"/>
              </a:lnSpc>
              <a:spcBef>
                <a:spcPts val="0"/>
              </a:spcBef>
              <a:spcAft>
                <a:spcPts val="0"/>
              </a:spcAft>
              <a:buClr>
                <a:srgbClr val="4A4A4A"/>
              </a:buClr>
              <a:buSzPts val="1400"/>
              <a:buFont typeface="Roboto"/>
              <a:buChar char="○"/>
              <a:defRPr>
                <a:solidFill>
                  <a:srgbClr val="4A4A4A"/>
                </a:solidFill>
                <a:latin typeface="Roboto"/>
                <a:ea typeface="Roboto"/>
                <a:cs typeface="Roboto"/>
                <a:sym typeface="Roboto"/>
              </a:defRPr>
            </a:lvl5pPr>
            <a:lvl6pPr marL="2743200" lvl="5" indent="-317500">
              <a:lnSpc>
                <a:spcPct val="115000"/>
              </a:lnSpc>
              <a:spcBef>
                <a:spcPts val="0"/>
              </a:spcBef>
              <a:spcAft>
                <a:spcPts val="0"/>
              </a:spcAft>
              <a:buClr>
                <a:srgbClr val="4A4A4A"/>
              </a:buClr>
              <a:buSzPts val="1400"/>
              <a:buFont typeface="Roboto"/>
              <a:buChar char="■"/>
              <a:defRPr>
                <a:solidFill>
                  <a:srgbClr val="4A4A4A"/>
                </a:solidFill>
                <a:latin typeface="Roboto"/>
                <a:ea typeface="Roboto"/>
                <a:cs typeface="Roboto"/>
                <a:sym typeface="Roboto"/>
              </a:defRPr>
            </a:lvl6pPr>
            <a:lvl7pPr marL="3200400" lvl="6" indent="-317500">
              <a:lnSpc>
                <a:spcPct val="115000"/>
              </a:lnSpc>
              <a:spcBef>
                <a:spcPts val="0"/>
              </a:spcBef>
              <a:spcAft>
                <a:spcPts val="0"/>
              </a:spcAft>
              <a:buClr>
                <a:srgbClr val="4A4A4A"/>
              </a:buClr>
              <a:buSzPts val="1400"/>
              <a:buFont typeface="Roboto"/>
              <a:buChar char="●"/>
              <a:defRPr>
                <a:solidFill>
                  <a:srgbClr val="4A4A4A"/>
                </a:solidFill>
                <a:latin typeface="Roboto"/>
                <a:ea typeface="Roboto"/>
                <a:cs typeface="Roboto"/>
                <a:sym typeface="Roboto"/>
              </a:defRPr>
            </a:lvl7pPr>
            <a:lvl8pPr marL="3657600" lvl="7" indent="-317500">
              <a:lnSpc>
                <a:spcPct val="115000"/>
              </a:lnSpc>
              <a:spcBef>
                <a:spcPts val="0"/>
              </a:spcBef>
              <a:spcAft>
                <a:spcPts val="0"/>
              </a:spcAft>
              <a:buClr>
                <a:srgbClr val="4A4A4A"/>
              </a:buClr>
              <a:buSzPts val="1400"/>
              <a:buFont typeface="Roboto"/>
              <a:buChar char="○"/>
              <a:defRPr>
                <a:solidFill>
                  <a:srgbClr val="4A4A4A"/>
                </a:solidFill>
                <a:latin typeface="Roboto"/>
                <a:ea typeface="Roboto"/>
                <a:cs typeface="Roboto"/>
                <a:sym typeface="Roboto"/>
              </a:defRPr>
            </a:lvl8pPr>
            <a:lvl9pPr marL="4114800" lvl="8" indent="-317500">
              <a:lnSpc>
                <a:spcPct val="115000"/>
              </a:lnSpc>
              <a:spcBef>
                <a:spcPts val="0"/>
              </a:spcBef>
              <a:spcAft>
                <a:spcPts val="0"/>
              </a:spcAft>
              <a:buClr>
                <a:srgbClr val="4A4A4A"/>
              </a:buClr>
              <a:buSzPts val="1400"/>
              <a:buFont typeface="Roboto"/>
              <a:buChar char="■"/>
              <a:defRPr>
                <a:solidFill>
                  <a:srgbClr val="4A4A4A"/>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311700" y="4616050"/>
            <a:ext cx="1579624" cy="39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dev-cred.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app.codingrooms.com/app/?joinCode=C-C8kcJC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SOLID-ify</a:t>
            </a:r>
            <a:endParaRPr/>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Emily Trabert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3637425" y="445025"/>
            <a:ext cx="4086300" cy="4086300"/>
          </a:xfrm>
          <a:prstGeom prst="ellipse">
            <a:avLst/>
          </a:prstGeom>
          <a:solidFill>
            <a:srgbClr val="F6871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1420275" y="445025"/>
            <a:ext cx="4086300" cy="4086300"/>
          </a:xfrm>
          <a:prstGeom prst="ellipse">
            <a:avLst/>
          </a:prstGeom>
          <a:solidFill>
            <a:srgbClr val="58A6C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p:nvPr/>
        </p:nvSpPr>
        <p:spPr>
          <a:xfrm>
            <a:off x="1420275" y="2264975"/>
            <a:ext cx="22173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4A4A4A"/>
                </a:solidFill>
                <a:latin typeface="Roboto Black"/>
                <a:ea typeface="Roboto Black"/>
                <a:cs typeface="Roboto Black"/>
                <a:sym typeface="Roboto Black"/>
              </a:rPr>
              <a:t>Writing Code</a:t>
            </a:r>
            <a:endParaRPr sz="1700">
              <a:solidFill>
                <a:srgbClr val="4A4A4A"/>
              </a:solidFill>
              <a:latin typeface="Roboto"/>
              <a:ea typeface="Roboto"/>
              <a:cs typeface="Roboto"/>
              <a:sym typeface="Roboto"/>
            </a:endParaRPr>
          </a:p>
        </p:txBody>
      </p:sp>
      <p:sp>
        <p:nvSpPr>
          <p:cNvPr id="64" name="Google Shape;64;p14"/>
          <p:cNvSpPr txBox="1"/>
          <p:nvPr/>
        </p:nvSpPr>
        <p:spPr>
          <a:xfrm>
            <a:off x="5506575" y="2264975"/>
            <a:ext cx="22173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4A4A4A"/>
                </a:solidFill>
                <a:latin typeface="Roboto Black"/>
                <a:ea typeface="Roboto Black"/>
                <a:cs typeface="Roboto Black"/>
                <a:sym typeface="Roboto Black"/>
              </a:rPr>
              <a:t>Designing Software</a:t>
            </a:r>
            <a:endParaRPr sz="1700">
              <a:solidFill>
                <a:srgbClr val="4A4A4A"/>
              </a:solidFill>
              <a:latin typeface="Roboto"/>
              <a:ea typeface="Roboto"/>
              <a:cs typeface="Roboto"/>
              <a:sym typeface="Roboto"/>
            </a:endParaRPr>
          </a:p>
        </p:txBody>
      </p:sp>
      <p:sp>
        <p:nvSpPr>
          <p:cNvPr id="65" name="Google Shape;65;p14"/>
          <p:cNvSpPr txBox="1"/>
          <p:nvPr/>
        </p:nvSpPr>
        <p:spPr>
          <a:xfrm>
            <a:off x="3663600" y="2264975"/>
            <a:ext cx="18168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4A4A4A"/>
                </a:solidFill>
                <a:latin typeface="Roboto Black"/>
                <a:ea typeface="Roboto Black"/>
                <a:cs typeface="Roboto Black"/>
                <a:sym typeface="Roboto Black"/>
              </a:rPr>
              <a:t>Developing</a:t>
            </a:r>
            <a:endParaRPr sz="1700">
              <a:solidFill>
                <a:srgbClr val="4A4A4A"/>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p:nvPr/>
        </p:nvSpPr>
        <p:spPr>
          <a:xfrm>
            <a:off x="584400" y="1017725"/>
            <a:ext cx="3454500" cy="3364800"/>
          </a:xfrm>
          <a:prstGeom prst="ellipse">
            <a:avLst/>
          </a:prstGeom>
          <a:solidFill>
            <a:srgbClr val="58A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txBox="1">
            <a:spLocks noGrp="1"/>
          </p:cNvSpPr>
          <p:nvPr>
            <p:ph type="title"/>
          </p:nvPr>
        </p:nvSpPr>
        <p:spPr>
          <a:xfrm>
            <a:off x="311700" y="445025"/>
            <a:ext cx="39999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Software Development</a:t>
            </a:r>
            <a:endParaRPr/>
          </a:p>
        </p:txBody>
      </p:sp>
      <p:sp>
        <p:nvSpPr>
          <p:cNvPr id="87" name="Google Shape;87;p16"/>
          <p:cNvSpPr txBox="1">
            <a:spLocks noGrp="1"/>
          </p:cNvSpPr>
          <p:nvPr>
            <p:ph type="title"/>
          </p:nvPr>
        </p:nvSpPr>
        <p:spPr>
          <a:xfrm>
            <a:off x="4832400" y="445025"/>
            <a:ext cx="39999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Learning Strategy</a:t>
            </a:r>
            <a:endParaRPr/>
          </a:p>
        </p:txBody>
      </p:sp>
      <p:sp>
        <p:nvSpPr>
          <p:cNvPr id="88" name="Google Shape;88;p16"/>
          <p:cNvSpPr/>
          <p:nvPr/>
        </p:nvSpPr>
        <p:spPr>
          <a:xfrm>
            <a:off x="5547750" y="1448985"/>
            <a:ext cx="2569200" cy="2502300"/>
          </a:xfrm>
          <a:prstGeom prst="ellipse">
            <a:avLst/>
          </a:prstGeom>
          <a:solidFill>
            <a:srgbClr val="8AB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p:nvPr/>
        </p:nvSpPr>
        <p:spPr>
          <a:xfrm>
            <a:off x="4161288" y="2294700"/>
            <a:ext cx="821400" cy="75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700">
                <a:latin typeface="Roboto"/>
                <a:ea typeface="Roboto"/>
                <a:cs typeface="Roboto"/>
                <a:sym typeface="Roboto"/>
              </a:rPr>
              <a:t>+</a:t>
            </a:r>
            <a:endParaRPr sz="3700">
              <a:latin typeface="Roboto"/>
              <a:ea typeface="Roboto"/>
              <a:cs typeface="Roboto"/>
              <a:sym typeface="Roboto"/>
            </a:endParaRPr>
          </a:p>
        </p:txBody>
      </p:sp>
      <p:sp>
        <p:nvSpPr>
          <p:cNvPr id="90" name="Google Shape;90;p16"/>
          <p:cNvSpPr txBox="1"/>
          <p:nvPr/>
        </p:nvSpPr>
        <p:spPr>
          <a:xfrm>
            <a:off x="923975" y="1663650"/>
            <a:ext cx="2864400" cy="201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chemeClr val="lt1"/>
                </a:solidFill>
                <a:latin typeface="Roboto Black"/>
                <a:ea typeface="Roboto Black"/>
                <a:cs typeface="Roboto Black"/>
                <a:sym typeface="Roboto Black"/>
              </a:rPr>
              <a:t>SOLID Principles</a:t>
            </a:r>
            <a:endParaRPr sz="1700">
              <a:solidFill>
                <a:schemeClr val="lt1"/>
              </a:solidFill>
              <a:latin typeface="Roboto Black"/>
              <a:ea typeface="Roboto Black"/>
              <a:cs typeface="Roboto Black"/>
              <a:sym typeface="Roboto Black"/>
            </a:endParaRPr>
          </a:p>
          <a:p>
            <a:pPr marL="0" lvl="0" indent="0" algn="l" rtl="0">
              <a:spcBef>
                <a:spcPts val="0"/>
              </a:spcBef>
              <a:spcAft>
                <a:spcPts val="0"/>
              </a:spcAft>
              <a:buNone/>
            </a:pPr>
            <a:endParaRPr sz="1700">
              <a:solidFill>
                <a:schemeClr val="lt1"/>
              </a:solidFill>
              <a:latin typeface="Roboto"/>
              <a:ea typeface="Roboto"/>
              <a:cs typeface="Roboto"/>
              <a:sym typeface="Roboto"/>
            </a:endParaRPr>
          </a:p>
          <a:p>
            <a:pPr marL="457200" lvl="0" indent="-336550" algn="l" rtl="0">
              <a:spcBef>
                <a:spcPts val="0"/>
              </a:spcBef>
              <a:spcAft>
                <a:spcPts val="0"/>
              </a:spcAft>
              <a:buClr>
                <a:schemeClr val="lt1"/>
              </a:buClr>
              <a:buSzPts val="1700"/>
              <a:buFont typeface="Roboto"/>
              <a:buAutoNum type="arabicPeriod"/>
            </a:pPr>
            <a:r>
              <a:rPr lang="en" sz="1700">
                <a:solidFill>
                  <a:schemeClr val="lt1"/>
                </a:solidFill>
                <a:latin typeface="Roboto"/>
                <a:ea typeface="Roboto"/>
                <a:cs typeface="Roboto"/>
                <a:sym typeface="Roboto"/>
              </a:rPr>
              <a:t>Single Responsibility</a:t>
            </a:r>
            <a:endParaRPr sz="1700">
              <a:solidFill>
                <a:schemeClr val="lt1"/>
              </a:solidFill>
              <a:latin typeface="Roboto"/>
              <a:ea typeface="Roboto"/>
              <a:cs typeface="Roboto"/>
              <a:sym typeface="Roboto"/>
            </a:endParaRPr>
          </a:p>
          <a:p>
            <a:pPr marL="457200" lvl="0" indent="-336550" algn="l" rtl="0">
              <a:spcBef>
                <a:spcPts val="0"/>
              </a:spcBef>
              <a:spcAft>
                <a:spcPts val="0"/>
              </a:spcAft>
              <a:buClr>
                <a:schemeClr val="lt1"/>
              </a:buClr>
              <a:buSzPts val="1700"/>
              <a:buFont typeface="Roboto"/>
              <a:buAutoNum type="arabicPeriod"/>
            </a:pPr>
            <a:r>
              <a:rPr lang="en" sz="1700">
                <a:solidFill>
                  <a:schemeClr val="lt1"/>
                </a:solidFill>
                <a:latin typeface="Roboto"/>
                <a:ea typeface="Roboto"/>
                <a:cs typeface="Roboto"/>
                <a:sym typeface="Roboto"/>
              </a:rPr>
              <a:t>Open-Closed</a:t>
            </a:r>
            <a:endParaRPr sz="1700">
              <a:solidFill>
                <a:schemeClr val="lt1"/>
              </a:solidFill>
              <a:latin typeface="Roboto"/>
              <a:ea typeface="Roboto"/>
              <a:cs typeface="Roboto"/>
              <a:sym typeface="Roboto"/>
            </a:endParaRPr>
          </a:p>
          <a:p>
            <a:pPr marL="457200" lvl="0" indent="-336550" algn="l" rtl="0">
              <a:spcBef>
                <a:spcPts val="0"/>
              </a:spcBef>
              <a:spcAft>
                <a:spcPts val="0"/>
              </a:spcAft>
              <a:buClr>
                <a:schemeClr val="lt1"/>
              </a:buClr>
              <a:buSzPts val="1700"/>
              <a:buFont typeface="Roboto"/>
              <a:buAutoNum type="arabicPeriod"/>
            </a:pPr>
            <a:r>
              <a:rPr lang="en" sz="1700">
                <a:solidFill>
                  <a:schemeClr val="lt1"/>
                </a:solidFill>
                <a:latin typeface="Roboto"/>
                <a:ea typeface="Roboto"/>
                <a:cs typeface="Roboto"/>
                <a:sym typeface="Roboto"/>
              </a:rPr>
              <a:t>Liskov Substitution</a:t>
            </a:r>
            <a:endParaRPr sz="1700">
              <a:solidFill>
                <a:schemeClr val="lt1"/>
              </a:solidFill>
              <a:latin typeface="Roboto"/>
              <a:ea typeface="Roboto"/>
              <a:cs typeface="Roboto"/>
              <a:sym typeface="Roboto"/>
            </a:endParaRPr>
          </a:p>
          <a:p>
            <a:pPr marL="457200" lvl="0" indent="-336550" algn="l" rtl="0">
              <a:spcBef>
                <a:spcPts val="0"/>
              </a:spcBef>
              <a:spcAft>
                <a:spcPts val="0"/>
              </a:spcAft>
              <a:buClr>
                <a:schemeClr val="lt1"/>
              </a:buClr>
              <a:buSzPts val="1700"/>
              <a:buFont typeface="Roboto"/>
              <a:buAutoNum type="arabicPeriod"/>
            </a:pPr>
            <a:r>
              <a:rPr lang="en" sz="1700">
                <a:solidFill>
                  <a:schemeClr val="lt1"/>
                </a:solidFill>
                <a:latin typeface="Roboto"/>
                <a:ea typeface="Roboto"/>
                <a:cs typeface="Roboto"/>
                <a:sym typeface="Roboto"/>
              </a:rPr>
              <a:t>Interface Segregation</a:t>
            </a:r>
            <a:endParaRPr sz="1700">
              <a:solidFill>
                <a:schemeClr val="lt1"/>
              </a:solidFill>
              <a:latin typeface="Roboto"/>
              <a:ea typeface="Roboto"/>
              <a:cs typeface="Roboto"/>
              <a:sym typeface="Roboto"/>
            </a:endParaRPr>
          </a:p>
          <a:p>
            <a:pPr marL="457200" lvl="0" indent="-336550" algn="l" rtl="0">
              <a:spcBef>
                <a:spcPts val="0"/>
              </a:spcBef>
              <a:spcAft>
                <a:spcPts val="0"/>
              </a:spcAft>
              <a:buClr>
                <a:schemeClr val="lt1"/>
              </a:buClr>
              <a:buSzPts val="1700"/>
              <a:buFont typeface="Roboto"/>
              <a:buAutoNum type="arabicPeriod"/>
            </a:pPr>
            <a:r>
              <a:rPr lang="en" sz="1700">
                <a:solidFill>
                  <a:schemeClr val="lt1"/>
                </a:solidFill>
                <a:latin typeface="Roboto"/>
                <a:ea typeface="Roboto"/>
                <a:cs typeface="Roboto"/>
                <a:sym typeface="Roboto"/>
              </a:rPr>
              <a:t>Dependency Inversion</a:t>
            </a:r>
            <a:endParaRPr sz="1700">
              <a:solidFill>
                <a:schemeClr val="lt1"/>
              </a:solidFill>
              <a:latin typeface="Roboto"/>
              <a:ea typeface="Roboto"/>
              <a:cs typeface="Roboto"/>
              <a:sym typeface="Roboto"/>
            </a:endParaRPr>
          </a:p>
        </p:txBody>
      </p:sp>
      <p:sp>
        <p:nvSpPr>
          <p:cNvPr id="91" name="Google Shape;91;p16"/>
          <p:cNvSpPr txBox="1"/>
          <p:nvPr/>
        </p:nvSpPr>
        <p:spPr>
          <a:xfrm>
            <a:off x="5810850" y="2379300"/>
            <a:ext cx="20430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chemeClr val="lt1"/>
                </a:solidFill>
                <a:latin typeface="Roboto Black"/>
                <a:ea typeface="Roboto Black"/>
                <a:cs typeface="Roboto Black"/>
                <a:sym typeface="Roboto Black"/>
              </a:rPr>
              <a:t>Self-Explanation</a:t>
            </a:r>
            <a:endParaRPr sz="1700">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11700" y="445025"/>
            <a:ext cx="3999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Course Outline</a:t>
            </a:r>
            <a:endParaRPr/>
          </a:p>
        </p:txBody>
      </p:sp>
      <p:pic>
        <p:nvPicPr>
          <p:cNvPr id="97" name="Google Shape;97;p17"/>
          <p:cNvPicPr preferRelativeResize="0"/>
          <p:nvPr/>
        </p:nvPicPr>
        <p:blipFill>
          <a:blip r:embed="rId3">
            <a:alphaModFix/>
          </a:blip>
          <a:stretch>
            <a:fillRect/>
          </a:stretch>
        </p:blipFill>
        <p:spPr>
          <a:xfrm>
            <a:off x="311695" y="1017724"/>
            <a:ext cx="2212378" cy="695700"/>
          </a:xfrm>
          <a:prstGeom prst="rect">
            <a:avLst/>
          </a:prstGeom>
          <a:noFill/>
          <a:ln>
            <a:noFill/>
          </a:ln>
        </p:spPr>
      </p:pic>
      <p:grpSp>
        <p:nvGrpSpPr>
          <p:cNvPr id="98" name="Google Shape;98;p17"/>
          <p:cNvGrpSpPr/>
          <p:nvPr/>
        </p:nvGrpSpPr>
        <p:grpSpPr>
          <a:xfrm>
            <a:off x="2524850" y="942953"/>
            <a:ext cx="4094300" cy="861172"/>
            <a:chOff x="3562350" y="909418"/>
            <a:chExt cx="4094300" cy="765282"/>
          </a:xfrm>
        </p:grpSpPr>
        <p:sp>
          <p:nvSpPr>
            <p:cNvPr id="99" name="Google Shape;99;p17"/>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8AB8D6"/>
                  </a:solidFill>
                  <a:latin typeface="Roboto"/>
                  <a:ea typeface="Roboto"/>
                  <a:cs typeface="Roboto"/>
                  <a:sym typeface="Roboto"/>
                </a:rPr>
                <a:t>Overview</a:t>
              </a:r>
              <a:endParaRPr sz="1100" b="1">
                <a:solidFill>
                  <a:srgbClr val="8AB8D6"/>
                </a:solidFill>
                <a:latin typeface="Roboto"/>
                <a:ea typeface="Roboto"/>
                <a:cs typeface="Roboto"/>
                <a:sym typeface="Roboto"/>
              </a:endParaRPr>
            </a:p>
          </p:txBody>
        </p:sp>
        <p:sp>
          <p:nvSpPr>
            <p:cNvPr id="100" name="Google Shape;100;p17"/>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900">
                  <a:solidFill>
                    <a:srgbClr val="8AB8D6"/>
                  </a:solidFill>
                  <a:latin typeface="Roboto"/>
                  <a:ea typeface="Roboto"/>
                  <a:cs typeface="Roboto"/>
                  <a:sym typeface="Roboto"/>
                </a:rPr>
                <a:t>1</a:t>
              </a:r>
              <a:endParaRPr sz="900">
                <a:solidFill>
                  <a:srgbClr val="8AB8D6"/>
                </a:solidFill>
                <a:latin typeface="Roboto"/>
                <a:ea typeface="Roboto"/>
                <a:cs typeface="Roboto"/>
                <a:sym typeface="Roboto"/>
              </a:endParaRPr>
            </a:p>
          </p:txBody>
        </p:sp>
        <p:sp>
          <p:nvSpPr>
            <p:cNvPr id="101" name="Google Shape;101;p17"/>
            <p:cNvSpPr/>
            <p:nvPr/>
          </p:nvSpPr>
          <p:spPr>
            <a:xfrm>
              <a:off x="4517125" y="1086100"/>
              <a:ext cx="133500" cy="588600"/>
            </a:xfrm>
            <a:prstGeom prst="rect">
              <a:avLst/>
            </a:prstGeom>
            <a:solidFill>
              <a:srgbClr val="8AB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 name="Google Shape;102;p17"/>
            <p:cNvCxnSpPr/>
            <p:nvPr/>
          </p:nvCxnSpPr>
          <p:spPr>
            <a:xfrm rot="10800000">
              <a:off x="4318975" y="1083450"/>
              <a:ext cx="529800" cy="0"/>
            </a:xfrm>
            <a:prstGeom prst="straightConnector1">
              <a:avLst/>
            </a:prstGeom>
            <a:noFill/>
            <a:ln w="9525" cap="flat" cmpd="sng">
              <a:solidFill>
                <a:srgbClr val="8AB8D6"/>
              </a:solidFill>
              <a:prstDash val="solid"/>
              <a:round/>
              <a:headEnd type="none" w="sm" len="sm"/>
              <a:tailEnd type="none" w="sm" len="sm"/>
            </a:ln>
          </p:spPr>
        </p:cxnSp>
      </p:grpSp>
      <p:grpSp>
        <p:nvGrpSpPr>
          <p:cNvPr id="103" name="Google Shape;103;p17"/>
          <p:cNvGrpSpPr/>
          <p:nvPr/>
        </p:nvGrpSpPr>
        <p:grpSpPr>
          <a:xfrm>
            <a:off x="2524850" y="1610829"/>
            <a:ext cx="4094300" cy="861172"/>
            <a:chOff x="3562350" y="909418"/>
            <a:chExt cx="4094300" cy="765282"/>
          </a:xfrm>
        </p:grpSpPr>
        <p:sp>
          <p:nvSpPr>
            <p:cNvPr id="104" name="Google Shape;104;p17"/>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8AB8D6"/>
                  </a:solidFill>
                  <a:latin typeface="Roboto"/>
                  <a:ea typeface="Roboto"/>
                  <a:cs typeface="Roboto"/>
                  <a:sym typeface="Roboto"/>
                </a:rPr>
                <a:t>Self-Explanation</a:t>
              </a:r>
              <a:endParaRPr sz="1100" b="1">
                <a:solidFill>
                  <a:srgbClr val="8AB8D6"/>
                </a:solidFill>
                <a:latin typeface="Roboto"/>
                <a:ea typeface="Roboto"/>
                <a:cs typeface="Roboto"/>
                <a:sym typeface="Roboto"/>
              </a:endParaRPr>
            </a:p>
          </p:txBody>
        </p:sp>
        <p:sp>
          <p:nvSpPr>
            <p:cNvPr id="105" name="Google Shape;105;p17"/>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900">
                  <a:solidFill>
                    <a:srgbClr val="8AB8D6"/>
                  </a:solidFill>
                  <a:latin typeface="Roboto"/>
                  <a:ea typeface="Roboto"/>
                  <a:cs typeface="Roboto"/>
                  <a:sym typeface="Roboto"/>
                </a:rPr>
                <a:t>2</a:t>
              </a:r>
              <a:endParaRPr sz="900">
                <a:solidFill>
                  <a:srgbClr val="8AB8D6"/>
                </a:solidFill>
                <a:latin typeface="Roboto"/>
                <a:ea typeface="Roboto"/>
                <a:cs typeface="Roboto"/>
                <a:sym typeface="Roboto"/>
              </a:endParaRPr>
            </a:p>
          </p:txBody>
        </p:sp>
        <p:sp>
          <p:nvSpPr>
            <p:cNvPr id="106" name="Google Shape;106;p17"/>
            <p:cNvSpPr/>
            <p:nvPr/>
          </p:nvSpPr>
          <p:spPr>
            <a:xfrm>
              <a:off x="4517125" y="1086100"/>
              <a:ext cx="133500" cy="588600"/>
            </a:xfrm>
            <a:prstGeom prst="rect">
              <a:avLst/>
            </a:prstGeom>
            <a:solidFill>
              <a:srgbClr val="8AB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 name="Google Shape;107;p17"/>
            <p:cNvCxnSpPr/>
            <p:nvPr/>
          </p:nvCxnSpPr>
          <p:spPr>
            <a:xfrm rot="10800000">
              <a:off x="4318975" y="1083450"/>
              <a:ext cx="529800" cy="0"/>
            </a:xfrm>
            <a:prstGeom prst="straightConnector1">
              <a:avLst/>
            </a:prstGeom>
            <a:noFill/>
            <a:ln w="9525" cap="flat" cmpd="sng">
              <a:solidFill>
                <a:srgbClr val="8AB8D6"/>
              </a:solidFill>
              <a:prstDash val="solid"/>
              <a:round/>
              <a:headEnd type="none" w="sm" len="sm"/>
              <a:tailEnd type="none" w="sm" len="sm"/>
            </a:ln>
          </p:spPr>
        </p:cxnSp>
      </p:grpSp>
      <p:grpSp>
        <p:nvGrpSpPr>
          <p:cNvPr id="108" name="Google Shape;108;p17"/>
          <p:cNvGrpSpPr/>
          <p:nvPr/>
        </p:nvGrpSpPr>
        <p:grpSpPr>
          <a:xfrm>
            <a:off x="2524850" y="2278704"/>
            <a:ext cx="4094300" cy="861172"/>
            <a:chOff x="3562350" y="909418"/>
            <a:chExt cx="4094300" cy="765282"/>
          </a:xfrm>
        </p:grpSpPr>
        <p:sp>
          <p:nvSpPr>
            <p:cNvPr id="109" name="Google Shape;109;p17"/>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8AB8D6"/>
                  </a:solidFill>
                  <a:latin typeface="Roboto"/>
                  <a:ea typeface="Roboto"/>
                  <a:cs typeface="Roboto"/>
                  <a:sym typeface="Roboto"/>
                </a:rPr>
                <a:t>Single Responsibility, Part 1</a:t>
              </a:r>
              <a:endParaRPr sz="1100" b="1">
                <a:solidFill>
                  <a:srgbClr val="8AB8D6"/>
                </a:solidFill>
                <a:latin typeface="Roboto"/>
                <a:ea typeface="Roboto"/>
                <a:cs typeface="Roboto"/>
                <a:sym typeface="Roboto"/>
              </a:endParaRPr>
            </a:p>
          </p:txBody>
        </p:sp>
        <p:sp>
          <p:nvSpPr>
            <p:cNvPr id="110" name="Google Shape;110;p17"/>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900">
                  <a:solidFill>
                    <a:srgbClr val="8AB8D6"/>
                  </a:solidFill>
                  <a:latin typeface="Roboto"/>
                  <a:ea typeface="Roboto"/>
                  <a:cs typeface="Roboto"/>
                  <a:sym typeface="Roboto"/>
                </a:rPr>
                <a:t>3</a:t>
              </a:r>
              <a:endParaRPr sz="900">
                <a:solidFill>
                  <a:srgbClr val="8AB8D6"/>
                </a:solidFill>
                <a:latin typeface="Roboto"/>
                <a:ea typeface="Roboto"/>
                <a:cs typeface="Roboto"/>
                <a:sym typeface="Roboto"/>
              </a:endParaRPr>
            </a:p>
          </p:txBody>
        </p:sp>
        <p:sp>
          <p:nvSpPr>
            <p:cNvPr id="111" name="Google Shape;111;p17"/>
            <p:cNvSpPr/>
            <p:nvPr/>
          </p:nvSpPr>
          <p:spPr>
            <a:xfrm>
              <a:off x="4517125" y="1086100"/>
              <a:ext cx="133500" cy="588600"/>
            </a:xfrm>
            <a:prstGeom prst="rect">
              <a:avLst/>
            </a:prstGeom>
            <a:solidFill>
              <a:srgbClr val="8AB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AB8D6"/>
                </a:solidFill>
              </a:endParaRPr>
            </a:p>
          </p:txBody>
        </p:sp>
        <p:cxnSp>
          <p:nvCxnSpPr>
            <p:cNvPr id="112" name="Google Shape;112;p17"/>
            <p:cNvCxnSpPr/>
            <p:nvPr/>
          </p:nvCxnSpPr>
          <p:spPr>
            <a:xfrm rot="10800000">
              <a:off x="4318975" y="1083450"/>
              <a:ext cx="529800" cy="0"/>
            </a:xfrm>
            <a:prstGeom prst="straightConnector1">
              <a:avLst/>
            </a:prstGeom>
            <a:noFill/>
            <a:ln w="9525" cap="flat" cmpd="sng">
              <a:solidFill>
                <a:srgbClr val="8AB8D6"/>
              </a:solidFill>
              <a:prstDash val="solid"/>
              <a:round/>
              <a:headEnd type="none" w="sm" len="sm"/>
              <a:tailEnd type="none" w="sm" len="sm"/>
            </a:ln>
          </p:spPr>
        </p:cxnSp>
      </p:grpSp>
      <p:grpSp>
        <p:nvGrpSpPr>
          <p:cNvPr id="113" name="Google Shape;113;p17"/>
          <p:cNvGrpSpPr/>
          <p:nvPr/>
        </p:nvGrpSpPr>
        <p:grpSpPr>
          <a:xfrm>
            <a:off x="2524850" y="2946580"/>
            <a:ext cx="4094300" cy="861172"/>
            <a:chOff x="3562350" y="909418"/>
            <a:chExt cx="4094300" cy="765282"/>
          </a:xfrm>
        </p:grpSpPr>
        <p:sp>
          <p:nvSpPr>
            <p:cNvPr id="114" name="Google Shape;114;p17"/>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58A6CF"/>
                  </a:solidFill>
                  <a:latin typeface="Roboto"/>
                  <a:ea typeface="Roboto"/>
                  <a:cs typeface="Roboto"/>
                  <a:sym typeface="Roboto"/>
                </a:rPr>
                <a:t>Single Responsibility, Part 2</a:t>
              </a:r>
              <a:endParaRPr sz="1100" b="1">
                <a:solidFill>
                  <a:srgbClr val="58A6CF"/>
                </a:solidFill>
                <a:latin typeface="Roboto"/>
                <a:ea typeface="Roboto"/>
                <a:cs typeface="Roboto"/>
                <a:sym typeface="Roboto"/>
              </a:endParaRPr>
            </a:p>
          </p:txBody>
        </p:sp>
        <p:sp>
          <p:nvSpPr>
            <p:cNvPr id="115" name="Google Shape;115;p17"/>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900">
                  <a:solidFill>
                    <a:srgbClr val="58A6CF"/>
                  </a:solidFill>
                  <a:latin typeface="Roboto"/>
                  <a:ea typeface="Roboto"/>
                  <a:cs typeface="Roboto"/>
                  <a:sym typeface="Roboto"/>
                </a:rPr>
                <a:t>4</a:t>
              </a:r>
              <a:endParaRPr sz="900">
                <a:solidFill>
                  <a:srgbClr val="58A6CF"/>
                </a:solidFill>
                <a:latin typeface="Roboto"/>
                <a:ea typeface="Roboto"/>
                <a:cs typeface="Roboto"/>
                <a:sym typeface="Roboto"/>
              </a:endParaRPr>
            </a:p>
          </p:txBody>
        </p:sp>
        <p:sp>
          <p:nvSpPr>
            <p:cNvPr id="116" name="Google Shape;116;p17"/>
            <p:cNvSpPr/>
            <p:nvPr/>
          </p:nvSpPr>
          <p:spPr>
            <a:xfrm>
              <a:off x="4517125" y="1086100"/>
              <a:ext cx="133500" cy="588600"/>
            </a:xfrm>
            <a:prstGeom prst="rect">
              <a:avLst/>
            </a:prstGeom>
            <a:solidFill>
              <a:srgbClr val="58A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 name="Google Shape;117;p17"/>
            <p:cNvCxnSpPr/>
            <p:nvPr/>
          </p:nvCxnSpPr>
          <p:spPr>
            <a:xfrm rot="10800000">
              <a:off x="4318975" y="1083450"/>
              <a:ext cx="529800" cy="0"/>
            </a:xfrm>
            <a:prstGeom prst="straightConnector1">
              <a:avLst/>
            </a:prstGeom>
            <a:noFill/>
            <a:ln w="9525" cap="flat" cmpd="sng">
              <a:solidFill>
                <a:srgbClr val="58A6CF"/>
              </a:solidFill>
              <a:prstDash val="solid"/>
              <a:round/>
              <a:headEnd type="none" w="sm" len="sm"/>
              <a:tailEnd type="none" w="sm" len="sm"/>
            </a:ln>
          </p:spPr>
        </p:cxnSp>
      </p:grpSp>
      <p:grpSp>
        <p:nvGrpSpPr>
          <p:cNvPr id="118" name="Google Shape;118;p17"/>
          <p:cNvGrpSpPr/>
          <p:nvPr/>
        </p:nvGrpSpPr>
        <p:grpSpPr>
          <a:xfrm>
            <a:off x="2524850" y="3614455"/>
            <a:ext cx="4094300" cy="861172"/>
            <a:chOff x="3562350" y="909418"/>
            <a:chExt cx="4094300" cy="765282"/>
          </a:xfrm>
        </p:grpSpPr>
        <p:sp>
          <p:nvSpPr>
            <p:cNvPr id="119" name="Google Shape;119;p17"/>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858585"/>
                  </a:solidFill>
                  <a:latin typeface="Roboto"/>
                  <a:ea typeface="Roboto"/>
                  <a:cs typeface="Roboto"/>
                  <a:sym typeface="Roboto"/>
                </a:rPr>
                <a:t>Open-Closed, Part 1</a:t>
              </a:r>
              <a:endParaRPr sz="1100" b="1">
                <a:solidFill>
                  <a:srgbClr val="858585"/>
                </a:solidFill>
                <a:latin typeface="Roboto"/>
                <a:ea typeface="Roboto"/>
                <a:cs typeface="Roboto"/>
                <a:sym typeface="Roboto"/>
              </a:endParaRPr>
            </a:p>
          </p:txBody>
        </p:sp>
        <p:sp>
          <p:nvSpPr>
            <p:cNvPr id="120" name="Google Shape;120;p17"/>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900">
                  <a:solidFill>
                    <a:srgbClr val="858585"/>
                  </a:solidFill>
                  <a:latin typeface="Roboto"/>
                  <a:ea typeface="Roboto"/>
                  <a:cs typeface="Roboto"/>
                  <a:sym typeface="Roboto"/>
                </a:rPr>
                <a:t>5</a:t>
              </a:r>
              <a:endParaRPr sz="900">
                <a:solidFill>
                  <a:srgbClr val="858585"/>
                </a:solidFill>
                <a:latin typeface="Roboto"/>
                <a:ea typeface="Roboto"/>
                <a:cs typeface="Roboto"/>
                <a:sym typeface="Roboto"/>
              </a:endParaRPr>
            </a:p>
          </p:txBody>
        </p:sp>
        <p:sp>
          <p:nvSpPr>
            <p:cNvPr id="121" name="Google Shape;121;p17"/>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 name="Google Shape;122;p17"/>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23" name="Google Shape;123;p17"/>
          <p:cNvGrpSpPr/>
          <p:nvPr/>
        </p:nvGrpSpPr>
        <p:grpSpPr>
          <a:xfrm>
            <a:off x="2524850" y="4282331"/>
            <a:ext cx="4094300" cy="861172"/>
            <a:chOff x="3562350" y="909418"/>
            <a:chExt cx="4094300" cy="765282"/>
          </a:xfrm>
        </p:grpSpPr>
        <p:sp>
          <p:nvSpPr>
            <p:cNvPr id="124" name="Google Shape;124;p17"/>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858585"/>
                  </a:solidFill>
                  <a:latin typeface="Roboto"/>
                  <a:ea typeface="Roboto"/>
                  <a:cs typeface="Roboto"/>
                  <a:sym typeface="Roboto"/>
                </a:rPr>
                <a:t>Open-Closed, Part 2</a:t>
              </a:r>
              <a:endParaRPr sz="1100" b="1">
                <a:solidFill>
                  <a:srgbClr val="858585"/>
                </a:solidFill>
                <a:latin typeface="Roboto"/>
                <a:ea typeface="Roboto"/>
                <a:cs typeface="Roboto"/>
                <a:sym typeface="Roboto"/>
              </a:endParaRPr>
            </a:p>
          </p:txBody>
        </p:sp>
        <p:sp>
          <p:nvSpPr>
            <p:cNvPr id="125" name="Google Shape;125;p17"/>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900">
                  <a:solidFill>
                    <a:srgbClr val="858585"/>
                  </a:solidFill>
                  <a:latin typeface="Roboto"/>
                  <a:ea typeface="Roboto"/>
                  <a:cs typeface="Roboto"/>
                  <a:sym typeface="Roboto"/>
                </a:rPr>
                <a:t>6</a:t>
              </a:r>
              <a:endParaRPr sz="900">
                <a:solidFill>
                  <a:srgbClr val="858585"/>
                </a:solidFill>
                <a:latin typeface="Roboto"/>
                <a:ea typeface="Roboto"/>
                <a:cs typeface="Roboto"/>
                <a:sym typeface="Roboto"/>
              </a:endParaRPr>
            </a:p>
          </p:txBody>
        </p:sp>
        <p:sp>
          <p:nvSpPr>
            <p:cNvPr id="126" name="Google Shape;126;p17"/>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 name="Google Shape;127;p17"/>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28" name="Google Shape;128;p17"/>
          <p:cNvGrpSpPr/>
          <p:nvPr/>
        </p:nvGrpSpPr>
        <p:grpSpPr>
          <a:xfrm>
            <a:off x="5583100" y="942953"/>
            <a:ext cx="4094300" cy="861172"/>
            <a:chOff x="3562350" y="909418"/>
            <a:chExt cx="4094300" cy="765282"/>
          </a:xfrm>
        </p:grpSpPr>
        <p:sp>
          <p:nvSpPr>
            <p:cNvPr id="129" name="Google Shape;129;p17"/>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858585"/>
                  </a:solidFill>
                  <a:latin typeface="Roboto"/>
                  <a:ea typeface="Roboto"/>
                  <a:cs typeface="Roboto"/>
                  <a:sym typeface="Roboto"/>
                </a:rPr>
                <a:t>Liskov Substitution, Part 1</a:t>
              </a:r>
              <a:endParaRPr sz="1100" b="1">
                <a:solidFill>
                  <a:srgbClr val="858585"/>
                </a:solidFill>
                <a:latin typeface="Roboto"/>
                <a:ea typeface="Roboto"/>
                <a:cs typeface="Roboto"/>
                <a:sym typeface="Roboto"/>
              </a:endParaRPr>
            </a:p>
          </p:txBody>
        </p:sp>
        <p:sp>
          <p:nvSpPr>
            <p:cNvPr id="130" name="Google Shape;130;p17"/>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900">
                  <a:solidFill>
                    <a:srgbClr val="858585"/>
                  </a:solidFill>
                  <a:latin typeface="Roboto"/>
                  <a:ea typeface="Roboto"/>
                  <a:cs typeface="Roboto"/>
                  <a:sym typeface="Roboto"/>
                </a:rPr>
                <a:t>7</a:t>
              </a:r>
              <a:endParaRPr sz="900">
                <a:solidFill>
                  <a:srgbClr val="858585"/>
                </a:solidFill>
                <a:latin typeface="Roboto"/>
                <a:ea typeface="Roboto"/>
                <a:cs typeface="Roboto"/>
                <a:sym typeface="Roboto"/>
              </a:endParaRPr>
            </a:p>
          </p:txBody>
        </p:sp>
        <p:sp>
          <p:nvSpPr>
            <p:cNvPr id="131" name="Google Shape;131;p17"/>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 name="Google Shape;132;p17"/>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33" name="Google Shape;133;p17"/>
          <p:cNvGrpSpPr/>
          <p:nvPr/>
        </p:nvGrpSpPr>
        <p:grpSpPr>
          <a:xfrm>
            <a:off x="5583100" y="1610829"/>
            <a:ext cx="4094300" cy="861172"/>
            <a:chOff x="3562350" y="909418"/>
            <a:chExt cx="4094300" cy="765282"/>
          </a:xfrm>
        </p:grpSpPr>
        <p:sp>
          <p:nvSpPr>
            <p:cNvPr id="134" name="Google Shape;134;p17"/>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858585"/>
                  </a:solidFill>
                  <a:latin typeface="Roboto"/>
                  <a:ea typeface="Roboto"/>
                  <a:cs typeface="Roboto"/>
                  <a:sym typeface="Roboto"/>
                </a:rPr>
                <a:t>Liskov Substitution, Part 2</a:t>
              </a:r>
              <a:endParaRPr sz="1100" b="1">
                <a:solidFill>
                  <a:srgbClr val="858585"/>
                </a:solidFill>
                <a:latin typeface="Roboto"/>
                <a:ea typeface="Roboto"/>
                <a:cs typeface="Roboto"/>
                <a:sym typeface="Roboto"/>
              </a:endParaRPr>
            </a:p>
          </p:txBody>
        </p:sp>
        <p:sp>
          <p:nvSpPr>
            <p:cNvPr id="135" name="Google Shape;135;p17"/>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900">
                  <a:solidFill>
                    <a:srgbClr val="858585"/>
                  </a:solidFill>
                  <a:latin typeface="Roboto"/>
                  <a:ea typeface="Roboto"/>
                  <a:cs typeface="Roboto"/>
                  <a:sym typeface="Roboto"/>
                </a:rPr>
                <a:t>8</a:t>
              </a:r>
              <a:endParaRPr sz="900">
                <a:solidFill>
                  <a:srgbClr val="858585"/>
                </a:solidFill>
                <a:latin typeface="Roboto"/>
                <a:ea typeface="Roboto"/>
                <a:cs typeface="Roboto"/>
                <a:sym typeface="Roboto"/>
              </a:endParaRPr>
            </a:p>
          </p:txBody>
        </p:sp>
        <p:sp>
          <p:nvSpPr>
            <p:cNvPr id="136" name="Google Shape;136;p17"/>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 name="Google Shape;137;p17"/>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38" name="Google Shape;138;p17"/>
          <p:cNvGrpSpPr/>
          <p:nvPr/>
        </p:nvGrpSpPr>
        <p:grpSpPr>
          <a:xfrm>
            <a:off x="5583100" y="2278704"/>
            <a:ext cx="4094300" cy="861172"/>
            <a:chOff x="3562350" y="909418"/>
            <a:chExt cx="4094300" cy="765282"/>
          </a:xfrm>
        </p:grpSpPr>
        <p:sp>
          <p:nvSpPr>
            <p:cNvPr id="139" name="Google Shape;139;p17"/>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858585"/>
                  </a:solidFill>
                  <a:latin typeface="Roboto"/>
                  <a:ea typeface="Roboto"/>
                  <a:cs typeface="Roboto"/>
                  <a:sym typeface="Roboto"/>
                </a:rPr>
                <a:t>Interface Segregation, Part 1</a:t>
              </a:r>
              <a:endParaRPr sz="1100" b="1">
                <a:solidFill>
                  <a:srgbClr val="858585"/>
                </a:solidFill>
                <a:latin typeface="Roboto"/>
                <a:ea typeface="Roboto"/>
                <a:cs typeface="Roboto"/>
                <a:sym typeface="Roboto"/>
              </a:endParaRPr>
            </a:p>
          </p:txBody>
        </p:sp>
        <p:sp>
          <p:nvSpPr>
            <p:cNvPr id="140" name="Google Shape;140;p17"/>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900">
                  <a:solidFill>
                    <a:srgbClr val="858585"/>
                  </a:solidFill>
                  <a:latin typeface="Roboto"/>
                  <a:ea typeface="Roboto"/>
                  <a:cs typeface="Roboto"/>
                  <a:sym typeface="Roboto"/>
                </a:rPr>
                <a:t>9</a:t>
              </a:r>
              <a:endParaRPr sz="900">
                <a:solidFill>
                  <a:srgbClr val="858585"/>
                </a:solidFill>
                <a:latin typeface="Roboto"/>
                <a:ea typeface="Roboto"/>
                <a:cs typeface="Roboto"/>
                <a:sym typeface="Roboto"/>
              </a:endParaRPr>
            </a:p>
          </p:txBody>
        </p:sp>
        <p:sp>
          <p:nvSpPr>
            <p:cNvPr id="141" name="Google Shape;141;p17"/>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2" name="Google Shape;142;p17"/>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43" name="Google Shape;143;p17"/>
          <p:cNvGrpSpPr/>
          <p:nvPr/>
        </p:nvGrpSpPr>
        <p:grpSpPr>
          <a:xfrm>
            <a:off x="5583100" y="2946580"/>
            <a:ext cx="4094300" cy="861172"/>
            <a:chOff x="3562350" y="909418"/>
            <a:chExt cx="4094300" cy="765282"/>
          </a:xfrm>
        </p:grpSpPr>
        <p:sp>
          <p:nvSpPr>
            <p:cNvPr id="144" name="Google Shape;144;p17"/>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858585"/>
                  </a:solidFill>
                  <a:latin typeface="Roboto"/>
                  <a:ea typeface="Roboto"/>
                  <a:cs typeface="Roboto"/>
                  <a:sym typeface="Roboto"/>
                </a:rPr>
                <a:t>Interface Segregation, Part 2</a:t>
              </a:r>
              <a:endParaRPr sz="1100" b="1">
                <a:solidFill>
                  <a:srgbClr val="858585"/>
                </a:solidFill>
                <a:latin typeface="Roboto"/>
                <a:ea typeface="Roboto"/>
                <a:cs typeface="Roboto"/>
                <a:sym typeface="Roboto"/>
              </a:endParaRPr>
            </a:p>
          </p:txBody>
        </p:sp>
        <p:sp>
          <p:nvSpPr>
            <p:cNvPr id="145" name="Google Shape;145;p17"/>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900">
                  <a:solidFill>
                    <a:srgbClr val="858585"/>
                  </a:solidFill>
                  <a:latin typeface="Roboto"/>
                  <a:ea typeface="Roboto"/>
                  <a:cs typeface="Roboto"/>
                  <a:sym typeface="Roboto"/>
                </a:rPr>
                <a:t>10</a:t>
              </a:r>
              <a:endParaRPr sz="900">
                <a:solidFill>
                  <a:srgbClr val="858585"/>
                </a:solidFill>
                <a:latin typeface="Roboto"/>
                <a:ea typeface="Roboto"/>
                <a:cs typeface="Roboto"/>
                <a:sym typeface="Roboto"/>
              </a:endParaRPr>
            </a:p>
          </p:txBody>
        </p:sp>
        <p:sp>
          <p:nvSpPr>
            <p:cNvPr id="146" name="Google Shape;146;p17"/>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 name="Google Shape;147;p17"/>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48" name="Google Shape;148;p17"/>
          <p:cNvGrpSpPr/>
          <p:nvPr/>
        </p:nvGrpSpPr>
        <p:grpSpPr>
          <a:xfrm>
            <a:off x="5583100" y="3614455"/>
            <a:ext cx="4094300" cy="861172"/>
            <a:chOff x="3562350" y="909418"/>
            <a:chExt cx="4094300" cy="765282"/>
          </a:xfrm>
        </p:grpSpPr>
        <p:sp>
          <p:nvSpPr>
            <p:cNvPr id="149" name="Google Shape;149;p17"/>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858585"/>
                  </a:solidFill>
                  <a:latin typeface="Roboto"/>
                  <a:ea typeface="Roboto"/>
                  <a:cs typeface="Roboto"/>
                  <a:sym typeface="Roboto"/>
                </a:rPr>
                <a:t>Dependency Inversion, Part 1</a:t>
              </a:r>
              <a:endParaRPr sz="1100" b="1">
                <a:solidFill>
                  <a:srgbClr val="858585"/>
                </a:solidFill>
                <a:latin typeface="Roboto"/>
                <a:ea typeface="Roboto"/>
                <a:cs typeface="Roboto"/>
                <a:sym typeface="Roboto"/>
              </a:endParaRPr>
            </a:p>
          </p:txBody>
        </p:sp>
        <p:sp>
          <p:nvSpPr>
            <p:cNvPr id="150" name="Google Shape;150;p17"/>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900">
                  <a:solidFill>
                    <a:srgbClr val="858585"/>
                  </a:solidFill>
                  <a:latin typeface="Roboto"/>
                  <a:ea typeface="Roboto"/>
                  <a:cs typeface="Roboto"/>
                  <a:sym typeface="Roboto"/>
                </a:rPr>
                <a:t>11</a:t>
              </a:r>
              <a:endParaRPr sz="900">
                <a:solidFill>
                  <a:srgbClr val="858585"/>
                </a:solidFill>
                <a:latin typeface="Roboto"/>
                <a:ea typeface="Roboto"/>
                <a:cs typeface="Roboto"/>
                <a:sym typeface="Roboto"/>
              </a:endParaRPr>
            </a:p>
          </p:txBody>
        </p:sp>
        <p:sp>
          <p:nvSpPr>
            <p:cNvPr id="151" name="Google Shape;151;p17"/>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 name="Google Shape;152;p17"/>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53" name="Google Shape;153;p17"/>
          <p:cNvGrpSpPr/>
          <p:nvPr/>
        </p:nvGrpSpPr>
        <p:grpSpPr>
          <a:xfrm>
            <a:off x="5583100" y="4282331"/>
            <a:ext cx="4094300" cy="861172"/>
            <a:chOff x="3562350" y="909418"/>
            <a:chExt cx="4094300" cy="765282"/>
          </a:xfrm>
        </p:grpSpPr>
        <p:sp>
          <p:nvSpPr>
            <p:cNvPr id="154" name="Google Shape;154;p17"/>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rgbClr val="858585"/>
                  </a:solidFill>
                  <a:latin typeface="Roboto"/>
                  <a:ea typeface="Roboto"/>
                  <a:cs typeface="Roboto"/>
                  <a:sym typeface="Roboto"/>
                </a:rPr>
                <a:t>Dependency Inversion, Part 2</a:t>
              </a:r>
              <a:endParaRPr sz="1100" b="1">
                <a:solidFill>
                  <a:srgbClr val="858585"/>
                </a:solidFill>
                <a:latin typeface="Roboto"/>
                <a:ea typeface="Roboto"/>
                <a:cs typeface="Roboto"/>
                <a:sym typeface="Roboto"/>
              </a:endParaRPr>
            </a:p>
          </p:txBody>
        </p:sp>
        <p:sp>
          <p:nvSpPr>
            <p:cNvPr id="155" name="Google Shape;155;p17"/>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900">
                  <a:solidFill>
                    <a:srgbClr val="858585"/>
                  </a:solidFill>
                  <a:latin typeface="Roboto"/>
                  <a:ea typeface="Roboto"/>
                  <a:cs typeface="Roboto"/>
                  <a:sym typeface="Roboto"/>
                </a:rPr>
                <a:t>12</a:t>
              </a:r>
              <a:endParaRPr sz="900">
                <a:solidFill>
                  <a:srgbClr val="858585"/>
                </a:solidFill>
                <a:latin typeface="Roboto"/>
                <a:ea typeface="Roboto"/>
                <a:cs typeface="Roboto"/>
                <a:sym typeface="Roboto"/>
              </a:endParaRPr>
            </a:p>
          </p:txBody>
        </p:sp>
        <p:sp>
          <p:nvSpPr>
            <p:cNvPr id="156" name="Google Shape;156;p17"/>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 name="Google Shape;157;p17"/>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0" name="Google Shape;220;p19"/>
          <p:cNvPicPr preferRelativeResize="0"/>
          <p:nvPr/>
        </p:nvPicPr>
        <p:blipFill>
          <a:blip r:embed="rId3">
            <a:alphaModFix/>
          </a:blip>
          <a:stretch>
            <a:fillRect/>
          </a:stretch>
        </p:blipFill>
        <p:spPr>
          <a:xfrm>
            <a:off x="3962244" y="0"/>
            <a:ext cx="5181761" cy="5143499"/>
          </a:xfrm>
          <a:prstGeom prst="rect">
            <a:avLst/>
          </a:prstGeom>
          <a:noFill/>
          <a:ln>
            <a:noFill/>
          </a:ln>
        </p:spPr>
      </p:pic>
      <p:pic>
        <p:nvPicPr>
          <p:cNvPr id="221" name="Google Shape;221;p19"/>
          <p:cNvPicPr preferRelativeResize="0"/>
          <p:nvPr/>
        </p:nvPicPr>
        <p:blipFill>
          <a:blip r:embed="rId4">
            <a:alphaModFix/>
          </a:blip>
          <a:stretch>
            <a:fillRect/>
          </a:stretch>
        </p:blipFill>
        <p:spPr>
          <a:xfrm>
            <a:off x="152400" y="152400"/>
            <a:ext cx="3657444" cy="2048477"/>
          </a:xfrm>
          <a:prstGeom prst="rect">
            <a:avLst/>
          </a:prstGeom>
          <a:noFill/>
          <a:ln>
            <a:noFill/>
          </a:ln>
        </p:spPr>
      </p:pic>
      <p:sp>
        <p:nvSpPr>
          <p:cNvPr id="222" name="Google Shape;222;p19"/>
          <p:cNvSpPr/>
          <p:nvPr/>
        </p:nvSpPr>
        <p:spPr>
          <a:xfrm>
            <a:off x="3476950" y="491575"/>
            <a:ext cx="485400" cy="242700"/>
          </a:xfrm>
          <a:prstGeom prst="rightArrow">
            <a:avLst>
              <a:gd name="adj1" fmla="val 50000"/>
              <a:gd name="adj2" fmla="val 50000"/>
            </a:avLst>
          </a:prstGeom>
          <a:solidFill>
            <a:srgbClr val="F6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9"/>
          <p:cNvSpPr/>
          <p:nvPr/>
        </p:nvSpPr>
        <p:spPr>
          <a:xfrm>
            <a:off x="3476950" y="1447275"/>
            <a:ext cx="485400" cy="242700"/>
          </a:xfrm>
          <a:prstGeom prst="rightArrow">
            <a:avLst>
              <a:gd name="adj1" fmla="val 50000"/>
              <a:gd name="adj2" fmla="val 50000"/>
            </a:avLst>
          </a:prstGeom>
          <a:solidFill>
            <a:srgbClr val="F6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9"/>
          <p:cNvSpPr/>
          <p:nvPr/>
        </p:nvSpPr>
        <p:spPr>
          <a:xfrm rot="10800000">
            <a:off x="4832400" y="1447275"/>
            <a:ext cx="485400" cy="242700"/>
          </a:xfrm>
          <a:prstGeom prst="rightArrow">
            <a:avLst>
              <a:gd name="adj1" fmla="val 50000"/>
              <a:gd name="adj2" fmla="val 50000"/>
            </a:avLst>
          </a:prstGeom>
          <a:solidFill>
            <a:srgbClr val="F68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0"/>
          <p:cNvPicPr preferRelativeResize="0"/>
          <p:nvPr/>
        </p:nvPicPr>
        <p:blipFill>
          <a:blip r:embed="rId3">
            <a:alphaModFix/>
          </a:blip>
          <a:stretch>
            <a:fillRect/>
          </a:stretch>
        </p:blipFill>
        <p:spPr>
          <a:xfrm>
            <a:off x="0" y="34250"/>
            <a:ext cx="8170367" cy="4534624"/>
          </a:xfrm>
          <a:prstGeom prst="rect">
            <a:avLst/>
          </a:prstGeom>
          <a:noFill/>
          <a:ln>
            <a:noFill/>
          </a:ln>
        </p:spPr>
      </p:pic>
      <p:sp>
        <p:nvSpPr>
          <p:cNvPr id="230" name="Google Shape;230;p20"/>
          <p:cNvSpPr/>
          <p:nvPr/>
        </p:nvSpPr>
        <p:spPr>
          <a:xfrm>
            <a:off x="3474251" y="235750"/>
            <a:ext cx="1855800" cy="186300"/>
          </a:xfrm>
          <a:prstGeom prst="roundRect">
            <a:avLst>
              <a:gd name="adj" fmla="val 16667"/>
            </a:avLst>
          </a:prstGeom>
          <a:noFill/>
          <a:ln w="9525" cap="flat" cmpd="sng">
            <a:solidFill>
              <a:srgbClr val="F687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a:off x="1222876" y="711875"/>
            <a:ext cx="300000" cy="186300"/>
          </a:xfrm>
          <a:prstGeom prst="roundRect">
            <a:avLst>
              <a:gd name="adj" fmla="val 16667"/>
            </a:avLst>
          </a:prstGeom>
          <a:noFill/>
          <a:ln w="9525" cap="flat" cmpd="sng">
            <a:solidFill>
              <a:srgbClr val="F687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a:off x="158448" y="2331250"/>
            <a:ext cx="1670400" cy="186300"/>
          </a:xfrm>
          <a:prstGeom prst="roundRect">
            <a:avLst>
              <a:gd name="adj" fmla="val 16667"/>
            </a:avLst>
          </a:prstGeom>
          <a:noFill/>
          <a:ln w="9525" cap="flat" cmpd="sng">
            <a:solidFill>
              <a:srgbClr val="F687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20"/>
          <p:cNvPicPr preferRelativeResize="0"/>
          <p:nvPr/>
        </p:nvPicPr>
        <p:blipFill>
          <a:blip r:embed="rId4">
            <a:alphaModFix/>
          </a:blip>
          <a:stretch>
            <a:fillRect/>
          </a:stretch>
        </p:blipFill>
        <p:spPr>
          <a:xfrm>
            <a:off x="6781320" y="4447799"/>
            <a:ext cx="2212378" cy="695700"/>
          </a:xfrm>
          <a:prstGeom prst="rect">
            <a:avLst/>
          </a:prstGeom>
          <a:noFill/>
          <a:ln>
            <a:noFill/>
          </a:ln>
        </p:spPr>
      </p:pic>
      <p:pic>
        <p:nvPicPr>
          <p:cNvPr id="234" name="Google Shape;234;p20"/>
          <p:cNvPicPr preferRelativeResize="0"/>
          <p:nvPr/>
        </p:nvPicPr>
        <p:blipFill>
          <a:blip r:embed="rId5">
            <a:alphaModFix/>
          </a:blip>
          <a:stretch>
            <a:fillRect/>
          </a:stretch>
        </p:blipFill>
        <p:spPr>
          <a:xfrm>
            <a:off x="973625" y="1183258"/>
            <a:ext cx="8170375" cy="4530742"/>
          </a:xfrm>
          <a:prstGeom prst="rect">
            <a:avLst/>
          </a:prstGeom>
          <a:noFill/>
          <a:ln>
            <a:noFill/>
          </a:ln>
        </p:spPr>
      </p:pic>
      <p:sp>
        <p:nvSpPr>
          <p:cNvPr id="235" name="Google Shape;235;p20"/>
          <p:cNvSpPr/>
          <p:nvPr/>
        </p:nvSpPr>
        <p:spPr>
          <a:xfrm>
            <a:off x="4439350" y="1385975"/>
            <a:ext cx="745200" cy="186300"/>
          </a:xfrm>
          <a:prstGeom prst="roundRect">
            <a:avLst>
              <a:gd name="adj" fmla="val 16667"/>
            </a:avLst>
          </a:prstGeom>
          <a:noFill/>
          <a:ln w="9525" cap="flat" cmpd="sng">
            <a:solidFill>
              <a:srgbClr val="F687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0"/>
          <p:cNvSpPr/>
          <p:nvPr/>
        </p:nvSpPr>
        <p:spPr>
          <a:xfrm>
            <a:off x="2187975" y="1862100"/>
            <a:ext cx="538200" cy="186300"/>
          </a:xfrm>
          <a:prstGeom prst="roundRect">
            <a:avLst>
              <a:gd name="adj" fmla="val 16667"/>
            </a:avLst>
          </a:prstGeom>
          <a:noFill/>
          <a:ln w="9525" cap="flat" cmpd="sng">
            <a:solidFill>
              <a:srgbClr val="F687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20"/>
          <p:cNvPicPr preferRelativeResize="0"/>
          <p:nvPr/>
        </p:nvPicPr>
        <p:blipFill>
          <a:blip r:embed="rId6">
            <a:alphaModFix/>
          </a:blip>
          <a:stretch>
            <a:fillRect/>
          </a:stretch>
        </p:blipFill>
        <p:spPr>
          <a:xfrm>
            <a:off x="3770575" y="2695375"/>
            <a:ext cx="5373424" cy="2448125"/>
          </a:xfrm>
          <a:prstGeom prst="rect">
            <a:avLst/>
          </a:prstGeom>
          <a:noFill/>
          <a:ln>
            <a:noFill/>
          </a:ln>
        </p:spPr>
      </p:pic>
      <p:sp>
        <p:nvSpPr>
          <p:cNvPr id="238" name="Google Shape;238;p20"/>
          <p:cNvSpPr/>
          <p:nvPr/>
        </p:nvSpPr>
        <p:spPr>
          <a:xfrm>
            <a:off x="4223589" y="3846874"/>
            <a:ext cx="3450600" cy="186300"/>
          </a:xfrm>
          <a:prstGeom prst="roundRect">
            <a:avLst>
              <a:gd name="adj" fmla="val 16667"/>
            </a:avLst>
          </a:prstGeom>
          <a:noFill/>
          <a:ln w="9525" cap="flat" cmpd="sng">
            <a:solidFill>
              <a:srgbClr val="F687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Thank you!</a:t>
            </a:r>
            <a:endParaRPr/>
          </a:p>
        </p:txBody>
      </p:sp>
      <p:sp>
        <p:nvSpPr>
          <p:cNvPr id="252" name="Google Shape;252;p22"/>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i="1"/>
              <a:t>For more info, visit:</a:t>
            </a:r>
            <a:r>
              <a:rPr lang="en"/>
              <a:t> </a:t>
            </a:r>
            <a:endParaRPr/>
          </a:p>
          <a:p>
            <a:pPr marL="457200" lvl="0" indent="0" algn="l" rtl="0">
              <a:spcBef>
                <a:spcPts val="1200"/>
              </a:spcBef>
              <a:spcAft>
                <a:spcPts val="0"/>
              </a:spcAft>
              <a:buNone/>
            </a:pPr>
            <a:r>
              <a:rPr lang="en" u="sng">
                <a:solidFill>
                  <a:srgbClr val="58A6CF"/>
                </a:solidFill>
                <a:hlinkClick r:id="rId3">
                  <a:extLst>
                    <a:ext uri="{A12FA001-AC4F-418D-AE19-62706E023703}">
                      <ahyp:hlinkClr xmlns:ahyp="http://schemas.microsoft.com/office/drawing/2018/hyperlinkcolor" val="tx"/>
                    </a:ext>
                  </a:extLst>
                </a:hlinkClick>
              </a:rPr>
              <a:t>https://dev-cred.com</a:t>
            </a:r>
            <a:endParaRPr>
              <a:solidFill>
                <a:srgbClr val="58A6CF"/>
              </a:solidFill>
            </a:endParaRPr>
          </a:p>
          <a:p>
            <a:pPr marL="457200" lvl="0" indent="0" algn="l" rtl="0">
              <a:spcBef>
                <a:spcPts val="1200"/>
              </a:spcBef>
              <a:spcAft>
                <a:spcPts val="0"/>
              </a:spcAft>
              <a:buNone/>
            </a:pPr>
            <a:r>
              <a:rPr lang="en" u="sng">
                <a:solidFill>
                  <a:srgbClr val="58A6CF"/>
                </a:solidFill>
                <a:hlinkClick r:id="rId4">
                  <a:extLst>
                    <a:ext uri="{A12FA001-AC4F-418D-AE19-62706E023703}">
                      <ahyp:hlinkClr xmlns:ahyp="http://schemas.microsoft.com/office/drawing/2018/hyperlinkcolor" val="tx"/>
                    </a:ext>
                  </a:extLst>
                </a:hlinkClick>
              </a:rPr>
              <a:t>https://app.codingrooms.com/app/?joinCode=C-C8kcJCw</a:t>
            </a:r>
            <a:r>
              <a:rPr lang="en">
                <a:solidFill>
                  <a:srgbClr val="58A6CF"/>
                </a:solidFill>
              </a:rPr>
              <a:t> </a:t>
            </a:r>
            <a:endParaRPr sz="1100"/>
          </a:p>
          <a:p>
            <a:pPr marL="0" lvl="0" indent="0" algn="r" rtl="0">
              <a:spcBef>
                <a:spcPts val="1200"/>
              </a:spcBef>
              <a:spcAft>
                <a:spcPts val="0"/>
              </a:spcAft>
              <a:buNone/>
            </a:pPr>
            <a:endParaRPr sz="1100"/>
          </a:p>
          <a:p>
            <a:pPr marL="0" lvl="0" indent="0" algn="r" rtl="0">
              <a:spcBef>
                <a:spcPts val="1200"/>
              </a:spcBef>
              <a:spcAft>
                <a:spcPts val="0"/>
              </a:spcAft>
              <a:buNone/>
            </a:pPr>
            <a:endParaRPr sz="1100"/>
          </a:p>
          <a:p>
            <a:pPr marL="0" lvl="0" indent="0" algn="r" rtl="0">
              <a:spcBef>
                <a:spcPts val="1200"/>
              </a:spcBef>
              <a:spcAft>
                <a:spcPts val="0"/>
              </a:spcAft>
              <a:buNone/>
            </a:pPr>
            <a:endParaRPr sz="1100"/>
          </a:p>
          <a:p>
            <a:pPr marL="0" lvl="0" indent="0" algn="r" rtl="0">
              <a:spcBef>
                <a:spcPts val="1200"/>
              </a:spcBef>
              <a:spcAft>
                <a:spcPts val="0"/>
              </a:spcAft>
              <a:buNone/>
            </a:pPr>
            <a:endParaRPr sz="1100"/>
          </a:p>
          <a:p>
            <a:pPr marL="0" lvl="0" indent="0" algn="r" rtl="0">
              <a:spcBef>
                <a:spcPts val="1200"/>
              </a:spcBef>
              <a:spcAft>
                <a:spcPts val="0"/>
              </a:spcAft>
              <a:buNone/>
            </a:pPr>
            <a:endParaRPr sz="1100"/>
          </a:p>
          <a:p>
            <a:pPr marL="0" lvl="0" indent="0" algn="r" rtl="0">
              <a:spcBef>
                <a:spcPts val="1200"/>
              </a:spcBef>
              <a:spcAft>
                <a:spcPts val="1200"/>
              </a:spcAft>
              <a:buNone/>
            </a:pPr>
            <a:r>
              <a:rPr lang="en" sz="1100"/>
              <a:t>Coding Rooms. (2020, August 25). </a:t>
            </a:r>
            <a:r>
              <a:rPr lang="en" sz="1100" i="1"/>
              <a:t>Coding Rooms - The First Virtual Classroom for Teaching Programming</a:t>
            </a:r>
            <a:r>
              <a:rPr lang="en" sz="1100"/>
              <a:t>. </a:t>
            </a:r>
            <a:r>
              <a:rPr lang="en" sz="1100" u="sng"/>
              <a:t>https://qa-mktg.codingrooms.com/</a:t>
            </a:r>
            <a:endParaRPr sz="1100" u="sng"/>
          </a:p>
        </p:txBody>
      </p:sp>
    </p:spTree>
  </p:cSld>
  <p:clrMapOvr>
    <a:masterClrMapping/>
  </p:clrMapOvr>
</p:sld>
</file>

<file path=ppt/theme/theme1.xml><?xml version="1.0" encoding="utf-8"?>
<a:theme xmlns:a="http://schemas.openxmlformats.org/drawingml/2006/main" name="DevCred">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618</Words>
  <Application>Microsoft Macintosh PowerPoint</Application>
  <PresentationFormat>On-screen Show (16:9)</PresentationFormat>
  <Paragraphs>58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Roboto</vt:lpstr>
      <vt:lpstr>Roboto Medium</vt:lpstr>
      <vt:lpstr>Roboto Black</vt:lpstr>
      <vt:lpstr>Arial</vt:lpstr>
      <vt:lpstr>DevCred</vt:lpstr>
      <vt:lpstr>SOLID-ify</vt:lpstr>
      <vt:lpstr>PowerPoint Presentation</vt:lpstr>
      <vt:lpstr>Software Development</vt:lpstr>
      <vt:lpstr>Course Outline</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SOLID-ify</dc:title>
  <cp:lastModifiedBy>Emily Trabert</cp:lastModifiedBy>
  <cp:revision>1</cp:revision>
  <dcterms:modified xsi:type="dcterms:W3CDTF">2023-07-26T00:48:16Z</dcterms:modified>
</cp:coreProperties>
</file>