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nva Sans Bold" panose="020B0604020202020204" charset="0"/>
      <p:regular r:id="rId11"/>
    </p:embeddedFont>
    <p:embeddedFont>
      <p:font typeface="Cerebri Bold" panose="020B0604020202020204" charset="0"/>
      <p:regular r:id="rId12"/>
    </p:embeddedFont>
    <p:embeddedFont>
      <p:font typeface="Garet Bold" panose="020B0604020202020204" charset="0"/>
      <p:regular r:id="rId13"/>
    </p:embeddedFont>
    <p:embeddedFont>
      <p:font typeface="Glacial Indifference" panose="020B0604020202020204" charset="0"/>
      <p:regular r:id="rId14"/>
    </p:embeddedFont>
    <p:embeddedFont>
      <p:font typeface="Glacial Indifference Bold" panose="020B0604020202020204" charset="0"/>
      <p:regular r:id="rId15"/>
    </p:embeddedFont>
    <p:embeddedFont>
      <p:font typeface="Montserrat Italics" panose="020B0604020202020204" charset="0"/>
      <p:regular r:id="rId16"/>
    </p:embeddedFont>
    <p:embeddedFont>
      <p:font typeface="Yeseva One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03" autoAdjust="0"/>
    <p:restoredTop sz="94622" autoAdjust="0"/>
  </p:normalViewPr>
  <p:slideViewPr>
    <p:cSldViewPr>
      <p:cViewPr>
        <p:scale>
          <a:sx n="33" d="100"/>
          <a:sy n="33" d="100"/>
        </p:scale>
        <p:origin x="1584" y="2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loniq.com/notes/2019-artificial-intelligence-global-education-report" TargetMode="External"/><Relationship Id="rId2" Type="http://schemas.openxmlformats.org/officeDocument/2006/relationships/hyperlink" Target="https://www.holoniq.com/notes/2019-artificial-intelligence-global-education-report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hyperlink" Target="https://preply.com/en/blog/americans-foreign-language-surve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2179" b="21765"/>
          <a:stretch>
            <a:fillRect/>
          </a:stretch>
        </p:blipFill>
        <p:spPr>
          <a:xfrm>
            <a:off x="0" y="-5472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1290172" y="808608"/>
            <a:ext cx="12226248" cy="7724056"/>
          </a:xfrm>
          <a:custGeom>
            <a:avLst/>
            <a:gdLst/>
            <a:ahLst/>
            <a:cxnLst/>
            <a:rect l="l" t="t" r="r" b="b"/>
            <a:pathLst>
              <a:path w="12226248" h="6877265">
                <a:moveTo>
                  <a:pt x="0" y="0"/>
                </a:moveTo>
                <a:lnTo>
                  <a:pt x="12226248" y="0"/>
                </a:lnTo>
                <a:lnTo>
                  <a:pt x="12226248" y="6877265"/>
                </a:lnTo>
                <a:lnTo>
                  <a:pt x="0" y="68772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5639" t="-44864" r="-31678" b="-32912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-2209800" y="5275172"/>
            <a:ext cx="13305749" cy="1592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19"/>
              </a:lnSpc>
            </a:pPr>
            <a:r>
              <a:rPr lang="en-US" sz="9300" dirty="0">
                <a:solidFill>
                  <a:srgbClr val="FFFFFF"/>
                </a:solidFill>
                <a:latin typeface="Canva Sans Bold"/>
              </a:rPr>
              <a:t> </a:t>
            </a:r>
            <a:r>
              <a:rPr lang="en-US" sz="9300" dirty="0" err="1">
                <a:solidFill>
                  <a:srgbClr val="FFFFFF"/>
                </a:solidFill>
                <a:latin typeface="Canva Sans Bold"/>
              </a:rPr>
              <a:t>anguage</a:t>
            </a:r>
            <a:r>
              <a:rPr lang="en-US" sz="9300" dirty="0">
                <a:solidFill>
                  <a:srgbClr val="FFFFFF"/>
                </a:solidFill>
                <a:latin typeface="Canva Sans Bold"/>
              </a:rPr>
              <a:t>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-20346353" y="3022685"/>
            <a:ext cx="45357119" cy="56823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425"/>
              </a:lnSpc>
            </a:pPr>
            <a:r>
              <a:rPr lang="en-US" sz="33160" dirty="0">
                <a:solidFill>
                  <a:srgbClr val="FFFFFF"/>
                </a:solidFill>
                <a:latin typeface="Canva Sans Bold"/>
              </a:rPr>
              <a:t>L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055204" y="3957694"/>
            <a:ext cx="11199744" cy="1965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097"/>
              </a:lnSpc>
              <a:spcBef>
                <a:spcPct val="0"/>
              </a:spcBef>
            </a:pPr>
            <a:r>
              <a:rPr lang="en-US" sz="11497" dirty="0">
                <a:solidFill>
                  <a:srgbClr val="FFFFFF"/>
                </a:solidFill>
                <a:latin typeface="Canva Sans Bold"/>
              </a:rPr>
              <a:t>Revolutionizing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581400" y="6669815"/>
            <a:ext cx="2481858" cy="903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9"/>
              </a:lnSpc>
            </a:pPr>
            <a:r>
              <a:rPr lang="en-US" sz="5299" dirty="0">
                <a:solidFill>
                  <a:srgbClr val="FFFFFF"/>
                </a:solidFill>
                <a:latin typeface="Canva Sans Bold"/>
              </a:rPr>
              <a:t>earning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90600" y="7810930"/>
            <a:ext cx="3651647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2400" dirty="0">
                <a:solidFill>
                  <a:srgbClr val="FFFFFF"/>
                </a:solidFill>
                <a:latin typeface="Glacial Indifference"/>
              </a:rPr>
              <a:t>Dorentina Dedushaj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D75FD5D-A010-4568-2D1B-62DE466D9B8D}"/>
              </a:ext>
            </a:extLst>
          </p:cNvPr>
          <p:cNvSpPr txBox="1"/>
          <p:nvPr/>
        </p:nvSpPr>
        <p:spPr>
          <a:xfrm>
            <a:off x="1447800" y="7468463"/>
            <a:ext cx="226790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chemeClr val="bg1"/>
                </a:solidFill>
                <a:effectLst/>
              </a:rPr>
              <a:t>The potential to Revolutionize Language Learning </a:t>
            </a:r>
            <a:r>
              <a:rPr lang="en-US" sz="3200" dirty="0">
                <a:solidFill>
                  <a:schemeClr val="bg1"/>
                </a:solidFill>
              </a:rPr>
              <a:t>through </a:t>
            </a:r>
            <a:r>
              <a:rPr lang="en-US" sz="3200" b="0" i="0" dirty="0">
                <a:solidFill>
                  <a:schemeClr val="bg1"/>
                </a:solidFill>
                <a:effectLst/>
              </a:rPr>
              <a:t>Robotics</a:t>
            </a:r>
            <a:endParaRPr lang="de-DE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>
            <a:off x="1823489" y="1591978"/>
            <a:ext cx="14577432" cy="13376"/>
          </a:xfrm>
          <a:prstGeom prst="line">
            <a:avLst/>
          </a:prstGeom>
          <a:ln w="666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2453212" y="4089182"/>
            <a:ext cx="4583594" cy="2291797"/>
            <a:chOff x="0" y="0"/>
            <a:chExt cx="6111459" cy="3055730"/>
          </a:xfrm>
        </p:grpSpPr>
        <p:grpSp>
          <p:nvGrpSpPr>
            <p:cNvPr id="4" name="Group 4"/>
            <p:cNvGrpSpPr>
              <a:grpSpLocks noChangeAspect="1"/>
            </p:cNvGrpSpPr>
            <p:nvPr/>
          </p:nvGrpSpPr>
          <p:grpSpPr>
            <a:xfrm>
              <a:off x="0" y="0"/>
              <a:ext cx="6111459" cy="3055730"/>
              <a:chOff x="0" y="0"/>
              <a:chExt cx="2540000" cy="12700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5667"/>
                <a:ext cx="2540000" cy="1264333"/>
              </a:xfrm>
              <a:custGeom>
                <a:avLst/>
                <a:gdLst/>
                <a:ahLst/>
                <a:cxnLst/>
                <a:rect l="l" t="t" r="r" b="b"/>
                <a:pathLst>
                  <a:path w="2540000" h="1264333">
                    <a:moveTo>
                      <a:pt x="0" y="1264333"/>
                    </a:moveTo>
                    <a:cubicBezTo>
                      <a:pt x="3127" y="565148"/>
                      <a:pt x="570808" y="0"/>
                      <a:pt x="1270000" y="0"/>
                    </a:cubicBezTo>
                    <a:cubicBezTo>
                      <a:pt x="1969192" y="0"/>
                      <a:pt x="2536873" y="565148"/>
                      <a:pt x="2540000" y="1264333"/>
                    </a:cubicBezTo>
                    <a:lnTo>
                      <a:pt x="2235200" y="1264333"/>
                    </a:lnTo>
                    <a:cubicBezTo>
                      <a:pt x="2232824" y="732953"/>
                      <a:pt x="1801386" y="303440"/>
                      <a:pt x="1270000" y="303440"/>
                    </a:cubicBezTo>
                    <a:cubicBezTo>
                      <a:pt x="738614" y="303440"/>
                      <a:pt x="307176" y="732953"/>
                      <a:pt x="304800" y="1264333"/>
                    </a:cubicBezTo>
                    <a:close/>
                  </a:path>
                </a:pathLst>
              </a:custGeom>
              <a:solidFill>
                <a:srgbClr val="B1B2B1"/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0" y="-107369"/>
                <a:ext cx="2273497" cy="1377369"/>
              </a:xfrm>
              <a:custGeom>
                <a:avLst/>
                <a:gdLst/>
                <a:ahLst/>
                <a:cxnLst/>
                <a:rect l="l" t="t" r="r" b="b"/>
                <a:pathLst>
                  <a:path w="2273497" h="1377369">
                    <a:moveTo>
                      <a:pt x="0" y="1377369"/>
                    </a:moveTo>
                    <a:cubicBezTo>
                      <a:pt x="0" y="834514"/>
                      <a:pt x="345038" y="351681"/>
                      <a:pt x="858625" y="175841"/>
                    </a:cubicBezTo>
                    <a:cubicBezTo>
                      <a:pt x="1372212" y="0"/>
                      <a:pt x="1940777" y="170037"/>
                      <a:pt x="2273497" y="598977"/>
                    </a:cubicBezTo>
                    <a:lnTo>
                      <a:pt x="2032658" y="785791"/>
                    </a:lnTo>
                    <a:cubicBezTo>
                      <a:pt x="1779791" y="459797"/>
                      <a:pt x="1347681" y="330569"/>
                      <a:pt x="957355" y="464207"/>
                    </a:cubicBezTo>
                    <a:cubicBezTo>
                      <a:pt x="567029" y="597846"/>
                      <a:pt x="304800" y="964799"/>
                      <a:pt x="304800" y="1377369"/>
                    </a:cubicBezTo>
                    <a:close/>
                  </a:path>
                </a:pathLst>
              </a:custGeom>
              <a:solidFill>
                <a:srgbClr val="495357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7964628" y="4629429"/>
            <a:ext cx="3503101" cy="1751550"/>
            <a:chOff x="0" y="0"/>
            <a:chExt cx="4670801" cy="2335401"/>
          </a:xfrm>
        </p:grpSpPr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0" y="0"/>
              <a:ext cx="4670801" cy="2335401"/>
              <a:chOff x="0" y="0"/>
              <a:chExt cx="2540000" cy="127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5667"/>
                <a:ext cx="2540000" cy="1264333"/>
              </a:xfrm>
              <a:custGeom>
                <a:avLst/>
                <a:gdLst/>
                <a:ahLst/>
                <a:cxnLst/>
                <a:rect l="l" t="t" r="r" b="b"/>
                <a:pathLst>
                  <a:path w="2540000" h="1264333">
                    <a:moveTo>
                      <a:pt x="0" y="1264333"/>
                    </a:moveTo>
                    <a:cubicBezTo>
                      <a:pt x="3127" y="565148"/>
                      <a:pt x="570808" y="0"/>
                      <a:pt x="1270000" y="0"/>
                    </a:cubicBezTo>
                    <a:cubicBezTo>
                      <a:pt x="1969192" y="0"/>
                      <a:pt x="2536873" y="565148"/>
                      <a:pt x="2540000" y="1264333"/>
                    </a:cubicBezTo>
                    <a:lnTo>
                      <a:pt x="2235200" y="1264333"/>
                    </a:lnTo>
                    <a:cubicBezTo>
                      <a:pt x="2232824" y="732953"/>
                      <a:pt x="1801386" y="303440"/>
                      <a:pt x="1270000" y="303440"/>
                    </a:cubicBezTo>
                    <a:cubicBezTo>
                      <a:pt x="738614" y="303440"/>
                      <a:pt x="307176" y="732953"/>
                      <a:pt x="304800" y="1264333"/>
                    </a:cubicBezTo>
                    <a:close/>
                  </a:path>
                </a:pathLst>
              </a:custGeom>
              <a:solidFill>
                <a:srgbClr val="B1B2B1"/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0" y="-65659"/>
                <a:ext cx="1737518" cy="1335659"/>
              </a:xfrm>
              <a:custGeom>
                <a:avLst/>
                <a:gdLst/>
                <a:ahLst/>
                <a:cxnLst/>
                <a:rect l="l" t="t" r="r" b="b"/>
                <a:pathLst>
                  <a:path w="1737518" h="1335659">
                    <a:moveTo>
                      <a:pt x="0" y="1335659"/>
                    </a:moveTo>
                    <a:cubicBezTo>
                      <a:pt x="0" y="915033"/>
                      <a:pt x="208262" y="521694"/>
                      <a:pt x="556154" y="285267"/>
                    </a:cubicBezTo>
                    <a:cubicBezTo>
                      <a:pt x="904046" y="48840"/>
                      <a:pt x="1346430" y="0"/>
                      <a:pt x="1737518" y="154843"/>
                    </a:cubicBezTo>
                    <a:lnTo>
                      <a:pt x="1625314" y="438239"/>
                    </a:lnTo>
                    <a:cubicBezTo>
                      <a:pt x="1328087" y="320558"/>
                      <a:pt x="991875" y="357676"/>
                      <a:pt x="727477" y="537361"/>
                    </a:cubicBezTo>
                    <a:cubicBezTo>
                      <a:pt x="463079" y="717045"/>
                      <a:pt x="304800" y="1015983"/>
                      <a:pt x="304800" y="1335659"/>
                    </a:cubicBezTo>
                    <a:close/>
                  </a:path>
                </a:pathLst>
              </a:custGeom>
              <a:solidFill>
                <a:srgbClr val="495357"/>
              </a:solidFill>
            </p:spPr>
          </p:sp>
        </p:grpSp>
      </p:grpSp>
      <p:grpSp>
        <p:nvGrpSpPr>
          <p:cNvPr id="11" name="Group 11"/>
          <p:cNvGrpSpPr/>
          <p:nvPr/>
        </p:nvGrpSpPr>
        <p:grpSpPr>
          <a:xfrm>
            <a:off x="12848858" y="4919810"/>
            <a:ext cx="2922338" cy="1461169"/>
            <a:chOff x="0" y="0"/>
            <a:chExt cx="3896451" cy="1948225"/>
          </a:xfrm>
        </p:grpSpPr>
        <p:grpSp>
          <p:nvGrpSpPr>
            <p:cNvPr id="12" name="Group 12"/>
            <p:cNvGrpSpPr>
              <a:grpSpLocks noChangeAspect="1"/>
            </p:cNvGrpSpPr>
            <p:nvPr/>
          </p:nvGrpSpPr>
          <p:grpSpPr>
            <a:xfrm>
              <a:off x="0" y="0"/>
              <a:ext cx="3896451" cy="1948225"/>
              <a:chOff x="0" y="0"/>
              <a:chExt cx="2540000" cy="12700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5667"/>
                <a:ext cx="2540000" cy="1264333"/>
              </a:xfrm>
              <a:custGeom>
                <a:avLst/>
                <a:gdLst/>
                <a:ahLst/>
                <a:cxnLst/>
                <a:rect l="l" t="t" r="r" b="b"/>
                <a:pathLst>
                  <a:path w="2540000" h="1264333">
                    <a:moveTo>
                      <a:pt x="0" y="1264333"/>
                    </a:moveTo>
                    <a:cubicBezTo>
                      <a:pt x="3127" y="565148"/>
                      <a:pt x="570808" y="0"/>
                      <a:pt x="1270000" y="0"/>
                    </a:cubicBezTo>
                    <a:cubicBezTo>
                      <a:pt x="1969192" y="0"/>
                      <a:pt x="2536873" y="565148"/>
                      <a:pt x="2540000" y="1264333"/>
                    </a:cubicBezTo>
                    <a:lnTo>
                      <a:pt x="2235200" y="1264333"/>
                    </a:lnTo>
                    <a:cubicBezTo>
                      <a:pt x="2232824" y="732953"/>
                      <a:pt x="1801386" y="303440"/>
                      <a:pt x="1270000" y="303440"/>
                    </a:cubicBezTo>
                    <a:cubicBezTo>
                      <a:pt x="738614" y="303440"/>
                      <a:pt x="307176" y="732953"/>
                      <a:pt x="304800" y="1264333"/>
                    </a:cubicBezTo>
                    <a:close/>
                  </a:path>
                </a:pathLst>
              </a:custGeom>
              <a:solidFill>
                <a:srgbClr val="B1B2B1"/>
              </a:solidFill>
            </p:spPr>
          </p:sp>
          <p:sp>
            <p:nvSpPr>
              <p:cNvPr id="14" name="Freeform 14"/>
              <p:cNvSpPr/>
              <p:nvPr/>
            </p:nvSpPr>
            <p:spPr>
              <a:xfrm>
                <a:off x="0" y="627"/>
                <a:ext cx="1239682" cy="1269373"/>
              </a:xfrm>
              <a:custGeom>
                <a:avLst/>
                <a:gdLst/>
                <a:ahLst/>
                <a:cxnLst/>
                <a:rect l="l" t="t" r="r" b="b"/>
                <a:pathLst>
                  <a:path w="1239682" h="1269373">
                    <a:moveTo>
                      <a:pt x="0" y="1269373"/>
                    </a:moveTo>
                    <a:cubicBezTo>
                      <a:pt x="0" y="583502"/>
                      <a:pt x="544576" y="21543"/>
                      <a:pt x="1230108" y="0"/>
                    </a:cubicBezTo>
                    <a:lnTo>
                      <a:pt x="1239682" y="304649"/>
                    </a:lnTo>
                    <a:cubicBezTo>
                      <a:pt x="718678" y="321022"/>
                      <a:pt x="304800" y="748111"/>
                      <a:pt x="304800" y="1269373"/>
                    </a:cubicBezTo>
                    <a:close/>
                  </a:path>
                </a:pathLst>
              </a:custGeom>
              <a:solidFill>
                <a:srgbClr val="495357"/>
              </a:solidFill>
            </p:spPr>
          </p:sp>
        </p:grpSp>
      </p:grpSp>
      <p:sp>
        <p:nvSpPr>
          <p:cNvPr id="15" name="TextBox 15"/>
          <p:cNvSpPr txBox="1"/>
          <p:nvPr/>
        </p:nvSpPr>
        <p:spPr>
          <a:xfrm>
            <a:off x="899092" y="-180975"/>
            <a:ext cx="16880979" cy="1552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0"/>
              </a:lnSpc>
            </a:pPr>
            <a:r>
              <a:rPr lang="en-US" sz="9000">
                <a:solidFill>
                  <a:srgbClr val="000000"/>
                </a:solidFill>
                <a:latin typeface="Glacial Indifference Bold"/>
              </a:rPr>
              <a:t>Language Learning Challanges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273633" y="6824644"/>
            <a:ext cx="2996174" cy="436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78"/>
              </a:lnSpc>
            </a:pPr>
            <a:r>
              <a:rPr lang="en-US" sz="2556">
                <a:solidFill>
                  <a:srgbClr val="000000"/>
                </a:solidFill>
                <a:latin typeface="Cerebri Bold"/>
              </a:rPr>
              <a:t>Learner Perception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964628" y="6824644"/>
            <a:ext cx="3491070" cy="436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78"/>
              </a:lnSpc>
            </a:pPr>
            <a:r>
              <a:rPr lang="en-US" sz="2556">
                <a:solidFill>
                  <a:srgbClr val="000000"/>
                </a:solidFill>
                <a:latin typeface="Cerebri Bold"/>
              </a:rPr>
              <a:t>Limited Progress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013111" y="6781335"/>
            <a:ext cx="2758085" cy="430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78"/>
              </a:lnSpc>
            </a:pPr>
            <a:r>
              <a:rPr lang="en-US" sz="2556">
                <a:solidFill>
                  <a:srgbClr val="000000"/>
                </a:solidFill>
                <a:latin typeface="Garet Bold"/>
              </a:rPr>
              <a:t>Disengagement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010787" y="5457579"/>
            <a:ext cx="1463812" cy="436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78"/>
              </a:lnSpc>
            </a:pPr>
            <a:r>
              <a:rPr lang="en-US" sz="2556">
                <a:solidFill>
                  <a:srgbClr val="000000"/>
                </a:solidFill>
                <a:latin typeface="Garet Bold"/>
              </a:rPr>
              <a:t>48%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984272" y="5602770"/>
            <a:ext cx="1463812" cy="436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78"/>
              </a:lnSpc>
            </a:pPr>
            <a:r>
              <a:rPr lang="en-US" sz="2556">
                <a:solidFill>
                  <a:srgbClr val="000000"/>
                </a:solidFill>
                <a:latin typeface="Garet Bold"/>
              </a:rPr>
              <a:t>40%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3590190" y="5794298"/>
            <a:ext cx="1463812" cy="436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78"/>
              </a:lnSpc>
            </a:pPr>
            <a:r>
              <a:rPr lang="en-US" sz="2556">
                <a:solidFill>
                  <a:srgbClr val="000000"/>
                </a:solidFill>
                <a:latin typeface="Garet Bold"/>
              </a:rPr>
              <a:t>27%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-391163" y="9755499"/>
            <a:ext cx="18679163" cy="531501"/>
            <a:chOff x="0" y="0"/>
            <a:chExt cx="3756906" cy="18699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3756906" cy="186993"/>
            </a:xfrm>
            <a:custGeom>
              <a:avLst/>
              <a:gdLst/>
              <a:ahLst/>
              <a:cxnLst/>
              <a:rect l="l" t="t" r="r" b="b"/>
              <a:pathLst>
                <a:path w="3756906" h="186993">
                  <a:moveTo>
                    <a:pt x="0" y="0"/>
                  </a:moveTo>
                  <a:lnTo>
                    <a:pt x="3756906" y="0"/>
                  </a:lnTo>
                  <a:lnTo>
                    <a:pt x="3756906" y="186993"/>
                  </a:lnTo>
                  <a:lnTo>
                    <a:pt x="0" y="186993"/>
                  </a:lnTo>
                  <a:close/>
                </a:path>
              </a:pathLst>
            </a:custGeom>
            <a:solidFill>
              <a:srgbClr val="263F52"/>
            </a:solidFill>
          </p:spPr>
        </p:sp>
      </p:grpSp>
      <p:sp>
        <p:nvSpPr>
          <p:cNvPr id="24" name="TextBox 24"/>
          <p:cNvSpPr txBox="1"/>
          <p:nvPr/>
        </p:nvSpPr>
        <p:spPr>
          <a:xfrm>
            <a:off x="485959" y="9220200"/>
            <a:ext cx="10371780" cy="330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48"/>
              </a:lnSpc>
              <a:spcBef>
                <a:spcPct val="0"/>
              </a:spcBef>
            </a:pPr>
            <a:r>
              <a:rPr lang="en-US" sz="2034" spc="345">
                <a:solidFill>
                  <a:srgbClr val="000001"/>
                </a:solidFill>
                <a:latin typeface="Glacial Indifference"/>
              </a:rPr>
              <a:t>DORENTINA DEDUSHAJ | PROBLEM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5243681" y="9366635"/>
            <a:ext cx="2015619" cy="330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48"/>
              </a:lnSpc>
              <a:spcBef>
                <a:spcPct val="0"/>
              </a:spcBef>
            </a:pPr>
            <a:r>
              <a:rPr lang="en-US" sz="2034" spc="502">
                <a:solidFill>
                  <a:srgbClr val="000001"/>
                </a:solidFill>
                <a:latin typeface="Glacial Indifference"/>
              </a:rPr>
              <a:t>02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>
            <a:off x="3596199" y="1726247"/>
            <a:ext cx="11187095" cy="0"/>
          </a:xfrm>
          <a:prstGeom prst="line">
            <a:avLst/>
          </a:prstGeom>
          <a:ln w="666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2461944" y="4957988"/>
            <a:ext cx="375242" cy="568110"/>
            <a:chOff x="0" y="0"/>
            <a:chExt cx="3815080" cy="577596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13810" cy="5777230"/>
            </a:xfrm>
            <a:custGeom>
              <a:avLst/>
              <a:gdLst/>
              <a:ahLst/>
              <a:cxnLst/>
              <a:rect l="l" t="t" r="r" b="b"/>
              <a:pathLst>
                <a:path w="3813810" h="5777230">
                  <a:moveTo>
                    <a:pt x="454660" y="349250"/>
                  </a:moveTo>
                  <a:cubicBezTo>
                    <a:pt x="756920" y="116840"/>
                    <a:pt x="1211580" y="0"/>
                    <a:pt x="1817370" y="0"/>
                  </a:cubicBezTo>
                  <a:cubicBezTo>
                    <a:pt x="2423160" y="0"/>
                    <a:pt x="2889250" y="116840"/>
                    <a:pt x="3215640" y="349250"/>
                  </a:cubicBezTo>
                  <a:cubicBezTo>
                    <a:pt x="3542030" y="581660"/>
                    <a:pt x="3704590" y="930910"/>
                    <a:pt x="3704590" y="1397000"/>
                  </a:cubicBezTo>
                  <a:cubicBezTo>
                    <a:pt x="3704590" y="1548130"/>
                    <a:pt x="3691890" y="1685290"/>
                    <a:pt x="3665220" y="1807210"/>
                  </a:cubicBezTo>
                  <a:cubicBezTo>
                    <a:pt x="3638550" y="1929130"/>
                    <a:pt x="3580130" y="2056130"/>
                    <a:pt x="3488690" y="2189480"/>
                  </a:cubicBezTo>
                  <a:cubicBezTo>
                    <a:pt x="3397250" y="2322830"/>
                    <a:pt x="3308350" y="2439670"/>
                    <a:pt x="3221990" y="2542540"/>
                  </a:cubicBezTo>
                  <a:cubicBezTo>
                    <a:pt x="3135630" y="2645410"/>
                    <a:pt x="2988310" y="2781300"/>
                    <a:pt x="2780030" y="2948940"/>
                  </a:cubicBezTo>
                  <a:cubicBezTo>
                    <a:pt x="2466340" y="3209290"/>
                    <a:pt x="2137410" y="3467100"/>
                    <a:pt x="1793240" y="3724910"/>
                  </a:cubicBezTo>
                  <a:cubicBezTo>
                    <a:pt x="1449070" y="3982720"/>
                    <a:pt x="1247140" y="4132580"/>
                    <a:pt x="1189990" y="4175760"/>
                  </a:cubicBezTo>
                  <a:lnTo>
                    <a:pt x="712470" y="4533900"/>
                  </a:lnTo>
                  <a:lnTo>
                    <a:pt x="2592070" y="4533900"/>
                  </a:lnTo>
                  <a:cubicBezTo>
                    <a:pt x="2952750" y="4533900"/>
                    <a:pt x="3208020" y="4452620"/>
                    <a:pt x="3359150" y="4290060"/>
                  </a:cubicBezTo>
                  <a:cubicBezTo>
                    <a:pt x="3510280" y="4127500"/>
                    <a:pt x="3618230" y="3873500"/>
                    <a:pt x="3680460" y="3526790"/>
                  </a:cubicBezTo>
                  <a:lnTo>
                    <a:pt x="3813810" y="3526790"/>
                  </a:lnTo>
                  <a:lnTo>
                    <a:pt x="3735070" y="5777230"/>
                  </a:lnTo>
                  <a:lnTo>
                    <a:pt x="54610" y="5777230"/>
                  </a:lnTo>
                  <a:lnTo>
                    <a:pt x="54610" y="4834889"/>
                  </a:lnTo>
                  <a:lnTo>
                    <a:pt x="845820" y="4079239"/>
                  </a:lnTo>
                  <a:cubicBezTo>
                    <a:pt x="1383030" y="3569969"/>
                    <a:pt x="1765300" y="3116579"/>
                    <a:pt x="1988820" y="2717799"/>
                  </a:cubicBezTo>
                  <a:cubicBezTo>
                    <a:pt x="2213610" y="2320289"/>
                    <a:pt x="2325370" y="1880869"/>
                    <a:pt x="2325370" y="1402079"/>
                  </a:cubicBezTo>
                  <a:cubicBezTo>
                    <a:pt x="2325370" y="923290"/>
                    <a:pt x="2275840" y="595629"/>
                    <a:pt x="2176780" y="419099"/>
                  </a:cubicBezTo>
                  <a:cubicBezTo>
                    <a:pt x="2077720" y="242569"/>
                    <a:pt x="1910080" y="154939"/>
                    <a:pt x="1675130" y="154939"/>
                  </a:cubicBezTo>
                  <a:cubicBezTo>
                    <a:pt x="1440180" y="154939"/>
                    <a:pt x="1275080" y="217169"/>
                    <a:pt x="1181100" y="341629"/>
                  </a:cubicBezTo>
                  <a:cubicBezTo>
                    <a:pt x="1088390" y="466090"/>
                    <a:pt x="1041400" y="585470"/>
                    <a:pt x="1041400" y="698500"/>
                  </a:cubicBezTo>
                  <a:cubicBezTo>
                    <a:pt x="1041400" y="811530"/>
                    <a:pt x="1056640" y="913130"/>
                    <a:pt x="1088390" y="999490"/>
                  </a:cubicBezTo>
                  <a:lnTo>
                    <a:pt x="1323340" y="999490"/>
                  </a:lnTo>
                  <a:cubicBezTo>
                    <a:pt x="1365250" y="1113790"/>
                    <a:pt x="1385570" y="1249680"/>
                    <a:pt x="1385570" y="1409700"/>
                  </a:cubicBezTo>
                  <a:cubicBezTo>
                    <a:pt x="1385570" y="1569720"/>
                    <a:pt x="1320800" y="1708150"/>
                    <a:pt x="1189990" y="1823720"/>
                  </a:cubicBezTo>
                  <a:cubicBezTo>
                    <a:pt x="1059180" y="1940560"/>
                    <a:pt x="886460" y="1998980"/>
                    <a:pt x="673100" y="1998980"/>
                  </a:cubicBezTo>
                  <a:cubicBezTo>
                    <a:pt x="458470" y="1998980"/>
                    <a:pt x="293370" y="1927860"/>
                    <a:pt x="175260" y="1783080"/>
                  </a:cubicBezTo>
                  <a:cubicBezTo>
                    <a:pt x="58420" y="1639570"/>
                    <a:pt x="0" y="1459230"/>
                    <a:pt x="0" y="1243330"/>
                  </a:cubicBezTo>
                  <a:cubicBezTo>
                    <a:pt x="0" y="880110"/>
                    <a:pt x="151130" y="581660"/>
                    <a:pt x="454660" y="349250"/>
                  </a:cubicBez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2463589" y="6466077"/>
            <a:ext cx="374694" cy="546172"/>
            <a:chOff x="0" y="0"/>
            <a:chExt cx="4018280" cy="585724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018280" cy="5857240"/>
            </a:xfrm>
            <a:custGeom>
              <a:avLst/>
              <a:gdLst/>
              <a:ahLst/>
              <a:cxnLst/>
              <a:rect l="l" t="t" r="r" b="b"/>
              <a:pathLst>
                <a:path w="4018280" h="5857240">
                  <a:moveTo>
                    <a:pt x="563880" y="353060"/>
                  </a:moveTo>
                  <a:cubicBezTo>
                    <a:pt x="877570" y="118110"/>
                    <a:pt x="1342390" y="0"/>
                    <a:pt x="1958340" y="0"/>
                  </a:cubicBezTo>
                  <a:cubicBezTo>
                    <a:pt x="3149600" y="0"/>
                    <a:pt x="3743960" y="430530"/>
                    <a:pt x="3743960" y="1291590"/>
                  </a:cubicBezTo>
                  <a:cubicBezTo>
                    <a:pt x="3743960" y="1643380"/>
                    <a:pt x="3604260" y="1934210"/>
                    <a:pt x="3324860" y="2165350"/>
                  </a:cubicBezTo>
                  <a:cubicBezTo>
                    <a:pt x="3045460" y="2395220"/>
                    <a:pt x="2644140" y="2556510"/>
                    <a:pt x="2122170" y="2649220"/>
                  </a:cubicBezTo>
                  <a:lnTo>
                    <a:pt x="2122170" y="2665730"/>
                  </a:lnTo>
                  <a:cubicBezTo>
                    <a:pt x="2769870" y="2713990"/>
                    <a:pt x="3247390" y="2871470"/>
                    <a:pt x="3556000" y="3136900"/>
                  </a:cubicBezTo>
                  <a:cubicBezTo>
                    <a:pt x="3864610" y="3402330"/>
                    <a:pt x="4018280" y="3746500"/>
                    <a:pt x="4018280" y="4168140"/>
                  </a:cubicBezTo>
                  <a:cubicBezTo>
                    <a:pt x="4018280" y="4687570"/>
                    <a:pt x="3816350" y="5100320"/>
                    <a:pt x="3411220" y="5402580"/>
                  </a:cubicBezTo>
                  <a:cubicBezTo>
                    <a:pt x="3006090" y="5706110"/>
                    <a:pt x="2443480" y="5857240"/>
                    <a:pt x="1723390" y="5857240"/>
                  </a:cubicBezTo>
                  <a:cubicBezTo>
                    <a:pt x="1441450" y="5857240"/>
                    <a:pt x="1178560" y="5824220"/>
                    <a:pt x="935990" y="5759450"/>
                  </a:cubicBezTo>
                  <a:cubicBezTo>
                    <a:pt x="693420" y="5694680"/>
                    <a:pt x="476250" y="5566410"/>
                    <a:pt x="285750" y="5373370"/>
                  </a:cubicBezTo>
                  <a:cubicBezTo>
                    <a:pt x="95250" y="5181600"/>
                    <a:pt x="0" y="4953000"/>
                    <a:pt x="0" y="4687570"/>
                  </a:cubicBezTo>
                  <a:cubicBezTo>
                    <a:pt x="0" y="4422140"/>
                    <a:pt x="60960" y="4216400"/>
                    <a:pt x="184150" y="4070350"/>
                  </a:cubicBezTo>
                  <a:cubicBezTo>
                    <a:pt x="307340" y="3924300"/>
                    <a:pt x="474980" y="3850640"/>
                    <a:pt x="689610" y="3850640"/>
                  </a:cubicBezTo>
                  <a:cubicBezTo>
                    <a:pt x="904240" y="3850640"/>
                    <a:pt x="1073150" y="3909060"/>
                    <a:pt x="1198880" y="4025900"/>
                  </a:cubicBezTo>
                  <a:cubicBezTo>
                    <a:pt x="1324610" y="4142740"/>
                    <a:pt x="1386840" y="4281170"/>
                    <a:pt x="1386840" y="4439920"/>
                  </a:cubicBezTo>
                  <a:cubicBezTo>
                    <a:pt x="1386840" y="4599940"/>
                    <a:pt x="1366520" y="4735830"/>
                    <a:pt x="1324610" y="4850130"/>
                  </a:cubicBezTo>
                  <a:lnTo>
                    <a:pt x="1080770" y="4850130"/>
                  </a:lnTo>
                  <a:cubicBezTo>
                    <a:pt x="1049020" y="4936490"/>
                    <a:pt x="1033780" y="5026660"/>
                    <a:pt x="1033780" y="5118100"/>
                  </a:cubicBezTo>
                  <a:cubicBezTo>
                    <a:pt x="1033780" y="5502910"/>
                    <a:pt x="1253490" y="5694680"/>
                    <a:pt x="1691640" y="5694680"/>
                  </a:cubicBezTo>
                  <a:cubicBezTo>
                    <a:pt x="2000250" y="5694680"/>
                    <a:pt x="2209800" y="5572760"/>
                    <a:pt x="2322830" y="5328920"/>
                  </a:cubicBezTo>
                  <a:cubicBezTo>
                    <a:pt x="2434590" y="5085080"/>
                    <a:pt x="2491740" y="4733290"/>
                    <a:pt x="2491740" y="4272280"/>
                  </a:cubicBezTo>
                  <a:cubicBezTo>
                    <a:pt x="2491740" y="3812540"/>
                    <a:pt x="2438400" y="3477260"/>
                    <a:pt x="2331720" y="3268980"/>
                  </a:cubicBezTo>
                  <a:cubicBezTo>
                    <a:pt x="2225040" y="3060700"/>
                    <a:pt x="2066290" y="2901950"/>
                    <a:pt x="1858010" y="2794000"/>
                  </a:cubicBezTo>
                  <a:cubicBezTo>
                    <a:pt x="1670050" y="2837180"/>
                    <a:pt x="1442720" y="2872740"/>
                    <a:pt x="1176020" y="2899410"/>
                  </a:cubicBezTo>
                  <a:lnTo>
                    <a:pt x="1151890" y="2720340"/>
                  </a:lnTo>
                  <a:cubicBezTo>
                    <a:pt x="1611630" y="2672080"/>
                    <a:pt x="1912620" y="2557780"/>
                    <a:pt x="2056130" y="2378710"/>
                  </a:cubicBezTo>
                  <a:cubicBezTo>
                    <a:pt x="2199640" y="2199640"/>
                    <a:pt x="2272030" y="1882141"/>
                    <a:pt x="2272030" y="1423670"/>
                  </a:cubicBezTo>
                  <a:cubicBezTo>
                    <a:pt x="2272030" y="966470"/>
                    <a:pt x="2228850" y="638810"/>
                    <a:pt x="2142490" y="440690"/>
                  </a:cubicBezTo>
                  <a:cubicBezTo>
                    <a:pt x="2056130" y="242570"/>
                    <a:pt x="1911350" y="144780"/>
                    <a:pt x="1708150" y="144780"/>
                  </a:cubicBezTo>
                  <a:cubicBezTo>
                    <a:pt x="1504950" y="144780"/>
                    <a:pt x="1360170" y="208280"/>
                    <a:pt x="1273810" y="335280"/>
                  </a:cubicBezTo>
                  <a:cubicBezTo>
                    <a:pt x="1186180" y="464820"/>
                    <a:pt x="1143000" y="585470"/>
                    <a:pt x="1143000" y="698500"/>
                  </a:cubicBezTo>
                  <a:cubicBezTo>
                    <a:pt x="1143000" y="811530"/>
                    <a:pt x="1158240" y="913130"/>
                    <a:pt x="1189990" y="999490"/>
                  </a:cubicBezTo>
                  <a:lnTo>
                    <a:pt x="1417320" y="999490"/>
                  </a:lnTo>
                  <a:cubicBezTo>
                    <a:pt x="1459230" y="1113790"/>
                    <a:pt x="1479550" y="1249680"/>
                    <a:pt x="1479550" y="1409700"/>
                  </a:cubicBezTo>
                  <a:cubicBezTo>
                    <a:pt x="1479550" y="1569720"/>
                    <a:pt x="1414780" y="1708150"/>
                    <a:pt x="1283970" y="1823720"/>
                  </a:cubicBezTo>
                  <a:cubicBezTo>
                    <a:pt x="1153160" y="1940560"/>
                    <a:pt x="980440" y="1998980"/>
                    <a:pt x="767080" y="1998980"/>
                  </a:cubicBezTo>
                  <a:cubicBezTo>
                    <a:pt x="552450" y="1998980"/>
                    <a:pt x="387350" y="1927860"/>
                    <a:pt x="269240" y="1783080"/>
                  </a:cubicBezTo>
                  <a:cubicBezTo>
                    <a:pt x="152400" y="1639570"/>
                    <a:pt x="93980" y="1459230"/>
                    <a:pt x="93980" y="1243330"/>
                  </a:cubicBezTo>
                  <a:cubicBezTo>
                    <a:pt x="93980" y="885190"/>
                    <a:pt x="250190" y="589280"/>
                    <a:pt x="563880" y="353060"/>
                  </a:cubicBez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7" name="Freeform 7"/>
          <p:cNvSpPr/>
          <p:nvPr/>
        </p:nvSpPr>
        <p:spPr>
          <a:xfrm>
            <a:off x="14612919" y="4557301"/>
            <a:ext cx="3885288" cy="6423882"/>
          </a:xfrm>
          <a:custGeom>
            <a:avLst/>
            <a:gdLst/>
            <a:ahLst/>
            <a:cxnLst/>
            <a:rect l="l" t="t" r="r" b="b"/>
            <a:pathLst>
              <a:path w="3885288" h="6423882">
                <a:moveTo>
                  <a:pt x="0" y="0"/>
                </a:moveTo>
                <a:lnTo>
                  <a:pt x="3885288" y="0"/>
                </a:lnTo>
                <a:lnTo>
                  <a:pt x="3885288" y="6423882"/>
                </a:lnTo>
                <a:lnTo>
                  <a:pt x="0" y="64238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4000"/>
            </a:blip>
            <a:stretch>
              <a:fillRect r="-37645" b="-605"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0" y="9712019"/>
            <a:ext cx="18679163" cy="574982"/>
            <a:chOff x="0" y="0"/>
            <a:chExt cx="3756906" cy="18699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756906" cy="186993"/>
            </a:xfrm>
            <a:custGeom>
              <a:avLst/>
              <a:gdLst/>
              <a:ahLst/>
              <a:cxnLst/>
              <a:rect l="l" t="t" r="r" b="b"/>
              <a:pathLst>
                <a:path w="3756906" h="186993">
                  <a:moveTo>
                    <a:pt x="0" y="0"/>
                  </a:moveTo>
                  <a:lnTo>
                    <a:pt x="3756906" y="0"/>
                  </a:lnTo>
                  <a:lnTo>
                    <a:pt x="3756906" y="186993"/>
                  </a:lnTo>
                  <a:lnTo>
                    <a:pt x="0" y="186993"/>
                  </a:lnTo>
                  <a:close/>
                </a:path>
              </a:pathLst>
            </a:custGeom>
            <a:solidFill>
              <a:srgbClr val="263F52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3308352" y="3277387"/>
            <a:ext cx="9935865" cy="4491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92"/>
              </a:lnSpc>
            </a:pPr>
            <a:r>
              <a:rPr lang="en-US" sz="4280">
                <a:solidFill>
                  <a:srgbClr val="000000"/>
                </a:solidFill>
                <a:latin typeface="Glacial Indifference"/>
              </a:rPr>
              <a:t>Humanoid Robots</a:t>
            </a:r>
          </a:p>
          <a:p>
            <a:pPr>
              <a:lnSpc>
                <a:spcPts val="5992"/>
              </a:lnSpc>
            </a:pPr>
            <a:endParaRPr lang="en-US" sz="428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5992"/>
              </a:lnSpc>
            </a:pPr>
            <a:r>
              <a:rPr lang="en-US" sz="4280">
                <a:solidFill>
                  <a:srgbClr val="000000"/>
                </a:solidFill>
                <a:latin typeface="Glacial Indifference"/>
              </a:rPr>
              <a:t>Robot-Assisted Language Learning (RALL)</a:t>
            </a:r>
          </a:p>
          <a:p>
            <a:pPr>
              <a:lnSpc>
                <a:spcPts val="5992"/>
              </a:lnSpc>
            </a:pPr>
            <a:endParaRPr lang="en-US" sz="428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5992"/>
              </a:lnSpc>
            </a:pPr>
            <a:r>
              <a:rPr lang="en-US" sz="4280">
                <a:solidFill>
                  <a:srgbClr val="000000"/>
                </a:solidFill>
                <a:latin typeface="Glacial Indifference"/>
              </a:rPr>
              <a:t>Social Robots</a:t>
            </a:r>
          </a:p>
          <a:p>
            <a:pPr>
              <a:lnSpc>
                <a:spcPts val="5992"/>
              </a:lnSpc>
              <a:spcBef>
                <a:spcPct val="0"/>
              </a:spcBef>
            </a:pPr>
            <a:r>
              <a:rPr lang="en-US" sz="4280">
                <a:solidFill>
                  <a:srgbClr val="000000"/>
                </a:solidFill>
                <a:latin typeface="Glacial Indifference"/>
              </a:rPr>
              <a:t>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820686" y="-180975"/>
            <a:ext cx="13037790" cy="1552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0"/>
              </a:lnSpc>
            </a:pPr>
            <a:r>
              <a:rPr lang="en-US" sz="9000">
                <a:solidFill>
                  <a:srgbClr val="000000"/>
                </a:solidFill>
                <a:latin typeface="Glacial Indifference Bold"/>
              </a:rPr>
              <a:t>Industry Examples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85959" y="9220200"/>
            <a:ext cx="10371780" cy="338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48"/>
              </a:lnSpc>
              <a:spcBef>
                <a:spcPct val="0"/>
              </a:spcBef>
            </a:pPr>
            <a:r>
              <a:rPr lang="en-US" sz="2034" spc="345">
                <a:solidFill>
                  <a:srgbClr val="000001"/>
                </a:solidFill>
                <a:latin typeface="Glacial Indifference"/>
              </a:rPr>
              <a:t>DORENTINA DEDUSHAJ | INDUSTRY EXAMPLES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243681" y="9366635"/>
            <a:ext cx="2015619" cy="330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48"/>
              </a:lnSpc>
              <a:spcBef>
                <a:spcPct val="0"/>
              </a:spcBef>
            </a:pPr>
            <a:r>
              <a:rPr lang="en-US" sz="2034" spc="502">
                <a:solidFill>
                  <a:srgbClr val="000001"/>
                </a:solidFill>
                <a:latin typeface="Glacial Indifference"/>
              </a:rPr>
              <a:t>03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503420" y="3239287"/>
            <a:ext cx="334863" cy="1086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93"/>
              </a:lnSpc>
            </a:pPr>
            <a:r>
              <a:rPr lang="en-US" sz="6352">
                <a:solidFill>
                  <a:srgbClr val="000000"/>
                </a:solidFill>
                <a:latin typeface="Yeseva One"/>
              </a:rPr>
              <a:t>1</a:t>
            </a:r>
          </a:p>
        </p:txBody>
      </p:sp>
      <p:sp>
        <p:nvSpPr>
          <p:cNvPr id="15" name="Freeform 15"/>
          <p:cNvSpPr/>
          <p:nvPr/>
        </p:nvSpPr>
        <p:spPr>
          <a:xfrm rot="-256068">
            <a:off x="9559634" y="7563225"/>
            <a:ext cx="1619674" cy="2235704"/>
          </a:xfrm>
          <a:custGeom>
            <a:avLst/>
            <a:gdLst/>
            <a:ahLst/>
            <a:cxnLst/>
            <a:rect l="l" t="t" r="r" b="b"/>
            <a:pathLst>
              <a:path w="1619674" h="2235704">
                <a:moveTo>
                  <a:pt x="0" y="0"/>
                </a:moveTo>
                <a:lnTo>
                  <a:pt x="1619674" y="0"/>
                </a:lnTo>
                <a:lnTo>
                  <a:pt x="1619674" y="2235703"/>
                </a:lnTo>
                <a:lnTo>
                  <a:pt x="0" y="22357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8000"/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3427894" y="6379674"/>
            <a:ext cx="4520343" cy="3317932"/>
          </a:xfrm>
          <a:custGeom>
            <a:avLst/>
            <a:gdLst/>
            <a:ahLst/>
            <a:cxnLst/>
            <a:rect l="l" t="t" r="r" b="b"/>
            <a:pathLst>
              <a:path w="4520343" h="3317932">
                <a:moveTo>
                  <a:pt x="0" y="0"/>
                </a:moveTo>
                <a:lnTo>
                  <a:pt x="4520343" y="0"/>
                </a:lnTo>
                <a:lnTo>
                  <a:pt x="4520343" y="3317932"/>
                </a:lnTo>
                <a:lnTo>
                  <a:pt x="0" y="33179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8000"/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3244217" y="6772034"/>
            <a:ext cx="2305205" cy="2953737"/>
          </a:xfrm>
          <a:custGeom>
            <a:avLst/>
            <a:gdLst/>
            <a:ahLst/>
            <a:cxnLst/>
            <a:rect l="l" t="t" r="r" b="b"/>
            <a:pathLst>
              <a:path w="2305205" h="2953737">
                <a:moveTo>
                  <a:pt x="0" y="0"/>
                </a:moveTo>
                <a:lnTo>
                  <a:pt x="2305205" y="0"/>
                </a:lnTo>
                <a:lnTo>
                  <a:pt x="2305205" y="2953736"/>
                </a:lnTo>
                <a:lnTo>
                  <a:pt x="0" y="29537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78000"/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0114697" y="7732870"/>
            <a:ext cx="3755180" cy="1964736"/>
          </a:xfrm>
          <a:custGeom>
            <a:avLst/>
            <a:gdLst/>
            <a:ahLst/>
            <a:cxnLst/>
            <a:rect l="l" t="t" r="r" b="b"/>
            <a:pathLst>
              <a:path w="3755180" h="1964736">
                <a:moveTo>
                  <a:pt x="0" y="0"/>
                </a:moveTo>
                <a:lnTo>
                  <a:pt x="3755180" y="0"/>
                </a:lnTo>
                <a:lnTo>
                  <a:pt x="3755180" y="1964735"/>
                </a:lnTo>
                <a:lnTo>
                  <a:pt x="0" y="19647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78000"/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1992287" y="7219438"/>
            <a:ext cx="2370051" cy="2991600"/>
          </a:xfrm>
          <a:custGeom>
            <a:avLst/>
            <a:gdLst/>
            <a:ahLst/>
            <a:cxnLst/>
            <a:rect l="l" t="t" r="r" b="b"/>
            <a:pathLst>
              <a:path w="2370051" h="2991600">
                <a:moveTo>
                  <a:pt x="0" y="0"/>
                </a:moveTo>
                <a:lnTo>
                  <a:pt x="2370050" y="0"/>
                </a:lnTo>
                <a:lnTo>
                  <a:pt x="2370050" y="2991599"/>
                </a:lnTo>
                <a:lnTo>
                  <a:pt x="0" y="299159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78000"/>
            </a:blip>
            <a:stretch>
              <a:fillRect l="-93325"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712019"/>
            <a:ext cx="18679163" cy="599686"/>
            <a:chOff x="0" y="0"/>
            <a:chExt cx="3756906" cy="1869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56906" cy="186993"/>
            </a:xfrm>
            <a:custGeom>
              <a:avLst/>
              <a:gdLst/>
              <a:ahLst/>
              <a:cxnLst/>
              <a:rect l="l" t="t" r="r" b="b"/>
              <a:pathLst>
                <a:path w="3756906" h="186993">
                  <a:moveTo>
                    <a:pt x="0" y="0"/>
                  </a:moveTo>
                  <a:lnTo>
                    <a:pt x="3756906" y="0"/>
                  </a:lnTo>
                  <a:lnTo>
                    <a:pt x="3756906" y="186993"/>
                  </a:lnTo>
                  <a:lnTo>
                    <a:pt x="0" y="186993"/>
                  </a:lnTo>
                  <a:close/>
                </a:path>
              </a:pathLst>
            </a:custGeom>
            <a:solidFill>
              <a:srgbClr val="263F52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485959" y="9220200"/>
            <a:ext cx="10371780" cy="330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48"/>
              </a:lnSpc>
              <a:spcBef>
                <a:spcPct val="0"/>
              </a:spcBef>
            </a:pPr>
            <a:r>
              <a:rPr lang="en-US" sz="2034" spc="345">
                <a:solidFill>
                  <a:srgbClr val="000001"/>
                </a:solidFill>
                <a:latin typeface="Glacial Indifference"/>
              </a:rPr>
              <a:t>DORENTINA DEDUSHAJ | INDUSTRY ANALYSIS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5243681" y="9366635"/>
            <a:ext cx="2015619" cy="330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48"/>
              </a:lnSpc>
              <a:spcBef>
                <a:spcPct val="0"/>
              </a:spcBef>
            </a:pPr>
            <a:r>
              <a:rPr lang="en-US" sz="2034" spc="502">
                <a:solidFill>
                  <a:srgbClr val="000001"/>
                </a:solidFill>
                <a:latin typeface="Glacial Indifference"/>
              </a:rPr>
              <a:t>04</a:t>
            </a:r>
          </a:p>
        </p:txBody>
      </p:sp>
      <p:sp>
        <p:nvSpPr>
          <p:cNvPr id="6" name="AutoShape 6"/>
          <p:cNvSpPr/>
          <p:nvPr/>
        </p:nvSpPr>
        <p:spPr>
          <a:xfrm flipH="1">
            <a:off x="3596199" y="1726247"/>
            <a:ext cx="11187095" cy="0"/>
          </a:xfrm>
          <a:prstGeom prst="line">
            <a:avLst/>
          </a:prstGeom>
          <a:ln w="666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TextBox 7"/>
          <p:cNvSpPr txBox="1"/>
          <p:nvPr/>
        </p:nvSpPr>
        <p:spPr>
          <a:xfrm>
            <a:off x="2820686" y="-180975"/>
            <a:ext cx="13037790" cy="1552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0"/>
              </a:lnSpc>
            </a:pPr>
            <a:r>
              <a:rPr lang="en-US" sz="9000">
                <a:solidFill>
                  <a:srgbClr val="000000"/>
                </a:solidFill>
                <a:latin typeface="Glacial Indifference Bold"/>
              </a:rPr>
              <a:t>Industry Analysis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9591180" y="3291722"/>
            <a:ext cx="3915278" cy="3530076"/>
            <a:chOff x="0" y="0"/>
            <a:chExt cx="5220371" cy="4706768"/>
          </a:xfrm>
        </p:grpSpPr>
        <p:sp>
          <p:nvSpPr>
            <p:cNvPr id="9" name="TextBox 9"/>
            <p:cNvSpPr txBox="1"/>
            <p:nvPr/>
          </p:nvSpPr>
          <p:spPr>
            <a:xfrm>
              <a:off x="1666642" y="4477633"/>
              <a:ext cx="410555" cy="2291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11"/>
                </a:lnSpc>
              </a:pPr>
              <a:r>
                <a:rPr lang="en-US" sz="1008">
                  <a:solidFill>
                    <a:srgbClr val="000000"/>
                  </a:solidFill>
                  <a:latin typeface="Glacial Indifference"/>
                </a:rPr>
                <a:t>2022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4059187" y="4477633"/>
              <a:ext cx="378107" cy="2291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11"/>
                </a:lnSpc>
              </a:pPr>
              <a:r>
                <a:rPr lang="en-US" sz="1008">
                  <a:solidFill>
                    <a:srgbClr val="000000"/>
                  </a:solidFill>
                  <a:latin typeface="Glacial Indifference"/>
                </a:rPr>
                <a:t>2033</a:t>
              </a:r>
            </a:p>
          </p:txBody>
        </p:sp>
        <p:grpSp>
          <p:nvGrpSpPr>
            <p:cNvPr id="11" name="Group 11"/>
            <p:cNvGrpSpPr>
              <a:grpSpLocks noChangeAspect="1"/>
            </p:cNvGrpSpPr>
            <p:nvPr/>
          </p:nvGrpSpPr>
          <p:grpSpPr>
            <a:xfrm>
              <a:off x="899788" y="100280"/>
              <a:ext cx="4320583" cy="4320583"/>
              <a:chOff x="0" y="0"/>
              <a:chExt cx="10287000" cy="102870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-635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06"/>
                </a:srgbClr>
              </a:solidFill>
            </p:spPr>
          </p:sp>
          <p:sp>
            <p:nvSpPr>
              <p:cNvPr id="13" name="Freeform 13"/>
              <p:cNvSpPr/>
              <p:nvPr/>
            </p:nvSpPr>
            <p:spPr>
              <a:xfrm>
                <a:off x="0" y="342265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06"/>
                </a:srgbClr>
              </a:solidFill>
            </p:spPr>
          </p:sp>
          <p:sp>
            <p:nvSpPr>
              <p:cNvPr id="14" name="Freeform 14"/>
              <p:cNvSpPr/>
              <p:nvPr/>
            </p:nvSpPr>
            <p:spPr>
              <a:xfrm>
                <a:off x="0" y="685165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06"/>
                </a:srgbClr>
              </a:solidFill>
            </p:spPr>
          </p:sp>
          <p:sp>
            <p:nvSpPr>
              <p:cNvPr id="15" name="Freeform 15"/>
              <p:cNvSpPr/>
              <p:nvPr/>
            </p:nvSpPr>
            <p:spPr>
              <a:xfrm>
                <a:off x="0" y="1028065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60000"/>
                </a:srgbClr>
              </a:solidFill>
            </p:spPr>
          </p:sp>
        </p:grpSp>
        <p:sp>
          <p:nvSpPr>
            <p:cNvPr id="16" name="TextBox 16"/>
            <p:cNvSpPr txBox="1"/>
            <p:nvPr/>
          </p:nvSpPr>
          <p:spPr>
            <a:xfrm>
              <a:off x="16224" y="-28575"/>
              <a:ext cx="798219" cy="2291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411"/>
                </a:lnSpc>
              </a:pPr>
              <a:r>
                <a:rPr lang="en-US" sz="1008">
                  <a:solidFill>
                    <a:srgbClr val="000000"/>
                  </a:solidFill>
                  <a:latin typeface="Glacial Indifference"/>
                </a:rPr>
                <a:t>300 Billion 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1411619"/>
              <a:ext cx="814443" cy="2291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411"/>
                </a:lnSpc>
              </a:pPr>
              <a:r>
                <a:rPr lang="en-US" sz="1008">
                  <a:solidFill>
                    <a:srgbClr val="000000"/>
                  </a:solidFill>
                  <a:latin typeface="Glacial Indifference"/>
                </a:rPr>
                <a:t>200 Billion 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56008" y="2851814"/>
              <a:ext cx="758436" cy="2291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411"/>
                </a:lnSpc>
              </a:pPr>
              <a:r>
                <a:rPr lang="en-US" sz="1008">
                  <a:solidFill>
                    <a:srgbClr val="000000"/>
                  </a:solidFill>
                  <a:latin typeface="Glacial Indifference"/>
                </a:rPr>
                <a:t>100 Billion 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200583" y="4292008"/>
              <a:ext cx="613861" cy="2291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411"/>
                </a:lnSpc>
              </a:pPr>
              <a:r>
                <a:rPr lang="en-US" sz="1008">
                  <a:solidFill>
                    <a:srgbClr val="000000"/>
                  </a:solidFill>
                  <a:latin typeface="Glacial Indifference"/>
                </a:rPr>
                <a:t>0 Billion </a:t>
              </a:r>
            </a:p>
          </p:txBody>
        </p:sp>
        <p:grpSp>
          <p:nvGrpSpPr>
            <p:cNvPr id="20" name="Group 20"/>
            <p:cNvGrpSpPr>
              <a:grpSpLocks noChangeAspect="1"/>
            </p:cNvGrpSpPr>
            <p:nvPr/>
          </p:nvGrpSpPr>
          <p:grpSpPr>
            <a:xfrm>
              <a:off x="899788" y="581518"/>
              <a:ext cx="4320583" cy="3839345"/>
              <a:chOff x="0" y="1145794"/>
              <a:chExt cx="10287000" cy="9141206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7870063"/>
                <a:ext cx="4629150" cy="2416937"/>
              </a:xfrm>
              <a:custGeom>
                <a:avLst/>
                <a:gdLst/>
                <a:ahLst/>
                <a:cxnLst/>
                <a:rect l="l" t="t" r="r" b="b"/>
                <a:pathLst>
                  <a:path w="4629150" h="2416937">
                    <a:moveTo>
                      <a:pt x="0" y="2416937"/>
                    </a:moveTo>
                    <a:lnTo>
                      <a:pt x="0" y="370332"/>
                    </a:lnTo>
                    <a:lnTo>
                      <a:pt x="0" y="370332"/>
                    </a:lnTo>
                    <a:cubicBezTo>
                      <a:pt x="0" y="165803"/>
                      <a:pt x="165803" y="0"/>
                      <a:pt x="370332" y="0"/>
                    </a:cubicBezTo>
                    <a:lnTo>
                      <a:pt x="4258818" y="0"/>
                    </a:lnTo>
                    <a:cubicBezTo>
                      <a:pt x="4463347" y="0"/>
                      <a:pt x="4629150" y="165803"/>
                      <a:pt x="4629150" y="370332"/>
                    </a:cubicBezTo>
                    <a:lnTo>
                      <a:pt x="4629150" y="2416937"/>
                    </a:lnTo>
                    <a:close/>
                  </a:path>
                </a:pathLst>
              </a:custGeom>
              <a:solidFill>
                <a:srgbClr val="495357"/>
              </a:solidFill>
            </p:spPr>
          </p:sp>
          <p:sp>
            <p:nvSpPr>
              <p:cNvPr id="22" name="Freeform 22"/>
              <p:cNvSpPr/>
              <p:nvPr/>
            </p:nvSpPr>
            <p:spPr>
              <a:xfrm>
                <a:off x="5657850" y="1145794"/>
                <a:ext cx="4629150" cy="9141206"/>
              </a:xfrm>
              <a:custGeom>
                <a:avLst/>
                <a:gdLst/>
                <a:ahLst/>
                <a:cxnLst/>
                <a:rect l="l" t="t" r="r" b="b"/>
                <a:pathLst>
                  <a:path w="4629150" h="9141206">
                    <a:moveTo>
                      <a:pt x="0" y="9141206"/>
                    </a:moveTo>
                    <a:lnTo>
                      <a:pt x="0" y="370332"/>
                    </a:lnTo>
                    <a:cubicBezTo>
                      <a:pt x="0" y="272114"/>
                      <a:pt x="39017" y="177918"/>
                      <a:pt x="108468" y="108468"/>
                    </a:cubicBezTo>
                    <a:cubicBezTo>
                      <a:pt x="177919" y="39017"/>
                      <a:pt x="272114" y="0"/>
                      <a:pt x="370332" y="0"/>
                    </a:cubicBezTo>
                    <a:lnTo>
                      <a:pt x="4258818" y="0"/>
                    </a:lnTo>
                    <a:cubicBezTo>
                      <a:pt x="4463347" y="0"/>
                      <a:pt x="4629150" y="165803"/>
                      <a:pt x="4629150" y="370332"/>
                    </a:cubicBezTo>
                    <a:lnTo>
                      <a:pt x="4629150" y="9141206"/>
                    </a:lnTo>
                    <a:close/>
                  </a:path>
                </a:pathLst>
              </a:custGeom>
              <a:solidFill>
                <a:srgbClr val="495357"/>
              </a:solidFill>
            </p:spPr>
          </p:sp>
        </p:grpSp>
      </p:grpSp>
      <p:grpSp>
        <p:nvGrpSpPr>
          <p:cNvPr id="23" name="Group 23"/>
          <p:cNvGrpSpPr/>
          <p:nvPr/>
        </p:nvGrpSpPr>
        <p:grpSpPr>
          <a:xfrm>
            <a:off x="3679922" y="2974971"/>
            <a:ext cx="3944749" cy="3935758"/>
            <a:chOff x="0" y="0"/>
            <a:chExt cx="5259666" cy="5247677"/>
          </a:xfrm>
        </p:grpSpPr>
        <p:sp>
          <p:nvSpPr>
            <p:cNvPr id="24" name="TextBox 24"/>
            <p:cNvSpPr txBox="1"/>
            <p:nvPr/>
          </p:nvSpPr>
          <p:spPr>
            <a:xfrm>
              <a:off x="1606506" y="4995493"/>
              <a:ext cx="378381" cy="2521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73"/>
                </a:lnSpc>
              </a:pPr>
              <a:r>
                <a:rPr lang="en-US" sz="1123">
                  <a:solidFill>
                    <a:srgbClr val="000000"/>
                  </a:solidFill>
                  <a:latin typeface="Glacial Indifference"/>
                </a:rPr>
                <a:t>2018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4031324" y="4995493"/>
              <a:ext cx="445347" cy="2521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73"/>
                </a:lnSpc>
              </a:pPr>
              <a:r>
                <a:rPr lang="en-US" sz="1123">
                  <a:solidFill>
                    <a:srgbClr val="000000"/>
                  </a:solidFill>
                  <a:latin typeface="Glacial Indifference"/>
                </a:rPr>
                <a:t>2025</a:t>
              </a:r>
            </a:p>
          </p:txBody>
        </p:sp>
        <p:grpSp>
          <p:nvGrpSpPr>
            <p:cNvPr id="26" name="Group 26"/>
            <p:cNvGrpSpPr>
              <a:grpSpLocks noChangeAspect="1"/>
            </p:cNvGrpSpPr>
            <p:nvPr/>
          </p:nvGrpSpPr>
          <p:grpSpPr>
            <a:xfrm>
              <a:off x="790028" y="111805"/>
              <a:ext cx="4469637" cy="4817111"/>
              <a:chOff x="0" y="0"/>
              <a:chExt cx="9544967" cy="102870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-6350"/>
                <a:ext cx="9544967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9544967" h="12700">
                    <a:moveTo>
                      <a:pt x="0" y="0"/>
                    </a:moveTo>
                    <a:lnTo>
                      <a:pt x="9544967" y="0"/>
                    </a:lnTo>
                    <a:lnTo>
                      <a:pt x="9544967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06"/>
                </a:srgbClr>
              </a:solidFill>
            </p:spPr>
          </p:sp>
          <p:sp>
            <p:nvSpPr>
              <p:cNvPr id="28" name="Freeform 28"/>
              <p:cNvSpPr/>
              <p:nvPr/>
            </p:nvSpPr>
            <p:spPr>
              <a:xfrm>
                <a:off x="0" y="2565400"/>
                <a:ext cx="9544967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9544967" h="12700">
                    <a:moveTo>
                      <a:pt x="0" y="0"/>
                    </a:moveTo>
                    <a:lnTo>
                      <a:pt x="9544967" y="0"/>
                    </a:lnTo>
                    <a:lnTo>
                      <a:pt x="9544967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06"/>
                </a:srgbClr>
              </a:solidFill>
            </p:spPr>
          </p:sp>
          <p:sp>
            <p:nvSpPr>
              <p:cNvPr id="29" name="Freeform 29"/>
              <p:cNvSpPr/>
              <p:nvPr/>
            </p:nvSpPr>
            <p:spPr>
              <a:xfrm>
                <a:off x="0" y="5137150"/>
                <a:ext cx="9544967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9544967" h="12700">
                    <a:moveTo>
                      <a:pt x="0" y="0"/>
                    </a:moveTo>
                    <a:lnTo>
                      <a:pt x="9544967" y="0"/>
                    </a:lnTo>
                    <a:lnTo>
                      <a:pt x="9544967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06"/>
                </a:srgbClr>
              </a:solidFill>
            </p:spPr>
          </p:sp>
          <p:sp>
            <p:nvSpPr>
              <p:cNvPr id="30" name="Freeform 30"/>
              <p:cNvSpPr/>
              <p:nvPr/>
            </p:nvSpPr>
            <p:spPr>
              <a:xfrm>
                <a:off x="0" y="7708900"/>
                <a:ext cx="9544967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9544967" h="12700">
                    <a:moveTo>
                      <a:pt x="0" y="0"/>
                    </a:moveTo>
                    <a:lnTo>
                      <a:pt x="9544967" y="0"/>
                    </a:lnTo>
                    <a:lnTo>
                      <a:pt x="9544967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06"/>
                </a:srgbClr>
              </a:solidFill>
            </p:spPr>
          </p:sp>
          <p:sp>
            <p:nvSpPr>
              <p:cNvPr id="31" name="Freeform 31"/>
              <p:cNvSpPr/>
              <p:nvPr/>
            </p:nvSpPr>
            <p:spPr>
              <a:xfrm>
                <a:off x="0" y="10280650"/>
                <a:ext cx="9544967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9544967" h="12700">
                    <a:moveTo>
                      <a:pt x="0" y="0"/>
                    </a:moveTo>
                    <a:lnTo>
                      <a:pt x="9544967" y="0"/>
                    </a:lnTo>
                    <a:lnTo>
                      <a:pt x="9544967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60000"/>
                </a:srgbClr>
              </a:solidFill>
            </p:spPr>
          </p:sp>
        </p:grpSp>
        <p:sp>
          <p:nvSpPr>
            <p:cNvPr id="32" name="TextBox 32"/>
            <p:cNvSpPr txBox="1"/>
            <p:nvPr/>
          </p:nvSpPr>
          <p:spPr>
            <a:xfrm>
              <a:off x="1920" y="-28575"/>
              <a:ext cx="692955" cy="2521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573"/>
                </a:lnSpc>
              </a:pPr>
              <a:r>
                <a:rPr lang="en-US" sz="1123">
                  <a:solidFill>
                    <a:srgbClr val="000000"/>
                  </a:solidFill>
                  <a:latin typeface="Glacial Indifference"/>
                </a:rPr>
                <a:t>4 Billion 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18089" y="1175703"/>
              <a:ext cx="676787" cy="2521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573"/>
                </a:lnSpc>
              </a:pPr>
              <a:r>
                <a:rPr lang="en-US" sz="1123">
                  <a:solidFill>
                    <a:srgbClr val="000000"/>
                  </a:solidFill>
                  <a:latin typeface="Glacial Indifference"/>
                </a:rPr>
                <a:t>3 Billion 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2379980"/>
              <a:ext cx="694876" cy="2521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573"/>
                </a:lnSpc>
              </a:pPr>
              <a:r>
                <a:rPr lang="en-US" sz="1123">
                  <a:solidFill>
                    <a:srgbClr val="000000"/>
                  </a:solidFill>
                  <a:latin typeface="Glacial Indifference"/>
                </a:rPr>
                <a:t>2 Billion 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62444" y="3584258"/>
              <a:ext cx="632432" cy="2521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573"/>
                </a:lnSpc>
              </a:pPr>
              <a:r>
                <a:rPr lang="en-US" sz="1123">
                  <a:solidFill>
                    <a:srgbClr val="000000"/>
                  </a:solidFill>
                  <a:latin typeface="Glacial Indifference"/>
                </a:rPr>
                <a:t>1 Billion 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10469" y="4788536"/>
              <a:ext cx="684406" cy="2521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573"/>
                </a:lnSpc>
              </a:pPr>
              <a:r>
                <a:rPr lang="en-US" sz="1123">
                  <a:solidFill>
                    <a:srgbClr val="000000"/>
                  </a:solidFill>
                  <a:latin typeface="Glacial Indifference"/>
                </a:rPr>
                <a:t>0 Billion </a:t>
              </a:r>
            </a:p>
          </p:txBody>
        </p:sp>
        <p:grpSp>
          <p:nvGrpSpPr>
            <p:cNvPr id="37" name="Group 37"/>
            <p:cNvGrpSpPr>
              <a:grpSpLocks noChangeAspect="1"/>
            </p:cNvGrpSpPr>
            <p:nvPr/>
          </p:nvGrpSpPr>
          <p:grpSpPr>
            <a:xfrm>
              <a:off x="790028" y="1192681"/>
              <a:ext cx="4469637" cy="3736234"/>
              <a:chOff x="0" y="2308225"/>
              <a:chExt cx="9544967" cy="7978775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6937375"/>
                <a:ext cx="4295235" cy="3349625"/>
              </a:xfrm>
              <a:custGeom>
                <a:avLst/>
                <a:gdLst/>
                <a:ahLst/>
                <a:cxnLst/>
                <a:rect l="l" t="t" r="r" b="b"/>
                <a:pathLst>
                  <a:path w="4295235" h="3349625">
                    <a:moveTo>
                      <a:pt x="0" y="3349625"/>
                    </a:moveTo>
                    <a:lnTo>
                      <a:pt x="0" y="343619"/>
                    </a:lnTo>
                    <a:lnTo>
                      <a:pt x="0" y="343619"/>
                    </a:lnTo>
                    <a:cubicBezTo>
                      <a:pt x="0" y="153843"/>
                      <a:pt x="153843" y="0"/>
                      <a:pt x="343619" y="0"/>
                    </a:cubicBezTo>
                    <a:lnTo>
                      <a:pt x="3951616" y="0"/>
                    </a:lnTo>
                    <a:cubicBezTo>
                      <a:pt x="4141391" y="0"/>
                      <a:pt x="4295235" y="153843"/>
                      <a:pt x="4295235" y="343619"/>
                    </a:cubicBezTo>
                    <a:lnTo>
                      <a:pt x="4295235" y="3349625"/>
                    </a:lnTo>
                    <a:close/>
                  </a:path>
                </a:pathLst>
              </a:custGeom>
              <a:solidFill>
                <a:srgbClr val="495357"/>
              </a:solidFill>
            </p:spPr>
          </p:sp>
          <p:sp>
            <p:nvSpPr>
              <p:cNvPr id="39" name="Freeform 39"/>
              <p:cNvSpPr/>
              <p:nvPr/>
            </p:nvSpPr>
            <p:spPr>
              <a:xfrm>
                <a:off x="5249732" y="2308225"/>
                <a:ext cx="4295235" cy="7978775"/>
              </a:xfrm>
              <a:custGeom>
                <a:avLst/>
                <a:gdLst/>
                <a:ahLst/>
                <a:cxnLst/>
                <a:rect l="l" t="t" r="r" b="b"/>
                <a:pathLst>
                  <a:path w="4295235" h="7978775">
                    <a:moveTo>
                      <a:pt x="0" y="7978775"/>
                    </a:moveTo>
                    <a:lnTo>
                      <a:pt x="0" y="343619"/>
                    </a:lnTo>
                    <a:cubicBezTo>
                      <a:pt x="0" y="252485"/>
                      <a:pt x="36202" y="165084"/>
                      <a:pt x="100643" y="100643"/>
                    </a:cubicBezTo>
                    <a:cubicBezTo>
                      <a:pt x="165084" y="36202"/>
                      <a:pt x="252485" y="0"/>
                      <a:pt x="343618" y="0"/>
                    </a:cubicBezTo>
                    <a:lnTo>
                      <a:pt x="3951616" y="0"/>
                    </a:lnTo>
                    <a:cubicBezTo>
                      <a:pt x="4042749" y="0"/>
                      <a:pt x="4130150" y="36202"/>
                      <a:pt x="4194592" y="100643"/>
                    </a:cubicBezTo>
                    <a:cubicBezTo>
                      <a:pt x="4259033" y="165084"/>
                      <a:pt x="4295235" y="252485"/>
                      <a:pt x="4295235" y="343619"/>
                    </a:cubicBezTo>
                    <a:lnTo>
                      <a:pt x="4295235" y="7978775"/>
                    </a:lnTo>
                    <a:close/>
                  </a:path>
                </a:pathLst>
              </a:custGeom>
              <a:solidFill>
                <a:srgbClr val="495357"/>
              </a:solidFill>
            </p:spPr>
          </p:sp>
        </p:grpSp>
      </p:grpSp>
      <p:grpSp>
        <p:nvGrpSpPr>
          <p:cNvPr id="40" name="Group 40"/>
          <p:cNvGrpSpPr/>
          <p:nvPr/>
        </p:nvGrpSpPr>
        <p:grpSpPr>
          <a:xfrm>
            <a:off x="4519963" y="7078720"/>
            <a:ext cx="2264668" cy="583682"/>
            <a:chOff x="0" y="0"/>
            <a:chExt cx="3019557" cy="778243"/>
          </a:xfrm>
        </p:grpSpPr>
        <p:sp>
          <p:nvSpPr>
            <p:cNvPr id="41" name="TextBox 41"/>
            <p:cNvSpPr txBox="1"/>
            <p:nvPr/>
          </p:nvSpPr>
          <p:spPr>
            <a:xfrm>
              <a:off x="414007" y="520433"/>
              <a:ext cx="2191544" cy="257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>
                  <a:solidFill>
                    <a:srgbClr val="000000"/>
                  </a:solidFill>
                  <a:latin typeface="Montserrat Italics"/>
                </a:rPr>
                <a:t>Source: HolonIQ, 2019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0" y="-38100"/>
              <a:ext cx="3019557" cy="4177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80"/>
                </a:lnSpc>
              </a:pPr>
              <a:r>
                <a:rPr lang="en-US" sz="1914">
                  <a:solidFill>
                    <a:srgbClr val="000000"/>
                  </a:solidFill>
                  <a:latin typeface="Glacial Indifference"/>
                </a:rPr>
                <a:t>Robotics in Education</a:t>
              </a:r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9981885" y="7078720"/>
            <a:ext cx="3887490" cy="571883"/>
            <a:chOff x="0" y="0"/>
            <a:chExt cx="5183320" cy="762511"/>
          </a:xfrm>
        </p:grpSpPr>
        <p:sp>
          <p:nvSpPr>
            <p:cNvPr id="44" name="TextBox 44"/>
            <p:cNvSpPr txBox="1"/>
            <p:nvPr/>
          </p:nvSpPr>
          <p:spPr>
            <a:xfrm>
              <a:off x="0" y="504701"/>
              <a:ext cx="5183320" cy="257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>
                  <a:solidFill>
                    <a:srgbClr val="000000"/>
                  </a:solidFill>
                  <a:latin typeface="Montserrat Italics"/>
                </a:rPr>
                <a:t>Source: Market Statsville Group report (MSG, 2022),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483889" y="-38100"/>
              <a:ext cx="4215542" cy="4179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74"/>
                </a:lnSpc>
              </a:pPr>
              <a:r>
                <a:rPr lang="en-US" sz="1910">
                  <a:solidFill>
                    <a:srgbClr val="000000"/>
                  </a:solidFill>
                  <a:latin typeface="Glacial Indifference"/>
                </a:rPr>
                <a:t>Language Learning</a:t>
              </a:r>
            </a:p>
          </p:txBody>
        </p:sp>
      </p:grpSp>
      <p:pic>
        <p:nvPicPr>
          <p:cNvPr id="48" name="Grafik 47" descr="Ein Bild, das Silhouette, Tanz, Schuhwerk, weiß enthält.&#10;&#10;Automatisch generierte Beschreibung">
            <a:extLst>
              <a:ext uri="{FF2B5EF4-FFF2-40B4-BE49-F238E27FC236}">
                <a16:creationId xmlns:a16="http://schemas.microsoft.com/office/drawing/2014/main" id="{DA063600-95C1-CCFE-AD4D-25218EEE76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7744268"/>
            <a:ext cx="8197316" cy="19677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68389" y="2728690"/>
            <a:ext cx="14214905" cy="5512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15833" lvl="1" indent="-307917">
              <a:lnSpc>
                <a:spcPts val="3993"/>
              </a:lnSpc>
              <a:buFont typeface="Arial"/>
              <a:buChar char="•"/>
            </a:pPr>
            <a:r>
              <a:rPr lang="en-US" sz="2852">
                <a:solidFill>
                  <a:srgbClr val="000000"/>
                </a:solidFill>
                <a:latin typeface="Glacial Indifference"/>
              </a:rPr>
              <a:t>HolonIQ. (2019). 2019 Artificial Intelligence &amp; Global Education Report.</a:t>
            </a:r>
            <a:r>
              <a:rPr lang="en-US" sz="2852" u="sng">
                <a:solidFill>
                  <a:srgbClr val="000000"/>
                </a:solidFill>
                <a:latin typeface="Glacial Indifference"/>
                <a:hlinkClick r:id="rId2" tooltip="https://www.holoniq.com/notes/2019-artificial-intelligence-global-education-report/"/>
              </a:rPr>
              <a:t> </a:t>
            </a:r>
            <a:r>
              <a:rPr lang="en-US" sz="2852" u="sng">
                <a:solidFill>
                  <a:srgbClr val="000000"/>
                </a:solidFill>
                <a:latin typeface="Glacial Indifference"/>
                <a:hlinkClick r:id="rId3" tooltip="https://www.holoniq.com/notes/2019-artificial-intelligence-global-education-report"/>
              </a:rPr>
              <a:t>https://www.holoniq.com/notes/2019-artificial-intelligence-global-education-report</a:t>
            </a:r>
            <a:r>
              <a:rPr lang="en-US" sz="2852">
                <a:solidFill>
                  <a:srgbClr val="000000"/>
                </a:solidFill>
                <a:latin typeface="Glacial Indifference"/>
              </a:rPr>
              <a:t>f</a:t>
            </a:r>
          </a:p>
          <a:p>
            <a:pPr marL="615833" lvl="1" indent="-307917">
              <a:lnSpc>
                <a:spcPts val="3993"/>
              </a:lnSpc>
              <a:buFont typeface="Arial"/>
              <a:buChar char="•"/>
            </a:pPr>
            <a:r>
              <a:rPr lang="en-US" sz="2852">
                <a:solidFill>
                  <a:srgbClr val="000000"/>
                </a:solidFill>
                <a:latin typeface="Glacial Indifference"/>
              </a:rPr>
              <a:t>HolonIQ. (2019, August 28). 2019 Robotics &amp; Global Education Report [Client Report]. Retrieved https://www.bcg.com/publications/2021/how-intelligence-and-mobility-will-shape-the-future-of-the-robotics-industry</a:t>
            </a:r>
          </a:p>
          <a:p>
            <a:pPr marL="615833" lvl="1" indent="-307917">
              <a:lnSpc>
                <a:spcPts val="3993"/>
              </a:lnSpc>
              <a:buFont typeface="Arial"/>
              <a:buChar char="•"/>
            </a:pPr>
            <a:r>
              <a:rPr lang="en-US" sz="2852">
                <a:solidFill>
                  <a:srgbClr val="000000"/>
                </a:solidFill>
                <a:latin typeface="Glacial Indifference"/>
              </a:rPr>
              <a:t> Language Learning Market 2022: Industry Size, Regions, Emerging Trends, Growth Insights, Opportunities, and Forecast By 2033. (2022). Retrieved from https://www.marketstatsville.com/language-learning-market</a:t>
            </a:r>
          </a:p>
          <a:p>
            <a:pPr marL="615833" lvl="1" indent="-307917">
              <a:lnSpc>
                <a:spcPts val="3993"/>
              </a:lnSpc>
              <a:buFont typeface="Arial"/>
              <a:buChar char="•"/>
            </a:pPr>
            <a:r>
              <a:rPr lang="en-US" sz="2852">
                <a:solidFill>
                  <a:srgbClr val="000000"/>
                </a:solidFill>
                <a:latin typeface="Glacial Indifference"/>
              </a:rPr>
              <a:t>Mykhalevych, N. (2021, September 13). Foreign Language Education Statistics: 70% of Americans regret letting their foreign language skills slip. Retrieved from </a:t>
            </a:r>
            <a:r>
              <a:rPr lang="en-US" sz="2852" u="sng">
                <a:solidFill>
                  <a:srgbClr val="000000"/>
                </a:solidFill>
                <a:latin typeface="Glacial Indifference Medium"/>
                <a:hlinkClick r:id="rId4" tooltip="https://preply.com/en/blog/americans-foreign-language-survey/"/>
              </a:rPr>
              <a:t>https://preply.com/en/blog/americans-foreign-language-survey/</a:t>
            </a:r>
          </a:p>
        </p:txBody>
      </p:sp>
      <p:sp>
        <p:nvSpPr>
          <p:cNvPr id="3" name="Freeform 3"/>
          <p:cNvSpPr/>
          <p:nvPr/>
        </p:nvSpPr>
        <p:spPr>
          <a:xfrm>
            <a:off x="13221262" y="2740439"/>
            <a:ext cx="5457901" cy="6993391"/>
          </a:xfrm>
          <a:custGeom>
            <a:avLst/>
            <a:gdLst/>
            <a:ahLst/>
            <a:cxnLst/>
            <a:rect l="l" t="t" r="r" b="b"/>
            <a:pathLst>
              <a:path w="5457901" h="6993391">
                <a:moveTo>
                  <a:pt x="0" y="0"/>
                </a:moveTo>
                <a:lnTo>
                  <a:pt x="5457902" y="0"/>
                </a:lnTo>
                <a:lnTo>
                  <a:pt x="5457902" y="6993391"/>
                </a:lnTo>
                <a:lnTo>
                  <a:pt x="0" y="699339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41000"/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" y="9712019"/>
            <a:ext cx="18288000" cy="574982"/>
            <a:chOff x="0" y="0"/>
            <a:chExt cx="3756906" cy="18699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756906" cy="186993"/>
            </a:xfrm>
            <a:custGeom>
              <a:avLst/>
              <a:gdLst/>
              <a:ahLst/>
              <a:cxnLst/>
              <a:rect l="l" t="t" r="r" b="b"/>
              <a:pathLst>
                <a:path w="3756906" h="186993">
                  <a:moveTo>
                    <a:pt x="0" y="0"/>
                  </a:moveTo>
                  <a:lnTo>
                    <a:pt x="3756906" y="0"/>
                  </a:lnTo>
                  <a:lnTo>
                    <a:pt x="3756906" y="186993"/>
                  </a:lnTo>
                  <a:lnTo>
                    <a:pt x="0" y="186993"/>
                  </a:lnTo>
                  <a:close/>
                </a:path>
              </a:pathLst>
            </a:custGeom>
            <a:solidFill>
              <a:srgbClr val="263F52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485959" y="9220200"/>
            <a:ext cx="10371780" cy="330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48"/>
              </a:lnSpc>
              <a:spcBef>
                <a:spcPct val="0"/>
              </a:spcBef>
            </a:pPr>
            <a:r>
              <a:rPr lang="en-US" sz="2034" spc="345">
                <a:solidFill>
                  <a:srgbClr val="000001"/>
                </a:solidFill>
                <a:latin typeface="Glacial Indifference"/>
              </a:rPr>
              <a:t>DORENTINA DEDUSHAJ | REFERENCES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5243681" y="9366635"/>
            <a:ext cx="2015619" cy="330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48"/>
              </a:lnSpc>
              <a:spcBef>
                <a:spcPct val="0"/>
              </a:spcBef>
            </a:pPr>
            <a:r>
              <a:rPr lang="en-US" sz="2034" spc="502">
                <a:solidFill>
                  <a:srgbClr val="000001"/>
                </a:solidFill>
                <a:latin typeface="Glacial Indifference"/>
              </a:rPr>
              <a:t>05</a:t>
            </a:r>
          </a:p>
        </p:txBody>
      </p:sp>
      <p:sp>
        <p:nvSpPr>
          <p:cNvPr id="8" name="AutoShape 8"/>
          <p:cNvSpPr/>
          <p:nvPr/>
        </p:nvSpPr>
        <p:spPr>
          <a:xfrm flipH="1">
            <a:off x="3596199" y="1726247"/>
            <a:ext cx="11187095" cy="0"/>
          </a:xfrm>
          <a:prstGeom prst="line">
            <a:avLst/>
          </a:prstGeom>
          <a:ln w="666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TextBox 9"/>
          <p:cNvSpPr txBox="1"/>
          <p:nvPr/>
        </p:nvSpPr>
        <p:spPr>
          <a:xfrm>
            <a:off x="2625105" y="161926"/>
            <a:ext cx="13037790" cy="1552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0"/>
              </a:lnSpc>
            </a:pPr>
            <a:r>
              <a:rPr lang="en-US" sz="9000">
                <a:solidFill>
                  <a:srgbClr val="000000"/>
                </a:solidFill>
                <a:latin typeface="Glacial Indifference Bold"/>
              </a:rPr>
              <a:t>References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246</Words>
  <Application>Microsoft Office PowerPoint</Application>
  <PresentationFormat>Benutzerdefiniert</PresentationFormat>
  <Paragraphs>52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6" baseType="lpstr">
      <vt:lpstr>Calibri</vt:lpstr>
      <vt:lpstr>Arial</vt:lpstr>
      <vt:lpstr>Glacial Indifference Bold</vt:lpstr>
      <vt:lpstr>Canva Sans Bold</vt:lpstr>
      <vt:lpstr>Glacial Indifference</vt:lpstr>
      <vt:lpstr>Garet Bold</vt:lpstr>
      <vt:lpstr>Yeseva One</vt:lpstr>
      <vt:lpstr>Glacial Indifference Medium</vt:lpstr>
      <vt:lpstr>Cerebri Bold</vt:lpstr>
      <vt:lpstr>Montserrat Italics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Revolutionizing Language Learning</dc:title>
  <dc:creator>Tina</dc:creator>
  <cp:lastModifiedBy>Dorentina Dedushaj</cp:lastModifiedBy>
  <cp:revision>4</cp:revision>
  <dcterms:created xsi:type="dcterms:W3CDTF">2006-08-16T00:00:00Z</dcterms:created>
  <dcterms:modified xsi:type="dcterms:W3CDTF">2023-07-26T07:15:33Z</dcterms:modified>
  <dc:identifier>DAFgBv3bovo</dc:identifier>
</cp:coreProperties>
</file>