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ileron" pitchFamily="2" charset="77"/>
      <p:regular r:id="rId7"/>
    </p:embeddedFont>
    <p:embeddedFont>
      <p:font typeface="Aileron Ultra-Bold" pitchFamily="2" charset="77"/>
      <p:regular r:id="rId8"/>
      <p:bold r:id="rId9"/>
    </p:embeddedFont>
    <p:embeddedFont>
      <p:font typeface="Archivo Black" panose="020B0A03020202020B04" pitchFamily="34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itchFamily="2" charset="77"/>
      <p:regular r:id="rId15"/>
    </p:embeddedFont>
    <p:embeddedFont>
      <p:font typeface="DM Sans Bold" pitchFamily="2" charset="77"/>
      <p:regular r:id="rId16"/>
      <p:bold r:id="rId17"/>
    </p:embeddedFont>
    <p:embeddedFont>
      <p:font typeface="Lato Bold" panose="020F0502020204030203" pitchFamily="34" charset="0"/>
      <p:regular r:id="rId18"/>
      <p:bold r:id="rId19"/>
    </p:embeddedFont>
    <p:embeddedFont>
      <p:font typeface="League Spartan" pitchFamily="2" charset="77"/>
      <p:regular r:id="rId20"/>
      <p:bold r:id="rId21"/>
    </p:embeddedFont>
    <p:embeddedFont>
      <p:font typeface="Montserrat Classic Bold" pitchFamily="2" charset="77"/>
      <p:regular r:id="rId22"/>
      <p:bold r:id="rId23"/>
    </p:embeddedFont>
    <p:embeddedFont>
      <p:font typeface="Montserrat Light" panose="020F0302020204030204" pitchFamily="34" charset="0"/>
      <p:regular r:id="rId24"/>
      <p:italic r:id="rId25"/>
    </p:embeddedFont>
    <p:embeddedFont>
      <p:font typeface="Oswald" pitchFamily="2" charset="77"/>
      <p:regular r:id="rId26"/>
    </p:embeddedFont>
    <p:embeddedFont>
      <p:font typeface="Oswald Bold" pitchFamily="2" charset="77"/>
      <p:regular r:id="rId27"/>
      <p:bold r:id="rId28"/>
    </p:embeddedFont>
    <p:embeddedFont>
      <p:font typeface="Poppins" pitchFamily="2" charset="77"/>
      <p:regular r:id="rId29"/>
      <p:bold r:id="rId30"/>
      <p:italic r:id="rId31"/>
      <p:boldItalic r:id="rId32"/>
    </p:embeddedFont>
    <p:embeddedFont>
      <p:font typeface="Poppins 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5" autoAdjust="0"/>
  </p:normalViewPr>
  <p:slideViewPr>
    <p:cSldViewPr>
      <p:cViewPr varScale="1">
        <p:scale>
          <a:sx n="81" d="100"/>
          <a:sy n="81" d="100"/>
        </p:scale>
        <p:origin x="2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21" Type="http://schemas.openxmlformats.org/officeDocument/2006/relationships/font" Target="fonts/font15.fntdata"/><Relationship Id="rId34" Type="http://schemas.openxmlformats.org/officeDocument/2006/relationships/font" Target="fonts/font28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font" Target="fonts/font2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font" Target="fonts/font2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presProps" Target="presProps.xml"/><Relationship Id="rId8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1000"/>
          </a:blip>
          <a:srcRect l="14444" r="1444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2263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20434" y="4697688"/>
            <a:ext cx="11975662" cy="72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5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Lato Bold"/>
              </a:rPr>
              <a:t>INSIGHTS AND ANALYSIS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0434" y="2701455"/>
            <a:ext cx="12663208" cy="160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7"/>
              </a:lnSpc>
              <a:spcBef>
                <a:spcPct val="0"/>
              </a:spcBef>
            </a:pPr>
            <a:r>
              <a:rPr lang="en-US" sz="4640">
                <a:solidFill>
                  <a:srgbClr val="22263E"/>
                </a:solidFill>
                <a:latin typeface="League Spartan"/>
              </a:rPr>
              <a:t>NIGERIA'S TECHNICAL, VOCATIONAL EDUCATION, AND TRAINING PROGRAMS: 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420474" y="4521200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20434" y="8042180"/>
            <a:ext cx="11747774" cy="184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000000"/>
                </a:solidFill>
                <a:latin typeface="Poppins Bold"/>
              </a:rPr>
              <a:t>Daniels Akpan</a:t>
            </a:r>
          </a:p>
          <a:p>
            <a:pPr>
              <a:lnSpc>
                <a:spcPts val="3379"/>
              </a:lnSpc>
            </a:pPr>
            <a:r>
              <a:rPr lang="en-US" sz="2413">
                <a:solidFill>
                  <a:srgbClr val="000000"/>
                </a:solidFill>
                <a:latin typeface="Poppins"/>
              </a:rPr>
              <a:t>Innovation Specialist</a:t>
            </a:r>
          </a:p>
          <a:p>
            <a:pPr>
              <a:lnSpc>
                <a:spcPts val="3379"/>
              </a:lnSpc>
            </a:pPr>
            <a:r>
              <a:rPr lang="en-US" sz="2413">
                <a:solidFill>
                  <a:srgbClr val="000000"/>
                </a:solidFill>
                <a:latin typeface="Poppins"/>
              </a:rPr>
              <a:t>Master of Art in Educational Innovation, Technology and Entreprenuership,</a:t>
            </a:r>
          </a:p>
          <a:p>
            <a:pPr>
              <a:lnSpc>
                <a:spcPts val="3379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Poppins"/>
              </a:rPr>
              <a:t>The University of North Carolina at Chapel Hill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80943" y="3982028"/>
            <a:ext cx="2932415" cy="2351362"/>
            <a:chOff x="0" y="0"/>
            <a:chExt cx="1075555" cy="8624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260093" y="6895603"/>
            <a:ext cx="2932415" cy="847111"/>
            <a:chOff x="0" y="0"/>
            <a:chExt cx="1075555" cy="3107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18276" y="5376792"/>
            <a:ext cx="2932415" cy="2351362"/>
            <a:chOff x="0" y="0"/>
            <a:chExt cx="1075555" cy="8624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70732" y="8247287"/>
            <a:ext cx="2932415" cy="847111"/>
            <a:chOff x="0" y="0"/>
            <a:chExt cx="1075555" cy="3107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46312" y="3696538"/>
            <a:ext cx="2932415" cy="2351362"/>
            <a:chOff x="0" y="0"/>
            <a:chExt cx="1075555" cy="8624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39457" y="6536778"/>
            <a:ext cx="2932415" cy="847111"/>
            <a:chOff x="0" y="0"/>
            <a:chExt cx="1075555" cy="3107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1885381">
            <a:off x="12251270" y="7950454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0" y="0"/>
                </a:moveTo>
                <a:lnTo>
                  <a:pt x="1776374" y="0"/>
                </a:lnTo>
                <a:lnTo>
                  <a:pt x="1776374" y="501826"/>
                </a:lnTo>
                <a:lnTo>
                  <a:pt x="0" y="501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538888" y="1624921"/>
            <a:ext cx="6470387" cy="116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58"/>
              </a:lnSpc>
              <a:spcBef>
                <a:spcPct val="0"/>
              </a:spcBef>
            </a:pPr>
            <a:r>
              <a:rPr lang="en-US" sz="6853" spc="671">
                <a:solidFill>
                  <a:srgbClr val="22263E"/>
                </a:solidFill>
                <a:latin typeface="Oswald Bold"/>
              </a:rPr>
              <a:t>PART ONE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48009" y="7065345"/>
            <a:ext cx="2556583" cy="4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</a:rPr>
              <a:t>INTRODUCTION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58648" y="8417030"/>
            <a:ext cx="2556583" cy="4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</a:rPr>
              <a:t>HISTORY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35039" y="6504848"/>
            <a:ext cx="2556583" cy="93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</a:rPr>
              <a:t>REGULATORY FRAMEWORKS</a:t>
            </a:r>
          </a:p>
        </p:txBody>
      </p:sp>
      <p:sp>
        <p:nvSpPr>
          <p:cNvPr id="27" name="Freeform 27"/>
          <p:cNvSpPr/>
          <p:nvPr/>
        </p:nvSpPr>
        <p:spPr>
          <a:xfrm rot="-8970905" flipH="1">
            <a:off x="7337391" y="7248542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1776375" y="0"/>
                </a:moveTo>
                <a:lnTo>
                  <a:pt x="0" y="0"/>
                </a:lnTo>
                <a:lnTo>
                  <a:pt x="0" y="501826"/>
                </a:lnTo>
                <a:lnTo>
                  <a:pt x="1776375" y="501826"/>
                </a:lnTo>
                <a:lnTo>
                  <a:pt x="17763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36286" y="2853600"/>
            <a:ext cx="10523758" cy="74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0"/>
              </a:lnSpc>
            </a:pPr>
            <a:r>
              <a:rPr lang="en-US" sz="2186">
                <a:solidFill>
                  <a:srgbClr val="100F0D"/>
                </a:solidFill>
                <a:latin typeface="Montserrat Light"/>
              </a:rPr>
              <a:t>Provides a detailed introduction and history of Technical and Vocational Education and Training (TVET) Programs in Nigeria</a:t>
            </a:r>
          </a:p>
        </p:txBody>
      </p:sp>
      <p:sp>
        <p:nvSpPr>
          <p:cNvPr id="29" name="Freeform 29"/>
          <p:cNvSpPr/>
          <p:nvPr/>
        </p:nvSpPr>
        <p:spPr>
          <a:xfrm rot="887923">
            <a:off x="-5959915" y="481061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8"/>
                </a:lnTo>
                <a:lnTo>
                  <a:pt x="0" y="143423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018698" y="4050946"/>
            <a:ext cx="1456904" cy="2213527"/>
          </a:xfrm>
          <a:custGeom>
            <a:avLst/>
            <a:gdLst/>
            <a:ahLst/>
            <a:cxnLst/>
            <a:rect l="l" t="t" r="r" b="b"/>
            <a:pathLst>
              <a:path w="1456904" h="2213527">
                <a:moveTo>
                  <a:pt x="0" y="0"/>
                </a:moveTo>
                <a:lnTo>
                  <a:pt x="1456904" y="0"/>
                </a:lnTo>
                <a:lnTo>
                  <a:pt x="1456904" y="2213527"/>
                </a:lnTo>
                <a:lnTo>
                  <a:pt x="0" y="22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091748" y="4429413"/>
            <a:ext cx="1312426" cy="72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sz="4288" spc="420">
                <a:solidFill>
                  <a:srgbClr val="FFFBFB"/>
                </a:solidFill>
                <a:latin typeface="DM Sans Bold"/>
              </a:rPr>
              <a:t>02</a:t>
            </a:r>
          </a:p>
        </p:txBody>
      </p:sp>
      <p:sp>
        <p:nvSpPr>
          <p:cNvPr id="32" name="Freeform 32"/>
          <p:cNvSpPr/>
          <p:nvPr/>
        </p:nvSpPr>
        <p:spPr>
          <a:xfrm>
            <a:off x="9816213" y="5445709"/>
            <a:ext cx="1456904" cy="2213527"/>
          </a:xfrm>
          <a:custGeom>
            <a:avLst/>
            <a:gdLst/>
            <a:ahLst/>
            <a:cxnLst/>
            <a:rect l="l" t="t" r="r" b="b"/>
            <a:pathLst>
              <a:path w="1456904" h="2213527">
                <a:moveTo>
                  <a:pt x="0" y="0"/>
                </a:moveTo>
                <a:lnTo>
                  <a:pt x="1456904" y="0"/>
                </a:lnTo>
                <a:lnTo>
                  <a:pt x="1456904" y="2213528"/>
                </a:lnTo>
                <a:lnTo>
                  <a:pt x="0" y="2213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9928270" y="5862225"/>
            <a:ext cx="1312426" cy="72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sz="4288" spc="420">
                <a:solidFill>
                  <a:srgbClr val="FFFBFB"/>
                </a:solidFill>
                <a:latin typeface="DM Sans Bold"/>
              </a:rPr>
              <a:t>02</a:t>
            </a:r>
          </a:p>
        </p:txBody>
      </p:sp>
      <p:sp>
        <p:nvSpPr>
          <p:cNvPr id="34" name="Freeform 34"/>
          <p:cNvSpPr/>
          <p:nvPr/>
        </p:nvSpPr>
        <p:spPr>
          <a:xfrm>
            <a:off x="13784068" y="3765455"/>
            <a:ext cx="1456904" cy="2213527"/>
          </a:xfrm>
          <a:custGeom>
            <a:avLst/>
            <a:gdLst/>
            <a:ahLst/>
            <a:cxnLst/>
            <a:rect l="l" t="t" r="r" b="b"/>
            <a:pathLst>
              <a:path w="1456904" h="2213527">
                <a:moveTo>
                  <a:pt x="0" y="0"/>
                </a:moveTo>
                <a:lnTo>
                  <a:pt x="1456903" y="0"/>
                </a:lnTo>
                <a:lnTo>
                  <a:pt x="1456903" y="2213527"/>
                </a:lnTo>
                <a:lnTo>
                  <a:pt x="0" y="22135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3857117" y="4143922"/>
            <a:ext cx="1312426" cy="72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7"/>
              </a:lnSpc>
            </a:pPr>
            <a:r>
              <a:rPr lang="en-US" sz="4288" spc="420">
                <a:solidFill>
                  <a:srgbClr val="FFFBFB"/>
                </a:solidFill>
                <a:latin typeface="DM Sans Bold"/>
              </a:rPr>
              <a:t>03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4313795" y="6143380"/>
            <a:ext cx="380020" cy="380020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346930" y="7906394"/>
            <a:ext cx="380020" cy="38002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536291" y="6580313"/>
            <a:ext cx="380020" cy="38002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4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013836" y="1028700"/>
            <a:ext cx="19354610" cy="2258023"/>
            <a:chOff x="0" y="0"/>
            <a:chExt cx="1876002" cy="2188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94480" y="4205302"/>
            <a:ext cx="736150" cy="636369"/>
            <a:chOff x="0" y="0"/>
            <a:chExt cx="193883" cy="1676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Montserrat Classic Bo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89046" y="4138627"/>
            <a:ext cx="6346855" cy="59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44"/>
              </a:lnSpc>
              <a:spcBef>
                <a:spcPct val="0"/>
              </a:spcBef>
            </a:pPr>
            <a:r>
              <a:rPr lang="en-US" sz="3510" spc="344">
                <a:solidFill>
                  <a:srgbClr val="231F20"/>
                </a:solidFill>
                <a:latin typeface="Montserrat Light"/>
              </a:rPr>
              <a:t>TRENDS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73606" y="3743682"/>
            <a:ext cx="3314591" cy="3314591"/>
            <a:chOff x="0" y="0"/>
            <a:chExt cx="4872604" cy="48726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2609" cy="4872609"/>
            </a:xfrm>
            <a:custGeom>
              <a:avLst/>
              <a:gdLst/>
              <a:ahLst/>
              <a:cxnLst/>
              <a:rect l="l" t="t" r="r" b="b"/>
              <a:pathLst>
                <a:path w="4872609" h="4872609">
                  <a:moveTo>
                    <a:pt x="1061593" y="2436241"/>
                  </a:moveTo>
                  <a:cubicBezTo>
                    <a:pt x="1061593" y="2436241"/>
                    <a:pt x="1061593" y="2436241"/>
                    <a:pt x="1061593" y="2436241"/>
                  </a:cubicBezTo>
                  <a:cubicBezTo>
                    <a:pt x="1061593" y="1687957"/>
                    <a:pt x="1688084" y="1061466"/>
                    <a:pt x="2436368" y="1061466"/>
                  </a:cubicBezTo>
                  <a:cubicBezTo>
                    <a:pt x="3202051" y="1061466"/>
                    <a:pt x="3811143" y="1687957"/>
                    <a:pt x="3811143" y="2436241"/>
                  </a:cubicBezTo>
                  <a:cubicBezTo>
                    <a:pt x="3811143" y="3201924"/>
                    <a:pt x="3202051" y="3811016"/>
                    <a:pt x="2436368" y="3811016"/>
                  </a:cubicBezTo>
                  <a:cubicBezTo>
                    <a:pt x="2436368" y="4872609"/>
                    <a:pt x="2436368" y="4872609"/>
                    <a:pt x="2436368" y="4872609"/>
                  </a:cubicBezTo>
                  <a:cubicBezTo>
                    <a:pt x="3776345" y="4872609"/>
                    <a:pt x="4872609" y="3776218"/>
                    <a:pt x="4872609" y="2436368"/>
                  </a:cubicBezTo>
                  <a:cubicBezTo>
                    <a:pt x="4872609" y="1096518"/>
                    <a:pt x="3776218" y="0"/>
                    <a:pt x="2436241" y="0"/>
                  </a:cubicBezTo>
                  <a:cubicBezTo>
                    <a:pt x="1096264" y="0"/>
                    <a:pt x="0" y="1096391"/>
                    <a:pt x="0" y="2436241"/>
                  </a:cubicBezTo>
                  <a:cubicBezTo>
                    <a:pt x="0" y="2436241"/>
                    <a:pt x="0" y="2436241"/>
                    <a:pt x="0" y="2436241"/>
                  </a:cubicBezTo>
                  <a:lnTo>
                    <a:pt x="1061593" y="2436241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81212" y="3767100"/>
            <a:ext cx="3314591" cy="3326378"/>
            <a:chOff x="0" y="0"/>
            <a:chExt cx="4872604" cy="48899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72609" cy="4889881"/>
            </a:xfrm>
            <a:custGeom>
              <a:avLst/>
              <a:gdLst/>
              <a:ahLst/>
              <a:cxnLst/>
              <a:rect l="l" t="t" r="r" b="b"/>
              <a:pathLst>
                <a:path w="4872609" h="4889881">
                  <a:moveTo>
                    <a:pt x="3811016" y="2453640"/>
                  </a:moveTo>
                  <a:cubicBezTo>
                    <a:pt x="3811016" y="2453640"/>
                    <a:pt x="3811016" y="2453640"/>
                    <a:pt x="3811016" y="2453640"/>
                  </a:cubicBezTo>
                  <a:cubicBezTo>
                    <a:pt x="3811016" y="3201924"/>
                    <a:pt x="3201924" y="3828415"/>
                    <a:pt x="2436241" y="3828415"/>
                  </a:cubicBezTo>
                  <a:cubicBezTo>
                    <a:pt x="1687957" y="3828415"/>
                    <a:pt x="1061466" y="3201924"/>
                    <a:pt x="1061466" y="2453640"/>
                  </a:cubicBezTo>
                  <a:cubicBezTo>
                    <a:pt x="1061466" y="1687957"/>
                    <a:pt x="1687957" y="1078865"/>
                    <a:pt x="2436241" y="1078865"/>
                  </a:cubicBezTo>
                  <a:cubicBezTo>
                    <a:pt x="2436241" y="0"/>
                    <a:pt x="2436241" y="0"/>
                    <a:pt x="2436241" y="0"/>
                  </a:cubicBezTo>
                  <a:cubicBezTo>
                    <a:pt x="1096391" y="0"/>
                    <a:pt x="0" y="1096264"/>
                    <a:pt x="0" y="2453640"/>
                  </a:cubicBezTo>
                  <a:cubicBezTo>
                    <a:pt x="0" y="3793617"/>
                    <a:pt x="1096391" y="4889881"/>
                    <a:pt x="2436241" y="4889881"/>
                  </a:cubicBezTo>
                  <a:cubicBezTo>
                    <a:pt x="3776091" y="4889881"/>
                    <a:pt x="4872609" y="3793617"/>
                    <a:pt x="4872609" y="2453640"/>
                  </a:cubicBezTo>
                  <a:cubicBezTo>
                    <a:pt x="4872609" y="2453640"/>
                    <a:pt x="4872609" y="2453640"/>
                    <a:pt x="4872609" y="2453640"/>
                  </a:cubicBezTo>
                  <a:lnTo>
                    <a:pt x="3811016" y="2453640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548713" y="6337440"/>
            <a:ext cx="3314591" cy="3315573"/>
            <a:chOff x="0" y="0"/>
            <a:chExt cx="4872604" cy="48740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2482" cy="4874006"/>
            </a:xfrm>
            <a:custGeom>
              <a:avLst/>
              <a:gdLst/>
              <a:ahLst/>
              <a:cxnLst/>
              <a:rect l="l" t="t" r="r" b="b"/>
              <a:pathLst>
                <a:path w="4872482" h="4874006">
                  <a:moveTo>
                    <a:pt x="3811016" y="2437003"/>
                  </a:moveTo>
                  <a:cubicBezTo>
                    <a:pt x="3811016" y="2437003"/>
                    <a:pt x="3811016" y="2437003"/>
                    <a:pt x="3811016" y="2437003"/>
                  </a:cubicBezTo>
                  <a:cubicBezTo>
                    <a:pt x="3811016" y="3202940"/>
                    <a:pt x="3201924" y="3812159"/>
                    <a:pt x="2436241" y="3812159"/>
                  </a:cubicBezTo>
                  <a:cubicBezTo>
                    <a:pt x="1687957" y="3812159"/>
                    <a:pt x="1061466" y="3202940"/>
                    <a:pt x="1061466" y="2437003"/>
                  </a:cubicBezTo>
                  <a:cubicBezTo>
                    <a:pt x="1061466" y="1688465"/>
                    <a:pt x="1687957" y="1061847"/>
                    <a:pt x="2436241" y="1061847"/>
                  </a:cubicBezTo>
                  <a:cubicBezTo>
                    <a:pt x="2436241" y="0"/>
                    <a:pt x="2436241" y="0"/>
                    <a:pt x="2436241" y="0"/>
                  </a:cubicBezTo>
                  <a:cubicBezTo>
                    <a:pt x="1096391" y="0"/>
                    <a:pt x="0" y="1096645"/>
                    <a:pt x="0" y="2437003"/>
                  </a:cubicBezTo>
                  <a:cubicBezTo>
                    <a:pt x="0" y="3777361"/>
                    <a:pt x="1096391" y="4874006"/>
                    <a:pt x="2436241" y="4874006"/>
                  </a:cubicBezTo>
                  <a:cubicBezTo>
                    <a:pt x="3776091" y="4874006"/>
                    <a:pt x="4872482" y="3777361"/>
                    <a:pt x="4872482" y="2437003"/>
                  </a:cubicBezTo>
                  <a:cubicBezTo>
                    <a:pt x="4872482" y="2437003"/>
                    <a:pt x="4872482" y="2437003"/>
                    <a:pt x="4872482" y="2437003"/>
                  </a:cubicBezTo>
                  <a:lnTo>
                    <a:pt x="3811016" y="2437003"/>
                  </a:lnTo>
                  <a:close/>
                </a:path>
              </a:pathLst>
            </a:custGeom>
            <a:solidFill>
              <a:srgbClr val="000000">
                <a:alpha val="16863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878301" y="4617656"/>
            <a:ext cx="1520413" cy="152041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469664" y="7244657"/>
            <a:ext cx="1522475" cy="152247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447581" y="4617656"/>
            <a:ext cx="1566642" cy="156664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555555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135381" y="4897605"/>
            <a:ext cx="1006253" cy="960515"/>
          </a:xfrm>
          <a:custGeom>
            <a:avLst/>
            <a:gdLst/>
            <a:ahLst/>
            <a:cxnLst/>
            <a:rect l="l" t="t" r="r" b="b"/>
            <a:pathLst>
              <a:path w="1006253" h="960515">
                <a:moveTo>
                  <a:pt x="0" y="0"/>
                </a:moveTo>
                <a:lnTo>
                  <a:pt x="1006253" y="0"/>
                </a:lnTo>
                <a:lnTo>
                  <a:pt x="1006253" y="960515"/>
                </a:lnTo>
                <a:lnTo>
                  <a:pt x="0" y="960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779447" y="4906117"/>
            <a:ext cx="902910" cy="916237"/>
          </a:xfrm>
          <a:custGeom>
            <a:avLst/>
            <a:gdLst/>
            <a:ahLst/>
            <a:cxnLst/>
            <a:rect l="l" t="t" r="r" b="b"/>
            <a:pathLst>
              <a:path w="902910" h="916237">
                <a:moveTo>
                  <a:pt x="0" y="0"/>
                </a:moveTo>
                <a:lnTo>
                  <a:pt x="902910" y="0"/>
                </a:lnTo>
                <a:lnTo>
                  <a:pt x="902910" y="916237"/>
                </a:lnTo>
                <a:lnTo>
                  <a:pt x="0" y="9162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663813" y="1725604"/>
            <a:ext cx="9308329" cy="812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48"/>
              </a:lnSpc>
              <a:spcBef>
                <a:spcPct val="0"/>
              </a:spcBef>
            </a:pPr>
            <a:r>
              <a:rPr lang="en-US" sz="4745" spc="37">
                <a:solidFill>
                  <a:srgbClr val="FFFFFF"/>
                </a:solidFill>
                <a:latin typeface="Archivo Black"/>
              </a:rPr>
              <a:t>PART 2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16860" y="3148979"/>
            <a:ext cx="5689104" cy="275488"/>
            <a:chOff x="0" y="0"/>
            <a:chExt cx="4519796" cy="2188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519796" cy="218865"/>
            </a:xfrm>
            <a:custGeom>
              <a:avLst/>
              <a:gdLst/>
              <a:ahLst/>
              <a:cxnLst/>
              <a:rect l="l" t="t" r="r" b="b"/>
              <a:pathLst>
                <a:path w="4519796" h="218865">
                  <a:moveTo>
                    <a:pt x="4316596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4519796" y="218865"/>
                  </a:lnTo>
                  <a:lnTo>
                    <a:pt x="4316596" y="0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794480" y="5806594"/>
            <a:ext cx="736150" cy="662821"/>
            <a:chOff x="0" y="0"/>
            <a:chExt cx="193883" cy="17457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3883" cy="174570"/>
            </a:xfrm>
            <a:custGeom>
              <a:avLst/>
              <a:gdLst/>
              <a:ahLst/>
              <a:cxnLst/>
              <a:rect l="l" t="t" r="r" b="b"/>
              <a:pathLst>
                <a:path w="193883" h="174570">
                  <a:moveTo>
                    <a:pt x="84134" y="0"/>
                  </a:moveTo>
                  <a:lnTo>
                    <a:pt x="109749" y="0"/>
                  </a:lnTo>
                  <a:cubicBezTo>
                    <a:pt x="156215" y="0"/>
                    <a:pt x="193883" y="37668"/>
                    <a:pt x="193883" y="84134"/>
                  </a:cubicBezTo>
                  <a:lnTo>
                    <a:pt x="193883" y="90436"/>
                  </a:lnTo>
                  <a:cubicBezTo>
                    <a:pt x="193883" y="136902"/>
                    <a:pt x="156215" y="174570"/>
                    <a:pt x="109749" y="174570"/>
                  </a:cubicBezTo>
                  <a:lnTo>
                    <a:pt x="84134" y="174570"/>
                  </a:lnTo>
                  <a:cubicBezTo>
                    <a:pt x="37668" y="174570"/>
                    <a:pt x="0" y="136902"/>
                    <a:pt x="0" y="90436"/>
                  </a:cubicBezTo>
                  <a:lnTo>
                    <a:pt x="0" y="84134"/>
                  </a:lnTo>
                  <a:cubicBezTo>
                    <a:pt x="0" y="37668"/>
                    <a:pt x="37668" y="0"/>
                    <a:pt x="84134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Montserrat Classic Bold"/>
                </a:rPr>
                <a:t>02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797145" y="5852947"/>
            <a:ext cx="6346855" cy="59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44"/>
              </a:lnSpc>
              <a:spcBef>
                <a:spcPct val="0"/>
              </a:spcBef>
            </a:pPr>
            <a:r>
              <a:rPr lang="en-US" sz="3510" spc="344">
                <a:solidFill>
                  <a:srgbClr val="231F20"/>
                </a:solidFill>
                <a:latin typeface="Montserrat Light"/>
              </a:rPr>
              <a:t>PREDICTIONS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794480" y="7382708"/>
            <a:ext cx="736150" cy="662821"/>
            <a:chOff x="0" y="0"/>
            <a:chExt cx="193883" cy="17457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3883" cy="174570"/>
            </a:xfrm>
            <a:custGeom>
              <a:avLst/>
              <a:gdLst/>
              <a:ahLst/>
              <a:cxnLst/>
              <a:rect l="l" t="t" r="r" b="b"/>
              <a:pathLst>
                <a:path w="193883" h="174570">
                  <a:moveTo>
                    <a:pt x="84134" y="0"/>
                  </a:moveTo>
                  <a:lnTo>
                    <a:pt x="109749" y="0"/>
                  </a:lnTo>
                  <a:cubicBezTo>
                    <a:pt x="156215" y="0"/>
                    <a:pt x="193883" y="37668"/>
                    <a:pt x="193883" y="84134"/>
                  </a:cubicBezTo>
                  <a:lnTo>
                    <a:pt x="193883" y="90436"/>
                  </a:lnTo>
                  <a:cubicBezTo>
                    <a:pt x="193883" y="136902"/>
                    <a:pt x="156215" y="174570"/>
                    <a:pt x="109749" y="174570"/>
                  </a:cubicBezTo>
                  <a:lnTo>
                    <a:pt x="84134" y="174570"/>
                  </a:lnTo>
                  <a:cubicBezTo>
                    <a:pt x="37668" y="174570"/>
                    <a:pt x="0" y="136902"/>
                    <a:pt x="0" y="90436"/>
                  </a:cubicBezTo>
                  <a:lnTo>
                    <a:pt x="0" y="84134"/>
                  </a:lnTo>
                  <a:cubicBezTo>
                    <a:pt x="0" y="37668"/>
                    <a:pt x="37668" y="0"/>
                    <a:pt x="84134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Montserrat Classic Bold"/>
                </a:rPr>
                <a:t>03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797145" y="7077967"/>
            <a:ext cx="6346855" cy="1205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44"/>
              </a:lnSpc>
              <a:spcBef>
                <a:spcPct val="0"/>
              </a:spcBef>
            </a:pPr>
            <a:r>
              <a:rPr lang="en-US" sz="3510" spc="344">
                <a:solidFill>
                  <a:srgbClr val="231F20"/>
                </a:solidFill>
                <a:latin typeface="Montserrat Light"/>
              </a:rPr>
              <a:t>LEADERS IN THE INDUSTRY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2085550" y="-131220"/>
            <a:ext cx="9534019" cy="1112295"/>
            <a:chOff x="0" y="0"/>
            <a:chExt cx="1876002" cy="21886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76002" cy="218865"/>
            </a:xfrm>
            <a:custGeom>
              <a:avLst/>
              <a:gdLst/>
              <a:ahLst/>
              <a:cxnLst/>
              <a:rect l="l" t="t" r="r" b="b"/>
              <a:pathLst>
                <a:path w="1876002" h="218865">
                  <a:moveTo>
                    <a:pt x="1672802" y="0"/>
                  </a:moveTo>
                  <a:lnTo>
                    <a:pt x="0" y="0"/>
                  </a:lnTo>
                  <a:lnTo>
                    <a:pt x="203200" y="218865"/>
                  </a:lnTo>
                  <a:lnTo>
                    <a:pt x="1876002" y="218865"/>
                  </a:lnTo>
                  <a:lnTo>
                    <a:pt x="1672802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-715490" y="962025"/>
            <a:ext cx="1292129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3779447" y="7532947"/>
            <a:ext cx="902910" cy="902910"/>
          </a:xfrm>
          <a:custGeom>
            <a:avLst/>
            <a:gdLst/>
            <a:ahLst/>
            <a:cxnLst/>
            <a:rect l="l" t="t" r="r" b="b"/>
            <a:pathLst>
              <a:path w="902910" h="902910">
                <a:moveTo>
                  <a:pt x="0" y="0"/>
                </a:moveTo>
                <a:lnTo>
                  <a:pt x="902910" y="0"/>
                </a:lnTo>
                <a:lnTo>
                  <a:pt x="902910" y="902910"/>
                </a:lnTo>
                <a:lnTo>
                  <a:pt x="0" y="902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086283"/>
            <a:ext cx="3525022" cy="2030323"/>
            <a:chOff x="0" y="0"/>
            <a:chExt cx="928401" cy="534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2263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909698" y="8499438"/>
            <a:ext cx="644024" cy="617168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4F5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909698" y="6469115"/>
            <a:ext cx="3525022" cy="2030323"/>
            <a:chOff x="0" y="0"/>
            <a:chExt cx="928401" cy="5347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F37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42430" y="5851947"/>
            <a:ext cx="3525022" cy="2030323"/>
            <a:chOff x="0" y="0"/>
            <a:chExt cx="928401" cy="534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6D382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3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49295" y="5240138"/>
            <a:ext cx="3525022" cy="2030323"/>
            <a:chOff x="0" y="0"/>
            <a:chExt cx="928401" cy="5347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8401" cy="534735"/>
            </a:xfrm>
            <a:custGeom>
              <a:avLst/>
              <a:gdLst/>
              <a:ahLst/>
              <a:cxnLst/>
              <a:rect l="l" t="t" r="r" b="b"/>
              <a:pathLst>
                <a:path w="928401" h="534735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F375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739770" y="7265102"/>
            <a:ext cx="618157" cy="617168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>
                <a:alpha val="4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6826088" y="7882270"/>
            <a:ext cx="618157" cy="617168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>
                <a:alpha val="4980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650434" y="3574512"/>
            <a:ext cx="4525941" cy="4020616"/>
            <a:chOff x="0" y="0"/>
            <a:chExt cx="977479" cy="8683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7479" cy="868343"/>
            </a:xfrm>
            <a:custGeom>
              <a:avLst/>
              <a:gdLst/>
              <a:ahLst/>
              <a:cxnLst/>
              <a:rect l="l" t="t" r="r" b="b"/>
              <a:pathLst>
                <a:path w="977479" h="868343">
                  <a:moveTo>
                    <a:pt x="977479" y="434171"/>
                  </a:moveTo>
                  <a:lnTo>
                    <a:pt x="571079" y="0"/>
                  </a:lnTo>
                  <a:lnTo>
                    <a:pt x="571079" y="203200"/>
                  </a:lnTo>
                  <a:lnTo>
                    <a:pt x="0" y="203200"/>
                  </a:lnTo>
                  <a:lnTo>
                    <a:pt x="0" y="665143"/>
                  </a:lnTo>
                  <a:lnTo>
                    <a:pt x="571079" y="665143"/>
                  </a:lnTo>
                  <a:lnTo>
                    <a:pt x="571079" y="868343"/>
                  </a:lnTo>
                  <a:lnTo>
                    <a:pt x="977479" y="434171"/>
                  </a:lnTo>
                  <a:close/>
                </a:path>
              </a:pathLst>
            </a:custGeom>
            <a:solidFill>
              <a:srgbClr val="72707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2640909" y="6647934"/>
            <a:ext cx="618157" cy="617168"/>
            <a:chOff x="0" y="0"/>
            <a:chExt cx="6350000" cy="63398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>
                <a:alpha val="49804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536408" y="5573357"/>
            <a:ext cx="1887754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Arewa Girls Forum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53722" y="4883568"/>
            <a:ext cx="2107097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The Program Model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35166" y="4069020"/>
            <a:ext cx="2588261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Business Model Canvas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10774" y="3644840"/>
            <a:ext cx="1887754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SWOT Analysis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10319" y="3126202"/>
            <a:ext cx="296253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Recommendations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550138" y="1234872"/>
            <a:ext cx="11187724" cy="1039832"/>
            <a:chOff x="0" y="0"/>
            <a:chExt cx="14916965" cy="1386443"/>
          </a:xfrm>
        </p:grpSpPr>
        <p:sp>
          <p:nvSpPr>
            <p:cNvPr id="31" name="TextBox 31"/>
            <p:cNvSpPr txBox="1"/>
            <p:nvPr/>
          </p:nvSpPr>
          <p:spPr>
            <a:xfrm>
              <a:off x="0" y="807746"/>
              <a:ext cx="14916965" cy="57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Emerging Player in the Industry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4916965" cy="76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PART THREE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0067" y="2719487"/>
            <a:ext cx="6586551" cy="4286385"/>
            <a:chOff x="0" y="0"/>
            <a:chExt cx="8782068" cy="5715180"/>
          </a:xfrm>
        </p:grpSpPr>
        <p:sp>
          <p:nvSpPr>
            <p:cNvPr id="3" name="TextBox 3"/>
            <p:cNvSpPr txBox="1"/>
            <p:nvPr/>
          </p:nvSpPr>
          <p:spPr>
            <a:xfrm>
              <a:off x="0" y="1342318"/>
              <a:ext cx="7089006" cy="4372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1"/>
                </a:lnSpc>
              </a:pPr>
              <a:r>
                <a:rPr lang="en-US" sz="2522">
                  <a:solidFill>
                    <a:srgbClr val="FFFFFF"/>
                  </a:solidFill>
                  <a:latin typeface="DM Sans Bold"/>
                </a:rPr>
                <a:t>Daniels Akpan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 Bold"/>
                </a:rPr>
                <a:t>Innovation Specialist,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 Bold"/>
                </a:rPr>
                <a:t>Masters of Art in Educational Innovation, Technology and Entrepreneurship,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"/>
                </a:rPr>
                <a:t>The University of North Carolina at Chapel Hill,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"/>
                </a:rPr>
                <a:t>North Carolina, USA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"/>
                </a:rPr>
                <a:t>+1-984-322-9686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"/>
                </a:rPr>
                <a:t>https://tarheels.live/danielsakpan/ </a:t>
              </a:r>
            </a:p>
            <a:p>
              <a:pPr algn="ctr">
                <a:lnSpc>
                  <a:spcPts val="2547"/>
                </a:lnSpc>
              </a:pPr>
              <a:r>
                <a:rPr lang="en-US" sz="1819">
                  <a:solidFill>
                    <a:srgbClr val="FFFFFF"/>
                  </a:solidFill>
                  <a:latin typeface="DM Sans"/>
                </a:rPr>
                <a:t>danielsakpan@yahoo.com</a:t>
              </a:r>
            </a:p>
            <a:p>
              <a:pPr algn="ctr">
                <a:lnSpc>
                  <a:spcPts val="2547"/>
                </a:lnSpc>
                <a:spcBef>
                  <a:spcPct val="0"/>
                </a:spcBef>
              </a:pPr>
              <a:endParaRPr lang="en-US" sz="1819">
                <a:solidFill>
                  <a:srgbClr val="FFFFFF"/>
                </a:solidFill>
                <a:latin typeface="DM San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370" y="95250"/>
              <a:ext cx="8772698" cy="898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1"/>
                </a:lnSpc>
              </a:pPr>
              <a:r>
                <a:rPr lang="en-US" sz="4961">
                  <a:solidFill>
                    <a:srgbClr val="FCFAFF"/>
                  </a:solidFill>
                  <a:latin typeface="DM Sans Bold"/>
                </a:rPr>
                <a:t>Contact Information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Macintosh PowerPoint</Application>
  <PresentationFormat>Custom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Aileron Ultra-Bold</vt:lpstr>
      <vt:lpstr>Montserrat Classic Bold</vt:lpstr>
      <vt:lpstr>League Spartan</vt:lpstr>
      <vt:lpstr>Oswald Bold</vt:lpstr>
      <vt:lpstr>Calibri</vt:lpstr>
      <vt:lpstr>Archivo Black</vt:lpstr>
      <vt:lpstr>DM Sans</vt:lpstr>
      <vt:lpstr>Lato Bold</vt:lpstr>
      <vt:lpstr>Oswald</vt:lpstr>
      <vt:lpstr>Poppins</vt:lpstr>
      <vt:lpstr>Arial</vt:lpstr>
      <vt:lpstr>Montserrat Light</vt:lpstr>
      <vt:lpstr>Aileron</vt:lpstr>
      <vt:lpstr>DM Sans 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cp:lastModifiedBy>Akpan, Daniels</cp:lastModifiedBy>
  <cp:revision>1</cp:revision>
  <dcterms:created xsi:type="dcterms:W3CDTF">2006-08-16T00:00:00Z</dcterms:created>
  <dcterms:modified xsi:type="dcterms:W3CDTF">2023-07-26T03:25:25Z</dcterms:modified>
  <dc:identifier>DAFpsBu9KWA</dc:identifier>
</cp:coreProperties>
</file>