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3" r:id="rId8"/>
    <p:sldId id="264" r:id="rId9"/>
  </p:sldIdLst>
  <p:sldSz cx="18288000" cy="10287000"/>
  <p:notesSz cx="6858000" cy="9144000"/>
  <p:embeddedFontLst>
    <p:embeddedFont>
      <p:font typeface="Assistant Semi-Bold" panose="020B0604020202020204" charset="-79"/>
      <p:regular r:id="rId11"/>
    </p:embeddedFont>
    <p:embeddedFont>
      <p:font typeface="Calibri" panose="020F0502020204030204" pitchFamily="34" charset="0"/>
      <p:regular r:id="rId12"/>
      <p:bold r:id="rId13"/>
      <p:italic r:id="rId14"/>
      <p:boldItalic r:id="rId15"/>
    </p:embeddedFont>
    <p:embeddedFont>
      <p:font typeface="Garet 1" panose="020B0604020202020204" charset="0"/>
      <p:regular r:id="rId16"/>
    </p:embeddedFont>
    <p:embeddedFont>
      <p:font typeface="Garet 1 Bold" panose="020B0604020202020204" charset="0"/>
      <p:regular r:id="rId17"/>
    </p:embeddedFont>
    <p:embeddedFont>
      <p:font typeface="Garet 2" panose="020B0604020202020204" charset="0"/>
      <p:regular r:id="rId18"/>
    </p:embeddedFont>
    <p:embeddedFont>
      <p:font typeface="Garet 2 Bold" panose="020B0604020202020204" charset="0"/>
      <p:regular r:id="rId19"/>
    </p:embeddedFont>
    <p:embeddedFont>
      <p:font typeface="Martel Bold" panose="020B0604020202020204" charset="0"/>
      <p:regular r:id="rId20"/>
    </p:embeddedFont>
    <p:embeddedFont>
      <p:font typeface="Martel Heavy"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217" autoAdjust="0"/>
    <p:restoredTop sz="78348" autoAdjust="0"/>
  </p:normalViewPr>
  <p:slideViewPr>
    <p:cSldViewPr>
      <p:cViewPr>
        <p:scale>
          <a:sx n="25" d="100"/>
          <a:sy n="25" d="100"/>
        </p:scale>
        <p:origin x="1384" y="29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2"/>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21.07.2023</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2"/>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2"/>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sz="4000" dirty="0"/>
              <a:t>Hi everyone, my name is Andrea Melendez and I went deep into the Gamification of Language Learning phenomenon.</a:t>
            </a:r>
          </a:p>
        </p:txBody>
      </p:sp>
      <p:sp>
        <p:nvSpPr>
          <p:cNvPr id="4" name="Slide Number Placehold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1088417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Have you ever played Duolingo? And I want to emphasize the word PLAY here. You see, Duolingo is a company that sells gaming but competes in the language learning market. It uses a GAMIFICATION technique. The content is divided into small chunks, and you get to COMPETE against other in your learning trajectory. This technique is based on different learning theories, like: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-Practice Testing</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-Spacing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-Extrinsic motivation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-Embodied Cognition</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-others</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607755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Is it the only app offering an online language-learning product?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 Duolingo’s competitors, </a:t>
            </a:r>
          </a:p>
          <a:p>
            <a:pPr marL="0" marR="0">
              <a:lnSpc>
                <a:spcPct val="107000"/>
              </a:lnSpc>
              <a:spcBef>
                <a:spcPts val="0"/>
              </a:spcBef>
              <a:spcAft>
                <a:spcPts val="800"/>
              </a:spcAft>
            </a:pP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Babbel</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Rosetta stone</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And </a:t>
            </a:r>
            <a:r>
              <a:rPr lang="en-US" sz="1800" kern="100" dirty="0" err="1">
                <a:effectLst/>
                <a:latin typeface="Calibri" panose="020F0502020204030204" pitchFamily="34" charset="0"/>
                <a:ea typeface="Calibri" panose="020F0502020204030204" pitchFamily="34" charset="0"/>
                <a:cs typeface="Times New Roman" panose="02020603050405020304" pitchFamily="18" charset="0"/>
              </a:rPr>
              <a:t>Mondly</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have been relatively successful in terms of learning outcomes.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But Duolingo has the lions share in terms of App installs.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4115196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2"/>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9"/>
          </a:xfrm>
          <a:prstGeom prst="rect">
            <a:avLst/>
          </a:prstGeom>
        </p:spPr>
        <p:txBody>
          <a:bodyPr vert="horz" lIns="91440" tIns="45720" rIns="91440" bIns="45720" rtlCol="0"/>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If it’s a highly saturated market then, is there room to grow? </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YES, the market was valued at $52.7 BILLION in 2022 and expected to reach 337.2 BILLION by 2032 with a Compound Annual Growth of 20.8% over the forecast period. This is a 7X growth!</a:t>
            </a:r>
          </a:p>
          <a:p>
            <a:pPr marL="0" marR="0">
              <a:lnSpc>
                <a:spcPct val="107000"/>
              </a:lnSpc>
              <a:spcBef>
                <a:spcPts val="0"/>
              </a:spcBef>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https://www.gminsights.com/industry-analysis/language-learning-market</a:t>
            </a:r>
          </a:p>
        </p:txBody>
      </p:sp>
      <p:sp>
        <p:nvSpPr>
          <p:cNvPr id="6" name="Footer Placeholder 5"/>
          <p:cNvSpPr>
            <a:spLocks noGrp="1"/>
          </p:cNvSpPr>
          <p:nvPr>
            <p:ph type="ftr" sz="quarter" idx="4"/>
          </p:nvPr>
        </p:nvSpPr>
        <p:spPr>
          <a:xfrm>
            <a:off x="0" y="6502402"/>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2"/>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This is due to several reasons including the increased demand for language proficiency in the workplace and changing demographics worldwide. </a:t>
            </a:r>
          </a:p>
          <a:p>
            <a:pPr marL="0" marR="0">
              <a:lnSpc>
                <a:spcPct val="107000"/>
              </a:lnSpc>
              <a:spcBef>
                <a:spcPts val="0"/>
              </a:spcBef>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On top of these, the increase of smartphones and internet access globally will make the demand grow, and D2C products will have the upper hand, especially those who’ll get into XR and AI technologies first.</a:t>
            </a:r>
          </a:p>
          <a:p>
            <a:endParaRPr lang="en-US" dirty="0"/>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3567441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But the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upperhand</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of </a:t>
            </a:r>
            <a:r>
              <a:rPr lang="en-US" sz="1200" kern="100" dirty="0" err="1">
                <a:effectLst/>
                <a:latin typeface="Calibri" panose="020F0502020204030204" pitchFamily="34" charset="0"/>
                <a:ea typeface="Calibri" panose="020F0502020204030204" pitchFamily="34" charset="0"/>
                <a:cs typeface="Times New Roman" panose="02020603050405020304" pitchFamily="18" charset="0"/>
              </a:rPr>
              <a:t>duolingo</a:t>
            </a: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 comes from its Freemium business model. Offering a free product to attract a large user base that will produce data to gain more insights, and have an engagement effect, having its free users make the conversion to paid subscribers for greater efficacy. </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2016672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So what does Duolingo desperately needs to hold this advantage?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-Enhancing their speaking practice by using AI speech recognition and XR real-world settings.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-Offering advanced levels, extending the period of “customer service” to current graduating users</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-Making the experience significant, using new technology like AI to personalize further and XR to make an embodied cognition experience. </a:t>
            </a:r>
          </a:p>
          <a:p>
            <a:pPr marL="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7</a:t>
            </a:fld>
            <a:endParaRPr lang="cs-CZ"/>
          </a:p>
        </p:txBody>
      </p:sp>
    </p:spTree>
    <p:extLst>
      <p:ext uri="{BB962C8B-B14F-4D97-AF65-F5344CB8AC3E}">
        <p14:creationId xmlns:p14="http://schemas.microsoft.com/office/powerpoint/2010/main" val="2811845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Thank you for listening to me and if you want to learn more about the market report you can scan this QR code which will take you to the report. If any questions arise, be sure to contact me. </a:t>
            </a:r>
          </a:p>
          <a:p>
            <a:endParaRPr lang="en-US" dirty="0"/>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1528022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6.sv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2.png"/><Relationship Id="rId10" Type="http://schemas.openxmlformats.org/officeDocument/2006/relationships/image" Target="../media/image16.png"/><Relationship Id="rId4" Type="http://schemas.openxmlformats.org/officeDocument/2006/relationships/image" Target="../media/image6.svg"/><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svg"/><Relationship Id="rId11" Type="http://schemas.openxmlformats.org/officeDocument/2006/relationships/image" Target="../media/image4.svg"/><Relationship Id="rId5" Type="http://schemas.openxmlformats.org/officeDocument/2006/relationships/image" Target="../media/image20.png"/><Relationship Id="rId10" Type="http://schemas.openxmlformats.org/officeDocument/2006/relationships/image" Target="../media/image3.png"/><Relationship Id="rId4" Type="http://schemas.openxmlformats.org/officeDocument/2006/relationships/image" Target="../media/image19.svg"/><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4.svg"/><Relationship Id="rId9"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3" Type="http://schemas.openxmlformats.org/officeDocument/2006/relationships/image" Target="../media/image3.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3.svg"/><Relationship Id="rId5" Type="http://schemas.openxmlformats.org/officeDocument/2006/relationships/image" Target="../media/image25.png"/><Relationship Id="rId10" Type="http://schemas.openxmlformats.org/officeDocument/2006/relationships/image" Target="../media/image32.png"/><Relationship Id="rId4" Type="http://schemas.openxmlformats.org/officeDocument/2006/relationships/image" Target="../media/image4.svg"/><Relationship Id="rId9" Type="http://schemas.openxmlformats.org/officeDocument/2006/relationships/image" Target="../media/image31.svg"/><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455058" y="470136"/>
            <a:ext cx="2959652" cy="7492789"/>
          </a:xfrm>
          <a:custGeom>
            <a:avLst/>
            <a:gdLst/>
            <a:ahLst/>
            <a:cxnLst/>
            <a:rect l="l" t="t" r="r" b="b"/>
            <a:pathLst>
              <a:path w="2959652" h="7492789">
                <a:moveTo>
                  <a:pt x="0" y="0"/>
                </a:moveTo>
                <a:lnTo>
                  <a:pt x="2959652" y="0"/>
                </a:lnTo>
                <a:lnTo>
                  <a:pt x="2959652" y="7492789"/>
                </a:lnTo>
                <a:lnTo>
                  <a:pt x="0" y="7492789"/>
                </a:lnTo>
                <a:lnTo>
                  <a:pt x="0" y="0"/>
                </a:lnTo>
                <a:close/>
              </a:path>
            </a:pathLst>
          </a:custGeom>
          <a:blipFill>
            <a:blip r:embed="rId3"/>
            <a:stretch>
              <a:fillRect/>
            </a:stretch>
          </a:blipFill>
        </p:spPr>
      </p:sp>
      <p:sp>
        <p:nvSpPr>
          <p:cNvPr id="3" name="Freeform 3"/>
          <p:cNvSpPr/>
          <p:nvPr/>
        </p:nvSpPr>
        <p:spPr>
          <a:xfrm rot="5400000">
            <a:off x="2233163" y="3698344"/>
            <a:ext cx="2634301" cy="6669116"/>
          </a:xfrm>
          <a:custGeom>
            <a:avLst/>
            <a:gdLst/>
            <a:ahLst/>
            <a:cxnLst/>
            <a:rect l="l" t="t" r="r" b="b"/>
            <a:pathLst>
              <a:path w="2634301" h="6669116">
                <a:moveTo>
                  <a:pt x="0" y="0"/>
                </a:moveTo>
                <a:lnTo>
                  <a:pt x="2634300" y="0"/>
                </a:lnTo>
                <a:lnTo>
                  <a:pt x="2634300" y="6669116"/>
                </a:lnTo>
                <a:lnTo>
                  <a:pt x="0" y="6669116"/>
                </a:lnTo>
                <a:lnTo>
                  <a:pt x="0" y="0"/>
                </a:lnTo>
                <a:close/>
              </a:path>
            </a:pathLst>
          </a:custGeom>
          <a:blipFill>
            <a:blip r:embed="rId3"/>
            <a:stretch>
              <a:fillRect/>
            </a:stretch>
          </a:blipFill>
        </p:spPr>
      </p:sp>
      <p:sp>
        <p:nvSpPr>
          <p:cNvPr id="4" name="Freeform 4"/>
          <p:cNvSpPr/>
          <p:nvPr/>
        </p:nvSpPr>
        <p:spPr>
          <a:xfrm rot="5400000" flipH="1">
            <a:off x="2233163" y="-2017407"/>
            <a:ext cx="2634301" cy="6669116"/>
          </a:xfrm>
          <a:custGeom>
            <a:avLst/>
            <a:gdLst/>
            <a:ahLst/>
            <a:cxnLst/>
            <a:rect l="l" t="t" r="r" b="b"/>
            <a:pathLst>
              <a:path w="2634301" h="6669116">
                <a:moveTo>
                  <a:pt x="2634300" y="0"/>
                </a:moveTo>
                <a:lnTo>
                  <a:pt x="0" y="0"/>
                </a:lnTo>
                <a:lnTo>
                  <a:pt x="0" y="6669115"/>
                </a:lnTo>
                <a:lnTo>
                  <a:pt x="2634300" y="6669115"/>
                </a:lnTo>
                <a:lnTo>
                  <a:pt x="2634300" y="0"/>
                </a:lnTo>
                <a:close/>
              </a:path>
            </a:pathLst>
          </a:custGeom>
          <a:blipFill>
            <a:blip r:embed="rId3"/>
            <a:stretch>
              <a:fillRect/>
            </a:stretch>
          </a:blipFill>
        </p:spPr>
      </p:sp>
      <p:grpSp>
        <p:nvGrpSpPr>
          <p:cNvPr id="5" name="Group 5"/>
          <p:cNvGrpSpPr/>
          <p:nvPr/>
        </p:nvGrpSpPr>
        <p:grpSpPr>
          <a:xfrm>
            <a:off x="0" y="470136"/>
            <a:ext cx="17521480" cy="9247161"/>
            <a:chOff x="0" y="0"/>
            <a:chExt cx="19903974" cy="10138161"/>
          </a:xfrm>
        </p:grpSpPr>
        <p:sp>
          <p:nvSpPr>
            <p:cNvPr id="6" name="Freeform 6"/>
            <p:cNvSpPr/>
            <p:nvPr/>
          </p:nvSpPr>
          <p:spPr>
            <a:xfrm>
              <a:off x="0" y="0"/>
              <a:ext cx="19903974" cy="10138161"/>
            </a:xfrm>
            <a:custGeom>
              <a:avLst/>
              <a:gdLst/>
              <a:ahLst/>
              <a:cxnLst/>
              <a:rect l="l" t="t" r="r" b="b"/>
              <a:pathLst>
                <a:path w="19903974" h="10138161">
                  <a:moveTo>
                    <a:pt x="19779514" y="10138161"/>
                  </a:moveTo>
                  <a:lnTo>
                    <a:pt x="124460" y="10138161"/>
                  </a:lnTo>
                  <a:cubicBezTo>
                    <a:pt x="55880" y="10138161"/>
                    <a:pt x="0" y="10082281"/>
                    <a:pt x="0" y="10013701"/>
                  </a:cubicBezTo>
                  <a:lnTo>
                    <a:pt x="0" y="124460"/>
                  </a:lnTo>
                  <a:cubicBezTo>
                    <a:pt x="0" y="55880"/>
                    <a:pt x="55880" y="0"/>
                    <a:pt x="124460" y="0"/>
                  </a:cubicBezTo>
                  <a:lnTo>
                    <a:pt x="19779514" y="0"/>
                  </a:lnTo>
                  <a:cubicBezTo>
                    <a:pt x="19848094" y="0"/>
                    <a:pt x="19903974" y="55880"/>
                    <a:pt x="19903974" y="124460"/>
                  </a:cubicBezTo>
                  <a:lnTo>
                    <a:pt x="19903974" y="10013701"/>
                  </a:lnTo>
                  <a:cubicBezTo>
                    <a:pt x="19903974" y="10082281"/>
                    <a:pt x="19848094" y="10138161"/>
                    <a:pt x="19779514" y="10138161"/>
                  </a:cubicBezTo>
                  <a:close/>
                </a:path>
              </a:pathLst>
            </a:custGeom>
            <a:solidFill>
              <a:srgbClr val="AFC1D0"/>
            </a:solidFill>
          </p:spPr>
        </p:sp>
      </p:grpSp>
      <p:grpSp>
        <p:nvGrpSpPr>
          <p:cNvPr id="7" name="Group 7"/>
          <p:cNvGrpSpPr/>
          <p:nvPr/>
        </p:nvGrpSpPr>
        <p:grpSpPr>
          <a:xfrm>
            <a:off x="5663908" y="1261910"/>
            <a:ext cx="8320619" cy="971540"/>
            <a:chOff x="0" y="0"/>
            <a:chExt cx="4697255" cy="548465"/>
          </a:xfrm>
        </p:grpSpPr>
        <p:sp>
          <p:nvSpPr>
            <p:cNvPr id="8" name="Freeform 8"/>
            <p:cNvSpPr/>
            <p:nvPr/>
          </p:nvSpPr>
          <p:spPr>
            <a:xfrm>
              <a:off x="203200" y="-439"/>
              <a:ext cx="4290855" cy="549344"/>
            </a:xfrm>
            <a:custGeom>
              <a:avLst/>
              <a:gdLst/>
              <a:ahLst/>
              <a:cxnLst/>
              <a:rect l="l" t="t" r="r" b="b"/>
              <a:pathLst>
                <a:path w="4290855" h="549344">
                  <a:moveTo>
                    <a:pt x="4290855" y="439"/>
                  </a:moveTo>
                  <a:cubicBezTo>
                    <a:pt x="4192589" y="0"/>
                    <a:pt x="4101598" y="52172"/>
                    <a:pt x="4052338" y="137200"/>
                  </a:cubicBezTo>
                  <a:cubicBezTo>
                    <a:pt x="4003078" y="222228"/>
                    <a:pt x="4003078" y="327115"/>
                    <a:pt x="4052338" y="412143"/>
                  </a:cubicBezTo>
                  <a:cubicBezTo>
                    <a:pt x="4101598" y="497172"/>
                    <a:pt x="4192589" y="549344"/>
                    <a:pt x="4290855" y="548904"/>
                  </a:cubicBezTo>
                  <a:lnTo>
                    <a:pt x="0" y="548904"/>
                  </a:lnTo>
                  <a:cubicBezTo>
                    <a:pt x="98266" y="549344"/>
                    <a:pt x="189256" y="497172"/>
                    <a:pt x="238517" y="412143"/>
                  </a:cubicBezTo>
                  <a:cubicBezTo>
                    <a:pt x="287777" y="327115"/>
                    <a:pt x="287777" y="222228"/>
                    <a:pt x="238517" y="137200"/>
                  </a:cubicBezTo>
                  <a:cubicBezTo>
                    <a:pt x="189256" y="52172"/>
                    <a:pt x="98266" y="0"/>
                    <a:pt x="0" y="439"/>
                  </a:cubicBezTo>
                  <a:close/>
                </a:path>
              </a:pathLst>
            </a:custGeom>
            <a:solidFill>
              <a:srgbClr val="F3F6FA"/>
            </a:solidFill>
          </p:spPr>
        </p:sp>
        <p:sp>
          <p:nvSpPr>
            <p:cNvPr id="9" name="TextBox 9"/>
            <p:cNvSpPr txBox="1"/>
            <p:nvPr/>
          </p:nvSpPr>
          <p:spPr>
            <a:xfrm>
              <a:off x="0" y="-28575"/>
              <a:ext cx="812800" cy="434975"/>
            </a:xfrm>
            <a:prstGeom prst="rect">
              <a:avLst/>
            </a:prstGeom>
          </p:spPr>
          <p:txBody>
            <a:bodyPr lIns="47790" tIns="47790" rIns="47790" bIns="47790" rtlCol="0" anchor="ctr"/>
            <a:lstStyle/>
            <a:p>
              <a:pPr algn="ctr">
                <a:lnSpc>
                  <a:spcPts val="1712"/>
                </a:lnSpc>
              </a:pPr>
              <a:endParaRPr/>
            </a:p>
          </p:txBody>
        </p:sp>
      </p:grpSp>
      <p:grpSp>
        <p:nvGrpSpPr>
          <p:cNvPr id="10" name="Group 10"/>
          <p:cNvGrpSpPr/>
          <p:nvPr/>
        </p:nvGrpSpPr>
        <p:grpSpPr>
          <a:xfrm>
            <a:off x="17182413" y="7690968"/>
            <a:ext cx="678134" cy="678134"/>
            <a:chOff x="0" y="0"/>
            <a:chExt cx="812800" cy="812800"/>
          </a:xfrm>
        </p:grpSpPr>
        <p:sp>
          <p:nvSpPr>
            <p:cNvPr id="11" name="Freeform 1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3F6FA"/>
            </a:solidFill>
          </p:spPr>
        </p:sp>
        <p:sp>
          <p:nvSpPr>
            <p:cNvPr id="12" name="TextBox 12"/>
            <p:cNvSpPr txBox="1"/>
            <p:nvPr/>
          </p:nvSpPr>
          <p:spPr>
            <a:xfrm>
              <a:off x="76200" y="66675"/>
              <a:ext cx="660400" cy="669925"/>
            </a:xfrm>
            <a:prstGeom prst="rect">
              <a:avLst/>
            </a:prstGeom>
          </p:spPr>
          <p:txBody>
            <a:bodyPr lIns="47790" tIns="47790" rIns="47790" bIns="47790" rtlCol="0" anchor="ctr"/>
            <a:lstStyle/>
            <a:p>
              <a:pPr algn="ctr">
                <a:lnSpc>
                  <a:spcPts val="131"/>
                </a:lnSpc>
              </a:pPr>
              <a:endParaRPr/>
            </a:p>
          </p:txBody>
        </p:sp>
      </p:grpSp>
      <p:grpSp>
        <p:nvGrpSpPr>
          <p:cNvPr id="13" name="Group 13"/>
          <p:cNvGrpSpPr/>
          <p:nvPr/>
        </p:nvGrpSpPr>
        <p:grpSpPr>
          <a:xfrm>
            <a:off x="17182413" y="6332887"/>
            <a:ext cx="678134" cy="678134"/>
            <a:chOff x="0" y="0"/>
            <a:chExt cx="812800" cy="812800"/>
          </a:xfrm>
        </p:grpSpPr>
        <p:sp>
          <p:nvSpPr>
            <p:cNvPr id="14" name="Freeform 1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3F6FA"/>
            </a:solidFill>
          </p:spPr>
        </p:sp>
        <p:sp>
          <p:nvSpPr>
            <p:cNvPr id="15" name="TextBox 15"/>
            <p:cNvSpPr txBox="1"/>
            <p:nvPr/>
          </p:nvSpPr>
          <p:spPr>
            <a:xfrm>
              <a:off x="76200" y="66675"/>
              <a:ext cx="660400" cy="669925"/>
            </a:xfrm>
            <a:prstGeom prst="rect">
              <a:avLst/>
            </a:prstGeom>
          </p:spPr>
          <p:txBody>
            <a:bodyPr lIns="47790" tIns="47790" rIns="47790" bIns="47790" rtlCol="0" anchor="ctr"/>
            <a:lstStyle/>
            <a:p>
              <a:pPr algn="ctr">
                <a:lnSpc>
                  <a:spcPts val="131"/>
                </a:lnSpc>
              </a:pPr>
              <a:endParaRPr/>
            </a:p>
          </p:txBody>
        </p:sp>
      </p:grpSp>
      <p:grpSp>
        <p:nvGrpSpPr>
          <p:cNvPr id="16" name="Group 16"/>
          <p:cNvGrpSpPr/>
          <p:nvPr/>
        </p:nvGrpSpPr>
        <p:grpSpPr>
          <a:xfrm>
            <a:off x="17182413" y="4972558"/>
            <a:ext cx="678134" cy="678134"/>
            <a:chOff x="0" y="0"/>
            <a:chExt cx="812800" cy="812800"/>
          </a:xfrm>
        </p:grpSpPr>
        <p:sp>
          <p:nvSpPr>
            <p:cNvPr id="17" name="Freeform 1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3F6FA"/>
            </a:solidFill>
          </p:spPr>
        </p:sp>
        <p:sp>
          <p:nvSpPr>
            <p:cNvPr id="18" name="TextBox 18"/>
            <p:cNvSpPr txBox="1"/>
            <p:nvPr/>
          </p:nvSpPr>
          <p:spPr>
            <a:xfrm>
              <a:off x="76200" y="66675"/>
              <a:ext cx="660400" cy="669925"/>
            </a:xfrm>
            <a:prstGeom prst="rect">
              <a:avLst/>
            </a:prstGeom>
          </p:spPr>
          <p:txBody>
            <a:bodyPr lIns="47790" tIns="47790" rIns="47790" bIns="47790" rtlCol="0" anchor="ctr"/>
            <a:lstStyle/>
            <a:p>
              <a:pPr algn="ctr">
                <a:lnSpc>
                  <a:spcPts val="131"/>
                </a:lnSpc>
              </a:pPr>
              <a:endParaRPr/>
            </a:p>
          </p:txBody>
        </p:sp>
      </p:grpSp>
      <p:sp>
        <p:nvSpPr>
          <p:cNvPr id="19" name="AutoShape 19"/>
          <p:cNvSpPr/>
          <p:nvPr/>
        </p:nvSpPr>
        <p:spPr>
          <a:xfrm>
            <a:off x="4369010" y="5497619"/>
            <a:ext cx="766555" cy="0"/>
          </a:xfrm>
          <a:prstGeom prst="line">
            <a:avLst/>
          </a:prstGeom>
          <a:ln w="47625" cap="rnd">
            <a:solidFill>
              <a:srgbClr val="F3F6FA"/>
            </a:solidFill>
            <a:prstDash val="solid"/>
            <a:headEnd type="none" w="sm" len="sm"/>
            <a:tailEnd type="none" w="sm" len="sm"/>
          </a:ln>
        </p:spPr>
      </p:sp>
      <p:sp>
        <p:nvSpPr>
          <p:cNvPr id="20" name="Freeform 20"/>
          <p:cNvSpPr/>
          <p:nvPr/>
        </p:nvSpPr>
        <p:spPr>
          <a:xfrm>
            <a:off x="1028700" y="1069249"/>
            <a:ext cx="2521613" cy="2521613"/>
          </a:xfrm>
          <a:custGeom>
            <a:avLst/>
            <a:gdLst/>
            <a:ahLst/>
            <a:cxnLst/>
            <a:rect l="l" t="t" r="r" b="b"/>
            <a:pathLst>
              <a:path w="2521613" h="2521613">
                <a:moveTo>
                  <a:pt x="0" y="0"/>
                </a:moveTo>
                <a:lnTo>
                  <a:pt x="2521613" y="0"/>
                </a:lnTo>
                <a:lnTo>
                  <a:pt x="2521613" y="2521613"/>
                </a:lnTo>
                <a:lnTo>
                  <a:pt x="0" y="2521613"/>
                </a:lnTo>
                <a:lnTo>
                  <a:pt x="0" y="0"/>
                </a:lnTo>
                <a:close/>
              </a:path>
            </a:pathLst>
          </a:custGeom>
          <a:blipFill>
            <a:blip r:embed="rId4"/>
            <a:stretch>
              <a:fillRect/>
            </a:stretch>
          </a:blipFill>
        </p:spPr>
      </p:sp>
      <p:sp>
        <p:nvSpPr>
          <p:cNvPr id="21" name="TextBox 21"/>
          <p:cNvSpPr txBox="1"/>
          <p:nvPr/>
        </p:nvSpPr>
        <p:spPr>
          <a:xfrm>
            <a:off x="4364422" y="5797472"/>
            <a:ext cx="9620105" cy="1979930"/>
          </a:xfrm>
          <a:prstGeom prst="rect">
            <a:avLst/>
          </a:prstGeom>
        </p:spPr>
        <p:txBody>
          <a:bodyPr lIns="0" tIns="0" rIns="0" bIns="0" rtlCol="0" anchor="t">
            <a:spAutoFit/>
          </a:bodyPr>
          <a:lstStyle/>
          <a:p>
            <a:pPr>
              <a:lnSpc>
                <a:spcPts val="7929"/>
              </a:lnSpc>
            </a:pPr>
            <a:r>
              <a:rPr lang="en-US" sz="6099" dirty="0">
                <a:solidFill>
                  <a:srgbClr val="0B1320"/>
                </a:solidFill>
                <a:latin typeface="Martel Heavy"/>
              </a:rPr>
              <a:t>The Gamification of Language Learning</a:t>
            </a:r>
          </a:p>
        </p:txBody>
      </p:sp>
      <p:sp>
        <p:nvSpPr>
          <p:cNvPr id="22" name="TextBox 22"/>
          <p:cNvSpPr txBox="1"/>
          <p:nvPr/>
        </p:nvSpPr>
        <p:spPr>
          <a:xfrm>
            <a:off x="5085391" y="1466019"/>
            <a:ext cx="9477653" cy="506172"/>
          </a:xfrm>
          <a:prstGeom prst="rect">
            <a:avLst/>
          </a:prstGeom>
        </p:spPr>
        <p:txBody>
          <a:bodyPr lIns="0" tIns="0" rIns="0" bIns="0" rtlCol="0" anchor="t">
            <a:spAutoFit/>
          </a:bodyPr>
          <a:lstStyle/>
          <a:p>
            <a:pPr algn="ctr">
              <a:lnSpc>
                <a:spcPts val="4125"/>
              </a:lnSpc>
              <a:spcBef>
                <a:spcPct val="0"/>
              </a:spcBef>
            </a:pPr>
            <a:r>
              <a:rPr lang="en-US" sz="2946" spc="147">
                <a:solidFill>
                  <a:srgbClr val="0B1320"/>
                </a:solidFill>
                <a:latin typeface="Assistant Semi-Bold"/>
              </a:rPr>
              <a:t>ANDREA MELENDEZ | MEITE 2023</a:t>
            </a:r>
          </a:p>
        </p:txBody>
      </p:sp>
      <p:sp>
        <p:nvSpPr>
          <p:cNvPr id="23" name="Freeform 23"/>
          <p:cNvSpPr/>
          <p:nvPr/>
        </p:nvSpPr>
        <p:spPr>
          <a:xfrm>
            <a:off x="-2845558" y="5392498"/>
            <a:ext cx="6628955" cy="4324799"/>
          </a:xfrm>
          <a:custGeom>
            <a:avLst/>
            <a:gdLst/>
            <a:ahLst/>
            <a:cxnLst/>
            <a:rect l="l" t="t" r="r" b="b"/>
            <a:pathLst>
              <a:path w="6628955" h="4324799">
                <a:moveTo>
                  <a:pt x="0" y="0"/>
                </a:moveTo>
                <a:lnTo>
                  <a:pt x="6628955" y="0"/>
                </a:lnTo>
                <a:lnTo>
                  <a:pt x="6628955" y="4324799"/>
                </a:lnTo>
                <a:lnTo>
                  <a:pt x="0" y="4324799"/>
                </a:lnTo>
                <a:lnTo>
                  <a:pt x="0" y="0"/>
                </a:lnTo>
                <a:close/>
              </a:path>
            </a:pathLst>
          </a:custGeom>
          <a:blipFill>
            <a:blip r:embed="rId5">
              <a:alphaModFix amt="19999"/>
              <a:extLst>
                <a:ext uri="{96DAC541-7B7A-43D3-8B79-37D633B846F1}">
                  <asvg:svgBlip xmlns:asvg="http://schemas.microsoft.com/office/drawing/2016/SVG/main" r:embed="rId6"/>
                </a:ext>
              </a:extLst>
            </a:blip>
            <a:stretch>
              <a:fillRect b="-22622"/>
            </a:stretch>
          </a:blipFill>
        </p:spPr>
      </p:sp>
    </p:spTree>
  </p:cSld>
  <p:clrMapOvr>
    <a:masterClrMapping/>
  </p:clrMapOvr>
  <mc:AlternateContent xmlns:mc="http://schemas.openxmlformats.org/markup-compatibility/2006">
    <mc:Choice xmlns:p14="http://schemas.microsoft.com/office/powerpoint/2010/main" Requires="p14">
      <p:transition spd="slow" p14:dur="2000" advTm="1129"/>
    </mc:Choice>
    <mc:Fallback>
      <p:transition spd="slow" advTm="112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60545" y="0"/>
            <a:ext cx="1982931" cy="10287000"/>
            <a:chOff x="0" y="0"/>
            <a:chExt cx="2643908" cy="13716000"/>
          </a:xfrm>
        </p:grpSpPr>
        <p:grpSp>
          <p:nvGrpSpPr>
            <p:cNvPr id="3" name="Group 3"/>
            <p:cNvGrpSpPr/>
            <p:nvPr/>
          </p:nvGrpSpPr>
          <p:grpSpPr>
            <a:xfrm rot="-10800000">
              <a:off x="0" y="0"/>
              <a:ext cx="2643908" cy="13716000"/>
              <a:chOff x="0" y="0"/>
              <a:chExt cx="1679742" cy="8714127"/>
            </a:xfrm>
          </p:grpSpPr>
          <p:sp>
            <p:nvSpPr>
              <p:cNvPr id="4" name="Freeform 4"/>
              <p:cNvSpPr/>
              <p:nvPr/>
            </p:nvSpPr>
            <p:spPr>
              <a:xfrm>
                <a:off x="0" y="0"/>
                <a:ext cx="1679743" cy="8714127"/>
              </a:xfrm>
              <a:custGeom>
                <a:avLst/>
                <a:gdLst/>
                <a:ahLst/>
                <a:cxnLst/>
                <a:rect l="l" t="t" r="r" b="b"/>
                <a:pathLst>
                  <a:path w="1679743" h="8714127">
                    <a:moveTo>
                      <a:pt x="1555282" y="8714126"/>
                    </a:moveTo>
                    <a:lnTo>
                      <a:pt x="124460" y="8714126"/>
                    </a:lnTo>
                    <a:cubicBezTo>
                      <a:pt x="55880" y="8714126"/>
                      <a:pt x="0" y="8658247"/>
                      <a:pt x="0" y="8589666"/>
                    </a:cubicBezTo>
                    <a:lnTo>
                      <a:pt x="0" y="124460"/>
                    </a:lnTo>
                    <a:cubicBezTo>
                      <a:pt x="0" y="55880"/>
                      <a:pt x="55880" y="0"/>
                      <a:pt x="124460" y="0"/>
                    </a:cubicBezTo>
                    <a:lnTo>
                      <a:pt x="1555283" y="0"/>
                    </a:lnTo>
                    <a:cubicBezTo>
                      <a:pt x="1623863" y="0"/>
                      <a:pt x="1679743" y="55880"/>
                      <a:pt x="1679743" y="124460"/>
                    </a:cubicBezTo>
                    <a:lnTo>
                      <a:pt x="1679743" y="8589666"/>
                    </a:lnTo>
                    <a:cubicBezTo>
                      <a:pt x="1679743" y="8658247"/>
                      <a:pt x="1623863" y="8714127"/>
                      <a:pt x="1555283" y="8714127"/>
                    </a:cubicBezTo>
                    <a:close/>
                  </a:path>
                </a:pathLst>
              </a:custGeom>
              <a:solidFill>
                <a:srgbClr val="365679"/>
              </a:solidFill>
            </p:spPr>
          </p:sp>
        </p:grpSp>
        <p:sp>
          <p:nvSpPr>
            <p:cNvPr id="5" name="Freeform 5"/>
            <p:cNvSpPr/>
            <p:nvPr/>
          </p:nvSpPr>
          <p:spPr>
            <a:xfrm rot="5400000">
              <a:off x="-3218437" y="8324795"/>
              <a:ext cx="8609642" cy="2172769"/>
            </a:xfrm>
            <a:custGeom>
              <a:avLst/>
              <a:gdLst/>
              <a:ahLst/>
              <a:cxnLst/>
              <a:rect l="l" t="t" r="r" b="b"/>
              <a:pathLst>
                <a:path w="8609642" h="2172769">
                  <a:moveTo>
                    <a:pt x="0" y="0"/>
                  </a:moveTo>
                  <a:lnTo>
                    <a:pt x="8609642" y="0"/>
                  </a:lnTo>
                  <a:lnTo>
                    <a:pt x="8609642" y="2172768"/>
                  </a:lnTo>
                  <a:lnTo>
                    <a:pt x="0" y="2172768"/>
                  </a:lnTo>
                  <a:lnTo>
                    <a:pt x="0" y="0"/>
                  </a:lnTo>
                  <a:close/>
                </a:path>
              </a:pathLst>
            </a:custGeom>
            <a:blipFill>
              <a:blip r:embed="rId3">
                <a:extLst>
                  <a:ext uri="{96DAC541-7B7A-43D3-8B79-37D633B846F1}">
                    <asvg:svgBlip xmlns:asvg="http://schemas.microsoft.com/office/drawing/2016/SVG/main" r:embed="rId4"/>
                  </a:ext>
                </a:extLst>
              </a:blip>
              <a:stretch>
                <a:fillRect t="-145664" r="-23884" b="-147051"/>
              </a:stretch>
            </a:blipFill>
          </p:spPr>
        </p:sp>
        <p:sp>
          <p:nvSpPr>
            <p:cNvPr id="6" name="Freeform 6"/>
            <p:cNvSpPr/>
            <p:nvPr/>
          </p:nvSpPr>
          <p:spPr>
            <a:xfrm rot="5400000">
              <a:off x="-2753200" y="2753200"/>
              <a:ext cx="7562435" cy="2056034"/>
            </a:xfrm>
            <a:custGeom>
              <a:avLst/>
              <a:gdLst/>
              <a:ahLst/>
              <a:cxnLst/>
              <a:rect l="l" t="t" r="r" b="b"/>
              <a:pathLst>
                <a:path w="7562435" h="2056034">
                  <a:moveTo>
                    <a:pt x="0" y="0"/>
                  </a:moveTo>
                  <a:lnTo>
                    <a:pt x="7562434" y="0"/>
                  </a:lnTo>
                  <a:lnTo>
                    <a:pt x="7562434" y="2056034"/>
                  </a:lnTo>
                  <a:lnTo>
                    <a:pt x="0" y="2056034"/>
                  </a:lnTo>
                  <a:lnTo>
                    <a:pt x="0" y="0"/>
                  </a:lnTo>
                  <a:close/>
                </a:path>
              </a:pathLst>
            </a:custGeom>
            <a:blipFill>
              <a:blip r:embed="rId3">
                <a:extLst>
                  <a:ext uri="{96DAC541-7B7A-43D3-8B79-37D633B846F1}">
                    <asvg:svgBlip xmlns:asvg="http://schemas.microsoft.com/office/drawing/2016/SVG/main" r:embed="rId4"/>
                  </a:ext>
                </a:extLst>
              </a:blip>
              <a:stretch>
                <a:fillRect l="-41039" b="-315013"/>
              </a:stretch>
            </a:blipFill>
          </p:spPr>
        </p:sp>
      </p:grpSp>
      <p:grpSp>
        <p:nvGrpSpPr>
          <p:cNvPr id="7" name="Group 7"/>
          <p:cNvGrpSpPr/>
          <p:nvPr/>
        </p:nvGrpSpPr>
        <p:grpSpPr>
          <a:xfrm>
            <a:off x="1028700" y="9258300"/>
            <a:ext cx="15051566" cy="929133"/>
            <a:chOff x="0" y="0"/>
            <a:chExt cx="20068755" cy="1238844"/>
          </a:xfrm>
        </p:grpSpPr>
        <p:sp>
          <p:nvSpPr>
            <p:cNvPr id="8" name="TextBox 8"/>
            <p:cNvSpPr txBox="1"/>
            <p:nvPr/>
          </p:nvSpPr>
          <p:spPr>
            <a:xfrm>
              <a:off x="11000013" y="13456"/>
              <a:ext cx="9068742" cy="954758"/>
            </a:xfrm>
            <a:prstGeom prst="rect">
              <a:avLst/>
            </a:prstGeom>
          </p:spPr>
          <p:txBody>
            <a:bodyPr lIns="0" tIns="0" rIns="0" bIns="0" rtlCol="0" anchor="t">
              <a:spAutoFit/>
            </a:bodyPr>
            <a:lstStyle/>
            <a:p>
              <a:pPr marL="0" lvl="0" indent="0" algn="r">
                <a:lnSpc>
                  <a:spcPts val="6865"/>
                </a:lnSpc>
                <a:spcBef>
                  <a:spcPct val="0"/>
                </a:spcBef>
              </a:pPr>
              <a:endParaRPr/>
            </a:p>
          </p:txBody>
        </p:sp>
        <p:sp>
          <p:nvSpPr>
            <p:cNvPr id="9" name="TextBox 9"/>
            <p:cNvSpPr txBox="1"/>
            <p:nvPr/>
          </p:nvSpPr>
          <p:spPr>
            <a:xfrm>
              <a:off x="1488549" y="132627"/>
              <a:ext cx="5845984" cy="749725"/>
            </a:xfrm>
            <a:prstGeom prst="rect">
              <a:avLst/>
            </a:prstGeom>
          </p:spPr>
          <p:txBody>
            <a:bodyPr lIns="0" tIns="0" rIns="0" bIns="0" rtlCol="0" anchor="t">
              <a:spAutoFit/>
            </a:bodyPr>
            <a:lstStyle/>
            <a:p>
              <a:pPr>
                <a:lnSpc>
                  <a:spcPts val="4806"/>
                </a:lnSpc>
                <a:spcBef>
                  <a:spcPct val="0"/>
                </a:spcBef>
              </a:pPr>
              <a:r>
                <a:rPr lang="en-US" sz="3432">
                  <a:solidFill>
                    <a:srgbClr val="0B1320"/>
                  </a:solidFill>
                  <a:latin typeface="Garet 1"/>
                </a:rPr>
                <a:t>Andrea Melendez</a:t>
              </a:r>
            </a:p>
          </p:txBody>
        </p:sp>
        <p:sp>
          <p:nvSpPr>
            <p:cNvPr id="10" name="Freeform 10"/>
            <p:cNvSpPr/>
            <p:nvPr/>
          </p:nvSpPr>
          <p:spPr>
            <a:xfrm>
              <a:off x="0" y="0"/>
              <a:ext cx="1238844" cy="1238844"/>
            </a:xfrm>
            <a:custGeom>
              <a:avLst/>
              <a:gdLst/>
              <a:ahLst/>
              <a:cxnLst/>
              <a:rect l="l" t="t" r="r" b="b"/>
              <a:pathLst>
                <a:path w="1238844" h="1238844">
                  <a:moveTo>
                    <a:pt x="0" y="0"/>
                  </a:moveTo>
                  <a:lnTo>
                    <a:pt x="1238844" y="0"/>
                  </a:lnTo>
                  <a:lnTo>
                    <a:pt x="1238844" y="1238844"/>
                  </a:lnTo>
                  <a:lnTo>
                    <a:pt x="0" y="1238844"/>
                  </a:lnTo>
                  <a:lnTo>
                    <a:pt x="0" y="0"/>
                  </a:lnTo>
                  <a:close/>
                </a:path>
              </a:pathLst>
            </a:custGeom>
            <a:blipFill>
              <a:blip r:embed="rId5"/>
              <a:stretch>
                <a:fillRect/>
              </a:stretch>
            </a:blipFill>
          </p:spPr>
        </p:sp>
      </p:grpSp>
      <p:sp>
        <p:nvSpPr>
          <p:cNvPr id="11" name="Freeform 11"/>
          <p:cNvSpPr/>
          <p:nvPr/>
        </p:nvSpPr>
        <p:spPr>
          <a:xfrm>
            <a:off x="1028700" y="947057"/>
            <a:ext cx="6694714" cy="6763245"/>
          </a:xfrm>
          <a:custGeom>
            <a:avLst/>
            <a:gdLst/>
            <a:ahLst/>
            <a:cxnLst/>
            <a:rect l="l" t="t" r="r" b="b"/>
            <a:pathLst>
              <a:path w="6681602" h="6681602">
                <a:moveTo>
                  <a:pt x="0" y="0"/>
                </a:moveTo>
                <a:lnTo>
                  <a:pt x="6681602" y="0"/>
                </a:lnTo>
                <a:lnTo>
                  <a:pt x="6681602" y="6681602"/>
                </a:lnTo>
                <a:lnTo>
                  <a:pt x="0" y="6681602"/>
                </a:lnTo>
                <a:lnTo>
                  <a:pt x="0" y="0"/>
                </a:lnTo>
                <a:close/>
              </a:path>
            </a:pathLst>
          </a:custGeom>
          <a:blipFill>
            <a:blip r:embed="rId6"/>
            <a:stretch>
              <a:fillRect/>
            </a:stretch>
          </a:blipFill>
        </p:spPr>
      </p:sp>
      <p:sp>
        <p:nvSpPr>
          <p:cNvPr id="12" name="TextBox 12"/>
          <p:cNvSpPr txBox="1"/>
          <p:nvPr/>
        </p:nvSpPr>
        <p:spPr>
          <a:xfrm>
            <a:off x="9007485" y="4689419"/>
            <a:ext cx="6355878" cy="3355975"/>
          </a:xfrm>
          <a:prstGeom prst="rect">
            <a:avLst/>
          </a:prstGeom>
        </p:spPr>
        <p:txBody>
          <a:bodyPr lIns="0" tIns="0" rIns="0" bIns="0" rtlCol="0" anchor="t">
            <a:spAutoFit/>
          </a:bodyPr>
          <a:lstStyle/>
          <a:p>
            <a:pPr marL="863599" lvl="1" indent="-431800" algn="just">
              <a:lnSpc>
                <a:spcPts val="6799"/>
              </a:lnSpc>
              <a:buFont typeface="Arial"/>
              <a:buChar char="•"/>
            </a:pPr>
            <a:r>
              <a:rPr lang="en-US" sz="3999" dirty="0">
                <a:solidFill>
                  <a:srgbClr val="0B1320"/>
                </a:solidFill>
                <a:latin typeface="Garet 1"/>
              </a:rPr>
              <a:t>Practice Testing</a:t>
            </a:r>
          </a:p>
          <a:p>
            <a:pPr marL="863599" lvl="1" indent="-431800" algn="just">
              <a:lnSpc>
                <a:spcPts val="6799"/>
              </a:lnSpc>
              <a:buFont typeface="Arial"/>
              <a:buChar char="•"/>
            </a:pPr>
            <a:r>
              <a:rPr lang="en-US" sz="3999" dirty="0">
                <a:solidFill>
                  <a:srgbClr val="0B1320"/>
                </a:solidFill>
                <a:latin typeface="Garet 1"/>
              </a:rPr>
              <a:t>Spacing</a:t>
            </a:r>
          </a:p>
          <a:p>
            <a:pPr marL="863599" lvl="1" indent="-431800" algn="just">
              <a:lnSpc>
                <a:spcPts val="6799"/>
              </a:lnSpc>
              <a:buFont typeface="Arial"/>
              <a:buChar char="•"/>
            </a:pPr>
            <a:r>
              <a:rPr lang="en-US" sz="3999" dirty="0">
                <a:solidFill>
                  <a:srgbClr val="0B1320"/>
                </a:solidFill>
                <a:latin typeface="Garet 1"/>
              </a:rPr>
              <a:t>Extrinsic Motivation</a:t>
            </a:r>
          </a:p>
          <a:p>
            <a:pPr marL="863599" lvl="1" indent="-431800" algn="just">
              <a:lnSpc>
                <a:spcPts val="6799"/>
              </a:lnSpc>
              <a:buFont typeface="Arial"/>
              <a:buChar char="•"/>
            </a:pPr>
            <a:r>
              <a:rPr lang="en-US" sz="3999" dirty="0">
                <a:solidFill>
                  <a:srgbClr val="0B1320"/>
                </a:solidFill>
                <a:latin typeface="Garet 1"/>
              </a:rPr>
              <a:t>Embodied Cognition</a:t>
            </a:r>
          </a:p>
        </p:txBody>
      </p:sp>
      <p:sp>
        <p:nvSpPr>
          <p:cNvPr id="13" name="TextBox 13"/>
          <p:cNvSpPr txBox="1"/>
          <p:nvPr/>
        </p:nvSpPr>
        <p:spPr>
          <a:xfrm>
            <a:off x="7375371" y="1680789"/>
            <a:ext cx="9620105" cy="1979930"/>
          </a:xfrm>
          <a:prstGeom prst="rect">
            <a:avLst/>
          </a:prstGeom>
        </p:spPr>
        <p:txBody>
          <a:bodyPr lIns="0" tIns="0" rIns="0" bIns="0" rtlCol="0" anchor="t">
            <a:spAutoFit/>
          </a:bodyPr>
          <a:lstStyle/>
          <a:p>
            <a:pPr>
              <a:lnSpc>
                <a:spcPts val="7929"/>
              </a:lnSpc>
            </a:pPr>
            <a:r>
              <a:rPr lang="en-US" sz="6099" dirty="0">
                <a:solidFill>
                  <a:srgbClr val="0B1320"/>
                </a:solidFill>
                <a:latin typeface="Martel Heavy"/>
              </a:rPr>
              <a:t>Gamification or </a:t>
            </a:r>
          </a:p>
          <a:p>
            <a:pPr>
              <a:lnSpc>
                <a:spcPts val="7929"/>
              </a:lnSpc>
            </a:pPr>
            <a:r>
              <a:rPr lang="en-US" sz="6099" dirty="0">
                <a:solidFill>
                  <a:srgbClr val="0B1320"/>
                </a:solidFill>
                <a:latin typeface="Martel Heavy"/>
              </a:rPr>
              <a:t>Game-based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
                                            <p:txEl>
                                              <p:pRg st="0" end="0"/>
                                            </p:txEl>
                                          </p:spTgt>
                                        </p:tgtEl>
                                        <p:attrNameLst>
                                          <p:attrName>style.visibility</p:attrName>
                                        </p:attrNameLst>
                                      </p:cBhvr>
                                      <p:to>
                                        <p:strVal val="visible"/>
                                      </p:to>
                                    </p:set>
                                    <p:animEffect transition="in" filter="fade">
                                      <p:cBhvr>
                                        <p:cTn id="18" dur="5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Effect transition="in" filter="fade">
                                      <p:cBhvr>
                                        <p:cTn id="23" dur="500"/>
                                        <p:tgtEl>
                                          <p:spTgt spid="12">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xEl>
                                              <p:pRg st="2" end="2"/>
                                            </p:txEl>
                                          </p:spTgt>
                                        </p:tgtEl>
                                        <p:attrNameLst>
                                          <p:attrName>style.visibility</p:attrName>
                                        </p:attrNameLst>
                                      </p:cBhvr>
                                      <p:to>
                                        <p:strVal val="visible"/>
                                      </p:to>
                                    </p:set>
                                    <p:animEffect transition="in" filter="fade">
                                      <p:cBhvr>
                                        <p:cTn id="28" dur="500"/>
                                        <p:tgtEl>
                                          <p:spTgt spid="12">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fade">
                                      <p:cBhvr>
                                        <p:cTn id="33"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60545" y="0"/>
            <a:ext cx="1982931" cy="10287000"/>
            <a:chOff x="0" y="0"/>
            <a:chExt cx="2643908" cy="13716000"/>
          </a:xfrm>
        </p:grpSpPr>
        <p:grpSp>
          <p:nvGrpSpPr>
            <p:cNvPr id="3" name="Group 3"/>
            <p:cNvGrpSpPr/>
            <p:nvPr/>
          </p:nvGrpSpPr>
          <p:grpSpPr>
            <a:xfrm rot="-10800000">
              <a:off x="0" y="0"/>
              <a:ext cx="2643908" cy="13716000"/>
              <a:chOff x="0" y="0"/>
              <a:chExt cx="1679742" cy="8714127"/>
            </a:xfrm>
          </p:grpSpPr>
          <p:sp>
            <p:nvSpPr>
              <p:cNvPr id="4" name="Freeform 4"/>
              <p:cNvSpPr/>
              <p:nvPr/>
            </p:nvSpPr>
            <p:spPr>
              <a:xfrm>
                <a:off x="0" y="0"/>
                <a:ext cx="1679743" cy="8714127"/>
              </a:xfrm>
              <a:custGeom>
                <a:avLst/>
                <a:gdLst/>
                <a:ahLst/>
                <a:cxnLst/>
                <a:rect l="l" t="t" r="r" b="b"/>
                <a:pathLst>
                  <a:path w="1679743" h="8714127">
                    <a:moveTo>
                      <a:pt x="1555282" y="8714126"/>
                    </a:moveTo>
                    <a:lnTo>
                      <a:pt x="124460" y="8714126"/>
                    </a:lnTo>
                    <a:cubicBezTo>
                      <a:pt x="55880" y="8714126"/>
                      <a:pt x="0" y="8658247"/>
                      <a:pt x="0" y="8589666"/>
                    </a:cubicBezTo>
                    <a:lnTo>
                      <a:pt x="0" y="124460"/>
                    </a:lnTo>
                    <a:cubicBezTo>
                      <a:pt x="0" y="55880"/>
                      <a:pt x="55880" y="0"/>
                      <a:pt x="124460" y="0"/>
                    </a:cubicBezTo>
                    <a:lnTo>
                      <a:pt x="1555283" y="0"/>
                    </a:lnTo>
                    <a:cubicBezTo>
                      <a:pt x="1623863" y="0"/>
                      <a:pt x="1679743" y="55880"/>
                      <a:pt x="1679743" y="124460"/>
                    </a:cubicBezTo>
                    <a:lnTo>
                      <a:pt x="1679743" y="8589666"/>
                    </a:lnTo>
                    <a:cubicBezTo>
                      <a:pt x="1679743" y="8658247"/>
                      <a:pt x="1623863" y="8714127"/>
                      <a:pt x="1555283" y="8714127"/>
                    </a:cubicBezTo>
                    <a:close/>
                  </a:path>
                </a:pathLst>
              </a:custGeom>
              <a:solidFill>
                <a:srgbClr val="365679"/>
              </a:solidFill>
            </p:spPr>
          </p:sp>
        </p:grpSp>
        <p:sp>
          <p:nvSpPr>
            <p:cNvPr id="5" name="Freeform 5"/>
            <p:cNvSpPr/>
            <p:nvPr/>
          </p:nvSpPr>
          <p:spPr>
            <a:xfrm rot="5400000">
              <a:off x="-3218437" y="8324795"/>
              <a:ext cx="8609642" cy="2172769"/>
            </a:xfrm>
            <a:custGeom>
              <a:avLst/>
              <a:gdLst/>
              <a:ahLst/>
              <a:cxnLst/>
              <a:rect l="l" t="t" r="r" b="b"/>
              <a:pathLst>
                <a:path w="8609642" h="2172769">
                  <a:moveTo>
                    <a:pt x="0" y="0"/>
                  </a:moveTo>
                  <a:lnTo>
                    <a:pt x="8609642" y="0"/>
                  </a:lnTo>
                  <a:lnTo>
                    <a:pt x="8609642" y="2172768"/>
                  </a:lnTo>
                  <a:lnTo>
                    <a:pt x="0" y="2172768"/>
                  </a:lnTo>
                  <a:lnTo>
                    <a:pt x="0" y="0"/>
                  </a:lnTo>
                  <a:close/>
                </a:path>
              </a:pathLst>
            </a:custGeom>
            <a:blipFill>
              <a:blip r:embed="rId3">
                <a:extLst>
                  <a:ext uri="{96DAC541-7B7A-43D3-8B79-37D633B846F1}">
                    <asvg:svgBlip xmlns:asvg="http://schemas.microsoft.com/office/drawing/2016/SVG/main" r:embed="rId4"/>
                  </a:ext>
                </a:extLst>
              </a:blip>
              <a:stretch>
                <a:fillRect t="-145664" r="-23884" b="-147051"/>
              </a:stretch>
            </a:blipFill>
          </p:spPr>
        </p:sp>
        <p:sp>
          <p:nvSpPr>
            <p:cNvPr id="6" name="Freeform 6"/>
            <p:cNvSpPr/>
            <p:nvPr/>
          </p:nvSpPr>
          <p:spPr>
            <a:xfrm rot="5400000">
              <a:off x="-2753200" y="2753200"/>
              <a:ext cx="7562435" cy="2056034"/>
            </a:xfrm>
            <a:custGeom>
              <a:avLst/>
              <a:gdLst/>
              <a:ahLst/>
              <a:cxnLst/>
              <a:rect l="l" t="t" r="r" b="b"/>
              <a:pathLst>
                <a:path w="7562435" h="2056034">
                  <a:moveTo>
                    <a:pt x="0" y="0"/>
                  </a:moveTo>
                  <a:lnTo>
                    <a:pt x="7562434" y="0"/>
                  </a:lnTo>
                  <a:lnTo>
                    <a:pt x="7562434" y="2056034"/>
                  </a:lnTo>
                  <a:lnTo>
                    <a:pt x="0" y="2056034"/>
                  </a:lnTo>
                  <a:lnTo>
                    <a:pt x="0" y="0"/>
                  </a:lnTo>
                  <a:close/>
                </a:path>
              </a:pathLst>
            </a:custGeom>
            <a:blipFill>
              <a:blip r:embed="rId3">
                <a:extLst>
                  <a:ext uri="{96DAC541-7B7A-43D3-8B79-37D633B846F1}">
                    <asvg:svgBlip xmlns:asvg="http://schemas.microsoft.com/office/drawing/2016/SVG/main" r:embed="rId4"/>
                  </a:ext>
                </a:extLst>
              </a:blip>
              <a:stretch>
                <a:fillRect l="-41039" b="-315013"/>
              </a:stretch>
            </a:blipFill>
          </p:spPr>
        </p:sp>
      </p:grpSp>
      <p:grpSp>
        <p:nvGrpSpPr>
          <p:cNvPr id="7" name="Group 7"/>
          <p:cNvGrpSpPr/>
          <p:nvPr/>
        </p:nvGrpSpPr>
        <p:grpSpPr>
          <a:xfrm>
            <a:off x="1028700" y="9258300"/>
            <a:ext cx="15051566" cy="929133"/>
            <a:chOff x="0" y="0"/>
            <a:chExt cx="20068755" cy="1238844"/>
          </a:xfrm>
        </p:grpSpPr>
        <p:sp>
          <p:nvSpPr>
            <p:cNvPr id="8" name="TextBox 8"/>
            <p:cNvSpPr txBox="1"/>
            <p:nvPr/>
          </p:nvSpPr>
          <p:spPr>
            <a:xfrm>
              <a:off x="11000013" y="13456"/>
              <a:ext cx="9068742" cy="954758"/>
            </a:xfrm>
            <a:prstGeom prst="rect">
              <a:avLst/>
            </a:prstGeom>
          </p:spPr>
          <p:txBody>
            <a:bodyPr lIns="0" tIns="0" rIns="0" bIns="0" rtlCol="0" anchor="t">
              <a:spAutoFit/>
            </a:bodyPr>
            <a:lstStyle/>
            <a:p>
              <a:pPr marL="0" lvl="0" indent="0" algn="r">
                <a:lnSpc>
                  <a:spcPts val="6865"/>
                </a:lnSpc>
                <a:spcBef>
                  <a:spcPct val="0"/>
                </a:spcBef>
              </a:pPr>
              <a:endParaRPr/>
            </a:p>
          </p:txBody>
        </p:sp>
        <p:sp>
          <p:nvSpPr>
            <p:cNvPr id="9" name="TextBox 9"/>
            <p:cNvSpPr txBox="1"/>
            <p:nvPr/>
          </p:nvSpPr>
          <p:spPr>
            <a:xfrm>
              <a:off x="1488549" y="132627"/>
              <a:ext cx="5845984" cy="749725"/>
            </a:xfrm>
            <a:prstGeom prst="rect">
              <a:avLst/>
            </a:prstGeom>
          </p:spPr>
          <p:txBody>
            <a:bodyPr lIns="0" tIns="0" rIns="0" bIns="0" rtlCol="0" anchor="t">
              <a:spAutoFit/>
            </a:bodyPr>
            <a:lstStyle/>
            <a:p>
              <a:pPr>
                <a:lnSpc>
                  <a:spcPts val="4806"/>
                </a:lnSpc>
                <a:spcBef>
                  <a:spcPct val="0"/>
                </a:spcBef>
              </a:pPr>
              <a:r>
                <a:rPr lang="en-US" sz="3432">
                  <a:solidFill>
                    <a:srgbClr val="0B1320"/>
                  </a:solidFill>
                  <a:latin typeface="Garet 1"/>
                </a:rPr>
                <a:t>Andrea Melendez</a:t>
              </a:r>
            </a:p>
          </p:txBody>
        </p:sp>
        <p:sp>
          <p:nvSpPr>
            <p:cNvPr id="10" name="Freeform 10"/>
            <p:cNvSpPr/>
            <p:nvPr/>
          </p:nvSpPr>
          <p:spPr>
            <a:xfrm>
              <a:off x="0" y="0"/>
              <a:ext cx="1238844" cy="1238844"/>
            </a:xfrm>
            <a:custGeom>
              <a:avLst/>
              <a:gdLst/>
              <a:ahLst/>
              <a:cxnLst/>
              <a:rect l="l" t="t" r="r" b="b"/>
              <a:pathLst>
                <a:path w="1238844" h="1238844">
                  <a:moveTo>
                    <a:pt x="0" y="0"/>
                  </a:moveTo>
                  <a:lnTo>
                    <a:pt x="1238844" y="0"/>
                  </a:lnTo>
                  <a:lnTo>
                    <a:pt x="1238844" y="1238844"/>
                  </a:lnTo>
                  <a:lnTo>
                    <a:pt x="0" y="1238844"/>
                  </a:lnTo>
                  <a:lnTo>
                    <a:pt x="0" y="0"/>
                  </a:lnTo>
                  <a:close/>
                </a:path>
              </a:pathLst>
            </a:custGeom>
            <a:blipFill>
              <a:blip r:embed="rId5"/>
              <a:stretch>
                <a:fillRect/>
              </a:stretch>
            </a:blipFill>
          </p:spPr>
        </p:sp>
      </p:grpSp>
      <p:sp>
        <p:nvSpPr>
          <p:cNvPr id="11" name="Freeform 11"/>
          <p:cNvSpPr/>
          <p:nvPr/>
        </p:nvSpPr>
        <p:spPr>
          <a:xfrm>
            <a:off x="1295400" y="3658317"/>
            <a:ext cx="3848100" cy="3505201"/>
          </a:xfrm>
          <a:custGeom>
            <a:avLst/>
            <a:gdLst/>
            <a:ahLst/>
            <a:cxnLst/>
            <a:rect l="l" t="t" r="r" b="b"/>
            <a:pathLst>
              <a:path w="5778062" h="5778062">
                <a:moveTo>
                  <a:pt x="0" y="0"/>
                </a:moveTo>
                <a:lnTo>
                  <a:pt x="5778062" y="0"/>
                </a:lnTo>
                <a:lnTo>
                  <a:pt x="5778062" y="5778063"/>
                </a:lnTo>
                <a:lnTo>
                  <a:pt x="0" y="5778063"/>
                </a:lnTo>
                <a:lnTo>
                  <a:pt x="0" y="0"/>
                </a:lnTo>
                <a:close/>
              </a:path>
            </a:pathLst>
          </a:custGeom>
          <a:blipFill>
            <a:blip r:embed="rId6"/>
            <a:stretch>
              <a:fillRect/>
            </a:stretch>
          </a:blipFill>
        </p:spPr>
      </p:sp>
      <p:pic>
        <p:nvPicPr>
          <p:cNvPr id="15" name="Picture 14" descr="A logo of a company&#10;&#10;Description automatically generated">
            <a:extLst>
              <a:ext uri="{FF2B5EF4-FFF2-40B4-BE49-F238E27FC236}">
                <a16:creationId xmlns:a16="http://schemas.microsoft.com/office/drawing/2014/main" id="{619BD320-12F9-9E12-2A32-1B6FE41474E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68735" y="3829768"/>
            <a:ext cx="4744636" cy="3162300"/>
          </a:xfrm>
          <a:prstGeom prst="rect">
            <a:avLst/>
          </a:prstGeom>
        </p:spPr>
      </p:pic>
      <p:pic>
        <p:nvPicPr>
          <p:cNvPr id="16" name="Picture 15">
            <a:extLst>
              <a:ext uri="{FF2B5EF4-FFF2-40B4-BE49-F238E27FC236}">
                <a16:creationId xmlns:a16="http://schemas.microsoft.com/office/drawing/2014/main" id="{D2EF67C3-2ECD-8C2D-5582-087C9023B968}"/>
              </a:ext>
            </a:extLst>
          </p:cNvPr>
          <p:cNvPicPr>
            <a:picLocks noChangeAspect="1"/>
          </p:cNvPicPr>
          <p:nvPr/>
        </p:nvPicPr>
        <p:blipFill>
          <a:blip r:embed="rId8"/>
          <a:stretch>
            <a:fillRect/>
          </a:stretch>
        </p:blipFill>
        <p:spPr>
          <a:xfrm>
            <a:off x="12262406" y="4524375"/>
            <a:ext cx="3686175" cy="1238250"/>
          </a:xfrm>
          <a:prstGeom prst="rect">
            <a:avLst/>
          </a:prstGeom>
        </p:spPr>
      </p:pic>
      <p:sp>
        <p:nvSpPr>
          <p:cNvPr id="17" name="TextBox 13">
            <a:extLst>
              <a:ext uri="{FF2B5EF4-FFF2-40B4-BE49-F238E27FC236}">
                <a16:creationId xmlns:a16="http://schemas.microsoft.com/office/drawing/2014/main" id="{9B0C1345-201B-C466-07B6-9C9C0C2724D0}"/>
              </a:ext>
            </a:extLst>
          </p:cNvPr>
          <p:cNvSpPr txBox="1"/>
          <p:nvPr/>
        </p:nvSpPr>
        <p:spPr>
          <a:xfrm>
            <a:off x="1558682" y="1283708"/>
            <a:ext cx="9620105" cy="1013098"/>
          </a:xfrm>
          <a:prstGeom prst="rect">
            <a:avLst/>
          </a:prstGeom>
        </p:spPr>
        <p:txBody>
          <a:bodyPr lIns="0" tIns="0" rIns="0" bIns="0" rtlCol="0" anchor="t">
            <a:spAutoFit/>
          </a:bodyPr>
          <a:lstStyle/>
          <a:p>
            <a:pPr>
              <a:lnSpc>
                <a:spcPts val="7929"/>
              </a:lnSpc>
            </a:pPr>
            <a:r>
              <a:rPr lang="en-US" sz="6099" dirty="0">
                <a:solidFill>
                  <a:srgbClr val="0B1320"/>
                </a:solidFill>
                <a:latin typeface="Martel Heavy"/>
              </a:rPr>
              <a:t>Competition?</a:t>
            </a:r>
          </a:p>
        </p:txBody>
      </p:sp>
      <p:pic>
        <p:nvPicPr>
          <p:cNvPr id="1026" name="Picture 2" descr="Duolingo: Good Stock But Not In This Environment (NASDAQ:DUOL) | Seeking  Alpha">
            <a:extLst>
              <a:ext uri="{FF2B5EF4-FFF2-40B4-BE49-F238E27FC236}">
                <a16:creationId xmlns:a16="http://schemas.microsoft.com/office/drawing/2014/main" id="{F474E8BF-52AB-261B-F1FA-9B2FFA35C1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14770" y="2214069"/>
            <a:ext cx="9829800" cy="72264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500" fill="hold"/>
                                        <p:tgtEl>
                                          <p:spTgt spid="11"/>
                                        </p:tgtEl>
                                      </p:cBhvr>
                                      <p:by x="50000" y="50000"/>
                                    </p:animScale>
                                  </p:childTnLst>
                                </p:cTn>
                              </p:par>
                              <p:par>
                                <p:cTn id="22" presetID="0" presetClass="path" presetSubtype="0" fill="hold" nodeType="withEffect">
                                  <p:stCondLst>
                                    <p:cond delay="0"/>
                                  </p:stCondLst>
                                  <p:childTnLst>
                                    <p:animMotion origin="layout" path="M -0.05408 -0.0534 L -0.05321 -0.20618 " pathEditMode="relative" ptsTypes="AA">
                                      <p:cBhvr>
                                        <p:cTn id="23" dur="500" fill="hold"/>
                                        <p:tgtEl>
                                          <p:spTgt spid="11"/>
                                        </p:tgtEl>
                                        <p:attrNameLst>
                                          <p:attrName>ppt_x</p:attrName>
                                          <p:attrName>ppt_y</p:attrName>
                                        </p:attrNameLst>
                                      </p:cBhvr>
                                    </p:animMotion>
                                  </p:childTnLst>
                                </p:cTn>
                              </p:par>
                            </p:childTnLst>
                          </p:cTn>
                        </p:par>
                      </p:childTnLst>
                    </p:cTn>
                  </p:par>
                  <p:par>
                    <p:cTn id="24" fill="hold">
                      <p:stCondLst>
                        <p:cond delay="indefinite"/>
                      </p:stCondLst>
                      <p:childTnLst>
                        <p:par>
                          <p:cTn id="25" fill="hold">
                            <p:stCondLst>
                              <p:cond delay="0"/>
                            </p:stCondLst>
                            <p:childTnLst>
                              <p:par>
                                <p:cTn id="26" presetID="6" presetClass="emph" presetSubtype="0" fill="hold" nodeType="clickEffect">
                                  <p:stCondLst>
                                    <p:cond delay="0"/>
                                  </p:stCondLst>
                                  <p:childTnLst>
                                    <p:animScale>
                                      <p:cBhvr>
                                        <p:cTn id="27" dur="500" fill="hold"/>
                                        <p:tgtEl>
                                          <p:spTgt spid="15"/>
                                        </p:tgtEl>
                                      </p:cBhvr>
                                      <p:by x="50000" y="50000"/>
                                    </p:animScale>
                                  </p:childTnLst>
                                </p:cTn>
                              </p:par>
                              <p:par>
                                <p:cTn id="28" presetID="0" presetClass="path" presetSubtype="0" fill="hold" nodeType="withEffect">
                                  <p:stCondLst>
                                    <p:cond delay="0"/>
                                  </p:stCondLst>
                                  <p:childTnLst>
                                    <p:animMotion origin="layout" path="M -0.03325 -0.0301 L -0.35686 -0.03318 " pathEditMode="relative" ptsTypes="AA">
                                      <p:cBhvr>
                                        <p:cTn id="29" dur="500" fill="hold"/>
                                        <p:tgtEl>
                                          <p:spTgt spid="15"/>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ID="6" presetClass="emph" presetSubtype="0" fill="hold" nodeType="clickEffect">
                                  <p:stCondLst>
                                    <p:cond delay="0"/>
                                  </p:stCondLst>
                                  <p:childTnLst>
                                    <p:animScale>
                                      <p:cBhvr>
                                        <p:cTn id="33" dur="500" fill="hold"/>
                                        <p:tgtEl>
                                          <p:spTgt spid="16"/>
                                        </p:tgtEl>
                                      </p:cBhvr>
                                      <p:by x="50000" y="50000"/>
                                    </p:animScale>
                                  </p:childTnLst>
                                </p:cTn>
                              </p:par>
                              <p:par>
                                <p:cTn id="34" presetID="0" presetClass="path" presetSubtype="0" decel="10000" fill="hold" nodeType="withEffect">
                                  <p:stCondLst>
                                    <p:cond delay="0"/>
                                  </p:stCondLst>
                                  <p:childTnLst>
                                    <p:animMotion origin="layout" path="M -2.36111E-6 -3.7037E-6 L 0.00269 0.14954 L -0.64887 0.14753 " pathEditMode="relative" rAng="0" ptsTypes="AAA">
                                      <p:cBhvr>
                                        <p:cTn id="35" dur="500" fill="hold"/>
                                        <p:tgtEl>
                                          <p:spTgt spid="16"/>
                                        </p:tgtEl>
                                        <p:attrNameLst>
                                          <p:attrName>ppt_x</p:attrName>
                                          <p:attrName>ppt_y</p:attrName>
                                        </p:attrNameLst>
                                      </p:cBhvr>
                                      <p:rCtr x="-32309" y="7469"/>
                                    </p:animMotion>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1026"/>
                                        </p:tgtEl>
                                        <p:attrNameLst>
                                          <p:attrName>style.visibility</p:attrName>
                                        </p:attrNameLst>
                                      </p:cBhvr>
                                      <p:to>
                                        <p:strVal val="visible"/>
                                      </p:to>
                                    </p:set>
                                    <p:anim calcmode="lin" valueType="num">
                                      <p:cBhvr>
                                        <p:cTn id="40" dur="500" fill="hold"/>
                                        <p:tgtEl>
                                          <p:spTgt spid="1026"/>
                                        </p:tgtEl>
                                        <p:attrNameLst>
                                          <p:attrName>ppt_w</p:attrName>
                                        </p:attrNameLst>
                                      </p:cBhvr>
                                      <p:tavLst>
                                        <p:tav tm="0">
                                          <p:val>
                                            <p:fltVal val="0"/>
                                          </p:val>
                                        </p:tav>
                                        <p:tav tm="100000">
                                          <p:val>
                                            <p:strVal val="#ppt_w"/>
                                          </p:val>
                                        </p:tav>
                                      </p:tavLst>
                                    </p:anim>
                                    <p:anim calcmode="lin" valueType="num">
                                      <p:cBhvr>
                                        <p:cTn id="41" dur="500" fill="hold"/>
                                        <p:tgtEl>
                                          <p:spTgt spid="1026"/>
                                        </p:tgtEl>
                                        <p:attrNameLst>
                                          <p:attrName>ppt_h</p:attrName>
                                        </p:attrNameLst>
                                      </p:cBhvr>
                                      <p:tavLst>
                                        <p:tav tm="0">
                                          <p:val>
                                            <p:fltVal val="0"/>
                                          </p:val>
                                        </p:tav>
                                        <p:tav tm="100000">
                                          <p:val>
                                            <p:strVal val="#ppt_h"/>
                                          </p:val>
                                        </p:tav>
                                      </p:tavLst>
                                    </p:anim>
                                    <p:animEffect transition="in" filter="fade">
                                      <p:cBhvr>
                                        <p:cTn id="4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60545" y="0"/>
            <a:ext cx="1982931" cy="10287000"/>
            <a:chOff x="0" y="0"/>
            <a:chExt cx="2643908" cy="13716000"/>
          </a:xfrm>
        </p:grpSpPr>
        <p:grpSp>
          <p:nvGrpSpPr>
            <p:cNvPr id="3" name="Group 3"/>
            <p:cNvGrpSpPr/>
            <p:nvPr/>
          </p:nvGrpSpPr>
          <p:grpSpPr>
            <a:xfrm rot="-10800000">
              <a:off x="0" y="0"/>
              <a:ext cx="2643908" cy="13716000"/>
              <a:chOff x="0" y="0"/>
              <a:chExt cx="1679742" cy="8714127"/>
            </a:xfrm>
          </p:grpSpPr>
          <p:sp>
            <p:nvSpPr>
              <p:cNvPr id="4" name="Freeform 4"/>
              <p:cNvSpPr/>
              <p:nvPr/>
            </p:nvSpPr>
            <p:spPr>
              <a:xfrm>
                <a:off x="0" y="0"/>
                <a:ext cx="1679743" cy="8714127"/>
              </a:xfrm>
              <a:custGeom>
                <a:avLst/>
                <a:gdLst/>
                <a:ahLst/>
                <a:cxnLst/>
                <a:rect l="l" t="t" r="r" b="b"/>
                <a:pathLst>
                  <a:path w="1679743" h="8714127">
                    <a:moveTo>
                      <a:pt x="1555282" y="8714126"/>
                    </a:moveTo>
                    <a:lnTo>
                      <a:pt x="124460" y="8714126"/>
                    </a:lnTo>
                    <a:cubicBezTo>
                      <a:pt x="55880" y="8714126"/>
                      <a:pt x="0" y="8658247"/>
                      <a:pt x="0" y="8589666"/>
                    </a:cubicBezTo>
                    <a:lnTo>
                      <a:pt x="0" y="124460"/>
                    </a:lnTo>
                    <a:cubicBezTo>
                      <a:pt x="0" y="55880"/>
                      <a:pt x="55880" y="0"/>
                      <a:pt x="124460" y="0"/>
                    </a:cubicBezTo>
                    <a:lnTo>
                      <a:pt x="1555283" y="0"/>
                    </a:lnTo>
                    <a:cubicBezTo>
                      <a:pt x="1623863" y="0"/>
                      <a:pt x="1679743" y="55880"/>
                      <a:pt x="1679743" y="124460"/>
                    </a:cubicBezTo>
                    <a:lnTo>
                      <a:pt x="1679743" y="8589666"/>
                    </a:lnTo>
                    <a:cubicBezTo>
                      <a:pt x="1679743" y="8658247"/>
                      <a:pt x="1623863" y="8714127"/>
                      <a:pt x="1555283" y="8714127"/>
                    </a:cubicBezTo>
                    <a:close/>
                  </a:path>
                </a:pathLst>
              </a:custGeom>
              <a:solidFill>
                <a:srgbClr val="365679"/>
              </a:solidFill>
            </p:spPr>
          </p:sp>
        </p:grpSp>
        <p:sp>
          <p:nvSpPr>
            <p:cNvPr id="5" name="Freeform 5"/>
            <p:cNvSpPr/>
            <p:nvPr/>
          </p:nvSpPr>
          <p:spPr>
            <a:xfrm rot="5400000">
              <a:off x="-3218437" y="8324795"/>
              <a:ext cx="8609642" cy="2172769"/>
            </a:xfrm>
            <a:custGeom>
              <a:avLst/>
              <a:gdLst/>
              <a:ahLst/>
              <a:cxnLst/>
              <a:rect l="l" t="t" r="r" b="b"/>
              <a:pathLst>
                <a:path w="8609642" h="2172769">
                  <a:moveTo>
                    <a:pt x="0" y="0"/>
                  </a:moveTo>
                  <a:lnTo>
                    <a:pt x="8609642" y="0"/>
                  </a:lnTo>
                  <a:lnTo>
                    <a:pt x="8609642" y="2172768"/>
                  </a:lnTo>
                  <a:lnTo>
                    <a:pt x="0" y="2172768"/>
                  </a:lnTo>
                  <a:lnTo>
                    <a:pt x="0" y="0"/>
                  </a:lnTo>
                  <a:close/>
                </a:path>
              </a:pathLst>
            </a:custGeom>
            <a:blipFill>
              <a:blip r:embed="rId3">
                <a:extLst>
                  <a:ext uri="{96DAC541-7B7A-43D3-8B79-37D633B846F1}">
                    <asvg:svgBlip xmlns:asvg="http://schemas.microsoft.com/office/drawing/2016/SVG/main" r:embed="rId4"/>
                  </a:ext>
                </a:extLst>
              </a:blip>
              <a:stretch>
                <a:fillRect t="-145664" r="-23884" b="-147051"/>
              </a:stretch>
            </a:blipFill>
          </p:spPr>
        </p:sp>
        <p:sp>
          <p:nvSpPr>
            <p:cNvPr id="6" name="Freeform 6"/>
            <p:cNvSpPr/>
            <p:nvPr/>
          </p:nvSpPr>
          <p:spPr>
            <a:xfrm rot="5400000">
              <a:off x="-2753200" y="2753200"/>
              <a:ext cx="7562435" cy="2056034"/>
            </a:xfrm>
            <a:custGeom>
              <a:avLst/>
              <a:gdLst/>
              <a:ahLst/>
              <a:cxnLst/>
              <a:rect l="l" t="t" r="r" b="b"/>
              <a:pathLst>
                <a:path w="7562435" h="2056034">
                  <a:moveTo>
                    <a:pt x="0" y="0"/>
                  </a:moveTo>
                  <a:lnTo>
                    <a:pt x="7562434" y="0"/>
                  </a:lnTo>
                  <a:lnTo>
                    <a:pt x="7562434" y="2056034"/>
                  </a:lnTo>
                  <a:lnTo>
                    <a:pt x="0" y="2056034"/>
                  </a:lnTo>
                  <a:lnTo>
                    <a:pt x="0" y="0"/>
                  </a:lnTo>
                  <a:close/>
                </a:path>
              </a:pathLst>
            </a:custGeom>
            <a:blipFill>
              <a:blip r:embed="rId3">
                <a:extLst>
                  <a:ext uri="{96DAC541-7B7A-43D3-8B79-37D633B846F1}">
                    <asvg:svgBlip xmlns:asvg="http://schemas.microsoft.com/office/drawing/2016/SVG/main" r:embed="rId4"/>
                  </a:ext>
                </a:extLst>
              </a:blip>
              <a:stretch>
                <a:fillRect l="-41039" b="-315013"/>
              </a:stretch>
            </a:blipFill>
          </p:spPr>
        </p:sp>
      </p:grpSp>
      <p:grpSp>
        <p:nvGrpSpPr>
          <p:cNvPr id="7" name="Group 7"/>
          <p:cNvGrpSpPr/>
          <p:nvPr/>
        </p:nvGrpSpPr>
        <p:grpSpPr>
          <a:xfrm>
            <a:off x="1028700" y="9258300"/>
            <a:ext cx="15051566" cy="929133"/>
            <a:chOff x="0" y="0"/>
            <a:chExt cx="20068755" cy="1238844"/>
          </a:xfrm>
        </p:grpSpPr>
        <p:sp>
          <p:nvSpPr>
            <p:cNvPr id="8" name="TextBox 8"/>
            <p:cNvSpPr txBox="1"/>
            <p:nvPr/>
          </p:nvSpPr>
          <p:spPr>
            <a:xfrm>
              <a:off x="11000013" y="13456"/>
              <a:ext cx="9068742" cy="954758"/>
            </a:xfrm>
            <a:prstGeom prst="rect">
              <a:avLst/>
            </a:prstGeom>
          </p:spPr>
          <p:txBody>
            <a:bodyPr lIns="0" tIns="0" rIns="0" bIns="0" rtlCol="0" anchor="t">
              <a:spAutoFit/>
            </a:bodyPr>
            <a:lstStyle/>
            <a:p>
              <a:pPr marL="0" lvl="0" indent="0" algn="r">
                <a:lnSpc>
                  <a:spcPts val="6865"/>
                </a:lnSpc>
                <a:spcBef>
                  <a:spcPct val="0"/>
                </a:spcBef>
              </a:pPr>
              <a:endParaRPr/>
            </a:p>
          </p:txBody>
        </p:sp>
        <p:sp>
          <p:nvSpPr>
            <p:cNvPr id="9" name="TextBox 9"/>
            <p:cNvSpPr txBox="1"/>
            <p:nvPr/>
          </p:nvSpPr>
          <p:spPr>
            <a:xfrm>
              <a:off x="1488549" y="132627"/>
              <a:ext cx="5845984" cy="749725"/>
            </a:xfrm>
            <a:prstGeom prst="rect">
              <a:avLst/>
            </a:prstGeom>
          </p:spPr>
          <p:txBody>
            <a:bodyPr lIns="0" tIns="0" rIns="0" bIns="0" rtlCol="0" anchor="t">
              <a:spAutoFit/>
            </a:bodyPr>
            <a:lstStyle/>
            <a:p>
              <a:pPr>
                <a:lnSpc>
                  <a:spcPts val="4806"/>
                </a:lnSpc>
                <a:spcBef>
                  <a:spcPct val="0"/>
                </a:spcBef>
              </a:pPr>
              <a:r>
                <a:rPr lang="en-US" sz="3432">
                  <a:solidFill>
                    <a:srgbClr val="0B1320"/>
                  </a:solidFill>
                  <a:latin typeface="Garet 1"/>
                </a:rPr>
                <a:t>Andrea Melendez</a:t>
              </a:r>
            </a:p>
          </p:txBody>
        </p:sp>
        <p:sp>
          <p:nvSpPr>
            <p:cNvPr id="10" name="Freeform 10"/>
            <p:cNvSpPr/>
            <p:nvPr/>
          </p:nvSpPr>
          <p:spPr>
            <a:xfrm>
              <a:off x="0" y="0"/>
              <a:ext cx="1238844" cy="1238844"/>
            </a:xfrm>
            <a:custGeom>
              <a:avLst/>
              <a:gdLst/>
              <a:ahLst/>
              <a:cxnLst/>
              <a:rect l="l" t="t" r="r" b="b"/>
              <a:pathLst>
                <a:path w="1238844" h="1238844">
                  <a:moveTo>
                    <a:pt x="0" y="0"/>
                  </a:moveTo>
                  <a:lnTo>
                    <a:pt x="1238844" y="0"/>
                  </a:lnTo>
                  <a:lnTo>
                    <a:pt x="1238844" y="1238844"/>
                  </a:lnTo>
                  <a:lnTo>
                    <a:pt x="0" y="1238844"/>
                  </a:lnTo>
                  <a:lnTo>
                    <a:pt x="0" y="0"/>
                  </a:lnTo>
                  <a:close/>
                </a:path>
              </a:pathLst>
            </a:custGeom>
            <a:blipFill>
              <a:blip r:embed="rId5"/>
              <a:stretch>
                <a:fillRect/>
              </a:stretch>
            </a:blipFill>
          </p:spPr>
        </p:sp>
      </p:grpSp>
      <p:sp>
        <p:nvSpPr>
          <p:cNvPr id="11" name="Freeform 11"/>
          <p:cNvSpPr/>
          <p:nvPr/>
        </p:nvSpPr>
        <p:spPr>
          <a:xfrm>
            <a:off x="2430315" y="3531439"/>
            <a:ext cx="1905000" cy="1905000"/>
          </a:xfrm>
          <a:custGeom>
            <a:avLst/>
            <a:gdLst/>
            <a:ahLst/>
            <a:cxnLst/>
            <a:rect l="l" t="t" r="r" b="b"/>
            <a:pathLst>
              <a:path w="1905000" h="1905000">
                <a:moveTo>
                  <a:pt x="0" y="0"/>
                </a:moveTo>
                <a:lnTo>
                  <a:pt x="1905000" y="0"/>
                </a:lnTo>
                <a:lnTo>
                  <a:pt x="1905000" y="1905000"/>
                </a:lnTo>
                <a:lnTo>
                  <a:pt x="0" y="1905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2" name="Freeform 12"/>
          <p:cNvSpPr/>
          <p:nvPr/>
        </p:nvSpPr>
        <p:spPr>
          <a:xfrm>
            <a:off x="7241162" y="3521619"/>
            <a:ext cx="1924242" cy="1905000"/>
          </a:xfrm>
          <a:custGeom>
            <a:avLst/>
            <a:gdLst/>
            <a:ahLst/>
            <a:cxnLst/>
            <a:rect l="l" t="t" r="r" b="b"/>
            <a:pathLst>
              <a:path w="1924242" h="1905000">
                <a:moveTo>
                  <a:pt x="0" y="0"/>
                </a:moveTo>
                <a:lnTo>
                  <a:pt x="1924243" y="0"/>
                </a:lnTo>
                <a:lnTo>
                  <a:pt x="1924243" y="1905000"/>
                </a:lnTo>
                <a:lnTo>
                  <a:pt x="0" y="19050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Freeform 13"/>
          <p:cNvSpPr/>
          <p:nvPr/>
        </p:nvSpPr>
        <p:spPr>
          <a:xfrm>
            <a:off x="12187688" y="3238139"/>
            <a:ext cx="1816458" cy="2178660"/>
          </a:xfrm>
          <a:custGeom>
            <a:avLst/>
            <a:gdLst/>
            <a:ahLst/>
            <a:cxnLst/>
            <a:rect l="l" t="t" r="r" b="b"/>
            <a:pathLst>
              <a:path w="1816458" h="2178660">
                <a:moveTo>
                  <a:pt x="0" y="0"/>
                </a:moveTo>
                <a:lnTo>
                  <a:pt x="1816458" y="0"/>
                </a:lnTo>
                <a:lnTo>
                  <a:pt x="1816458" y="2178660"/>
                </a:lnTo>
                <a:lnTo>
                  <a:pt x="0" y="217866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4" name="TextBox 14"/>
          <p:cNvSpPr txBox="1"/>
          <p:nvPr/>
        </p:nvSpPr>
        <p:spPr>
          <a:xfrm>
            <a:off x="1028700" y="971550"/>
            <a:ext cx="13923578" cy="979805"/>
          </a:xfrm>
          <a:prstGeom prst="rect">
            <a:avLst/>
          </a:prstGeom>
        </p:spPr>
        <p:txBody>
          <a:bodyPr lIns="0" tIns="0" rIns="0" bIns="0" rtlCol="0" anchor="t">
            <a:spAutoFit/>
          </a:bodyPr>
          <a:lstStyle/>
          <a:p>
            <a:pPr>
              <a:lnSpc>
                <a:spcPts val="7929"/>
              </a:lnSpc>
            </a:pPr>
            <a:r>
              <a:rPr lang="en-US" sz="6099" dirty="0">
                <a:solidFill>
                  <a:srgbClr val="0B1320"/>
                </a:solidFill>
                <a:latin typeface="Martel Heavy"/>
              </a:rPr>
              <a:t>The Language Learning Market</a:t>
            </a:r>
          </a:p>
        </p:txBody>
      </p:sp>
      <p:sp>
        <p:nvSpPr>
          <p:cNvPr id="15" name="TextBox 15"/>
          <p:cNvSpPr txBox="1"/>
          <p:nvPr/>
        </p:nvSpPr>
        <p:spPr>
          <a:xfrm>
            <a:off x="1128737" y="6587611"/>
            <a:ext cx="4316477" cy="1107190"/>
          </a:xfrm>
          <a:prstGeom prst="rect">
            <a:avLst/>
          </a:prstGeom>
        </p:spPr>
        <p:txBody>
          <a:bodyPr lIns="0" tIns="0" rIns="0" bIns="0" rtlCol="0" anchor="t">
            <a:spAutoFit/>
          </a:bodyPr>
          <a:lstStyle/>
          <a:p>
            <a:pPr algn="ctr">
              <a:lnSpc>
                <a:spcPts val="4406"/>
              </a:lnSpc>
            </a:pPr>
            <a:r>
              <a:rPr lang="en-US" sz="3389" dirty="0">
                <a:solidFill>
                  <a:srgbClr val="0B1320"/>
                </a:solidFill>
                <a:latin typeface="Garet 2 Bold"/>
              </a:rPr>
              <a:t>Market Value</a:t>
            </a:r>
          </a:p>
          <a:p>
            <a:pPr algn="ctr">
              <a:lnSpc>
                <a:spcPts val="4406"/>
              </a:lnSpc>
            </a:pPr>
            <a:r>
              <a:rPr lang="en-US" sz="3389" dirty="0">
                <a:solidFill>
                  <a:srgbClr val="0B1320"/>
                </a:solidFill>
                <a:latin typeface="Garet 2 Bold"/>
              </a:rPr>
              <a:t>(2022)</a:t>
            </a:r>
          </a:p>
        </p:txBody>
      </p:sp>
      <p:sp>
        <p:nvSpPr>
          <p:cNvPr id="16" name="TextBox 16"/>
          <p:cNvSpPr txBox="1"/>
          <p:nvPr/>
        </p:nvSpPr>
        <p:spPr>
          <a:xfrm>
            <a:off x="6033208" y="6587611"/>
            <a:ext cx="4316477" cy="1107190"/>
          </a:xfrm>
          <a:prstGeom prst="rect">
            <a:avLst/>
          </a:prstGeom>
        </p:spPr>
        <p:txBody>
          <a:bodyPr lIns="0" tIns="0" rIns="0" bIns="0" rtlCol="0" anchor="t">
            <a:spAutoFit/>
          </a:bodyPr>
          <a:lstStyle/>
          <a:p>
            <a:pPr algn="ctr">
              <a:lnSpc>
                <a:spcPts val="4406"/>
              </a:lnSpc>
            </a:pPr>
            <a:r>
              <a:rPr lang="en-US" sz="3389" dirty="0">
                <a:solidFill>
                  <a:srgbClr val="0B1320"/>
                </a:solidFill>
                <a:latin typeface="Garet 2 Bold"/>
              </a:rPr>
              <a:t>Market value </a:t>
            </a:r>
          </a:p>
          <a:p>
            <a:pPr algn="ctr">
              <a:lnSpc>
                <a:spcPts val="4406"/>
              </a:lnSpc>
            </a:pPr>
            <a:r>
              <a:rPr lang="en-US" sz="3389" dirty="0">
                <a:solidFill>
                  <a:srgbClr val="0B1320"/>
                </a:solidFill>
                <a:latin typeface="Garet 2 Bold"/>
              </a:rPr>
              <a:t>(2032)</a:t>
            </a:r>
          </a:p>
        </p:txBody>
      </p:sp>
      <p:sp>
        <p:nvSpPr>
          <p:cNvPr id="17" name="TextBox 17"/>
          <p:cNvSpPr txBox="1"/>
          <p:nvPr/>
        </p:nvSpPr>
        <p:spPr>
          <a:xfrm>
            <a:off x="10937678" y="6587611"/>
            <a:ext cx="4316477" cy="1107190"/>
          </a:xfrm>
          <a:prstGeom prst="rect">
            <a:avLst/>
          </a:prstGeom>
        </p:spPr>
        <p:txBody>
          <a:bodyPr lIns="0" tIns="0" rIns="0" bIns="0" rtlCol="0" anchor="t">
            <a:spAutoFit/>
          </a:bodyPr>
          <a:lstStyle/>
          <a:p>
            <a:pPr algn="ctr">
              <a:lnSpc>
                <a:spcPts val="4406"/>
              </a:lnSpc>
            </a:pPr>
            <a:r>
              <a:rPr lang="en-US" sz="3389" dirty="0">
                <a:solidFill>
                  <a:srgbClr val="0B1320"/>
                </a:solidFill>
                <a:latin typeface="Garet 2 Bold"/>
              </a:rPr>
              <a:t>CAGR</a:t>
            </a:r>
          </a:p>
          <a:p>
            <a:pPr algn="ctr">
              <a:lnSpc>
                <a:spcPts val="4406"/>
              </a:lnSpc>
            </a:pPr>
            <a:r>
              <a:rPr lang="en-US" sz="3389" dirty="0">
                <a:solidFill>
                  <a:srgbClr val="0B1320"/>
                </a:solidFill>
                <a:latin typeface="Garet 2 Bold"/>
              </a:rPr>
              <a:t>(2023-2032)</a:t>
            </a:r>
          </a:p>
        </p:txBody>
      </p:sp>
      <p:sp>
        <p:nvSpPr>
          <p:cNvPr id="18" name="TextBox 18"/>
          <p:cNvSpPr txBox="1"/>
          <p:nvPr/>
        </p:nvSpPr>
        <p:spPr>
          <a:xfrm>
            <a:off x="1128737" y="5603299"/>
            <a:ext cx="4316477" cy="759357"/>
          </a:xfrm>
          <a:prstGeom prst="rect">
            <a:avLst/>
          </a:prstGeom>
        </p:spPr>
        <p:txBody>
          <a:bodyPr lIns="0" tIns="0" rIns="0" bIns="0" rtlCol="0" anchor="t">
            <a:spAutoFit/>
          </a:bodyPr>
          <a:lstStyle/>
          <a:p>
            <a:pPr algn="ctr">
              <a:lnSpc>
                <a:spcPts val="6120"/>
              </a:lnSpc>
            </a:pPr>
            <a:r>
              <a:rPr lang="en-US" sz="4708" dirty="0">
                <a:solidFill>
                  <a:srgbClr val="0B1320"/>
                </a:solidFill>
                <a:latin typeface="Garet 2 Bold"/>
              </a:rPr>
              <a:t>$52.7BN</a:t>
            </a:r>
          </a:p>
        </p:txBody>
      </p:sp>
      <p:sp>
        <p:nvSpPr>
          <p:cNvPr id="19" name="TextBox 19"/>
          <p:cNvSpPr txBox="1"/>
          <p:nvPr/>
        </p:nvSpPr>
        <p:spPr>
          <a:xfrm>
            <a:off x="6056883" y="5603299"/>
            <a:ext cx="4316477" cy="759357"/>
          </a:xfrm>
          <a:prstGeom prst="rect">
            <a:avLst/>
          </a:prstGeom>
        </p:spPr>
        <p:txBody>
          <a:bodyPr lIns="0" tIns="0" rIns="0" bIns="0" rtlCol="0" anchor="t">
            <a:spAutoFit/>
          </a:bodyPr>
          <a:lstStyle/>
          <a:p>
            <a:pPr algn="ctr">
              <a:lnSpc>
                <a:spcPts val="6120"/>
              </a:lnSpc>
            </a:pPr>
            <a:r>
              <a:rPr lang="en-US" sz="4708" dirty="0">
                <a:solidFill>
                  <a:srgbClr val="0B1320"/>
                </a:solidFill>
                <a:latin typeface="Garet 2 Bold"/>
              </a:rPr>
              <a:t>$337.2BN</a:t>
            </a:r>
          </a:p>
        </p:txBody>
      </p:sp>
      <p:sp>
        <p:nvSpPr>
          <p:cNvPr id="20" name="TextBox 20"/>
          <p:cNvSpPr txBox="1"/>
          <p:nvPr/>
        </p:nvSpPr>
        <p:spPr>
          <a:xfrm>
            <a:off x="10937678" y="5673744"/>
            <a:ext cx="4316477" cy="759357"/>
          </a:xfrm>
          <a:prstGeom prst="rect">
            <a:avLst/>
          </a:prstGeom>
        </p:spPr>
        <p:txBody>
          <a:bodyPr lIns="0" tIns="0" rIns="0" bIns="0" rtlCol="0" anchor="t">
            <a:spAutoFit/>
          </a:bodyPr>
          <a:lstStyle/>
          <a:p>
            <a:pPr algn="ctr">
              <a:lnSpc>
                <a:spcPts val="6120"/>
              </a:lnSpc>
            </a:pPr>
            <a:r>
              <a:rPr lang="en-US" sz="4708" dirty="0">
                <a:solidFill>
                  <a:srgbClr val="0B1320"/>
                </a:solidFill>
                <a:latin typeface="Garet 2 Bold"/>
              </a:rPr>
              <a:t>20.8%</a:t>
            </a:r>
          </a:p>
        </p:txBody>
      </p:sp>
      <p:sp>
        <p:nvSpPr>
          <p:cNvPr id="21" name="TextBox 14">
            <a:extLst>
              <a:ext uri="{FF2B5EF4-FFF2-40B4-BE49-F238E27FC236}">
                <a16:creationId xmlns:a16="http://schemas.microsoft.com/office/drawing/2014/main" id="{3B8E8742-738B-7E76-D969-1E29C821F55C}"/>
              </a:ext>
            </a:extLst>
          </p:cNvPr>
          <p:cNvSpPr txBox="1"/>
          <p:nvPr/>
        </p:nvSpPr>
        <p:spPr>
          <a:xfrm>
            <a:off x="1000626" y="8062451"/>
            <a:ext cx="4444588" cy="2026196"/>
          </a:xfrm>
          <a:prstGeom prst="rect">
            <a:avLst/>
          </a:prstGeom>
        </p:spPr>
        <p:txBody>
          <a:bodyPr wrap="square" lIns="0" tIns="0" rIns="0" bIns="0" rtlCol="0" anchor="t">
            <a:spAutoFit/>
          </a:bodyPr>
          <a:lstStyle/>
          <a:p>
            <a:pPr>
              <a:lnSpc>
                <a:spcPts val="7929"/>
              </a:lnSpc>
            </a:pPr>
            <a:r>
              <a:rPr lang="en-US" sz="1000" dirty="0">
                <a:solidFill>
                  <a:srgbClr val="0B1320"/>
                </a:solidFill>
                <a:latin typeface="Martel Heavy"/>
              </a:rPr>
              <a:t>Source: </a:t>
            </a:r>
            <a:r>
              <a:rPr lang="en-US" sz="1000" dirty="0"/>
              <a:t>https://www.gminsights.com/industry-analysis/language-learning-market</a:t>
            </a:r>
          </a:p>
          <a:p>
            <a:pPr>
              <a:lnSpc>
                <a:spcPts val="7929"/>
              </a:lnSpc>
            </a:pPr>
            <a:endParaRPr lang="en-US" sz="6099" dirty="0">
              <a:solidFill>
                <a:srgbClr val="0B1320"/>
              </a:solidFill>
              <a:latin typeface="Martel Heavy"/>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18"/>
                                        </p:tgtEl>
                                      </p:cBhvr>
                                    </p:animEffect>
                                    <p:animScale>
                                      <p:cBhvr>
                                        <p:cTn id="15" dur="250" autoRev="1" fill="hold"/>
                                        <p:tgtEl>
                                          <p:spTgt spid="18"/>
                                        </p:tgtEl>
                                      </p:cBhvr>
                                      <p:by x="105000" y="105000"/>
                                    </p:animScale>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par>
                                <p:cTn id="20" presetID="1" presetClass="entr" presetSubtype="0" fill="hold" grpId="1" nodeType="with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grpId="0" nodeType="clickEffect">
                                  <p:stCondLst>
                                    <p:cond delay="0"/>
                                  </p:stCondLst>
                                  <p:childTnLst>
                                    <p:animEffect transition="out" filter="fade">
                                      <p:cBhvr>
                                        <p:cTn id="27" dur="500" tmFilter="0, 0; .2, .5; .8, .5; 1, 0"/>
                                        <p:tgtEl>
                                          <p:spTgt spid="19"/>
                                        </p:tgtEl>
                                      </p:cBhvr>
                                    </p:animEffect>
                                    <p:animScale>
                                      <p:cBhvr>
                                        <p:cTn id="28" dur="250" autoRev="1" fill="hold"/>
                                        <p:tgtEl>
                                          <p:spTgt spid="19"/>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mph" presetSubtype="0" fill="hold" grpId="1" nodeType="clickEffect">
                                  <p:stCondLst>
                                    <p:cond delay="0"/>
                                  </p:stCondLst>
                                  <p:childTnLst>
                                    <p:animEffect transition="out" filter="fade">
                                      <p:cBhvr>
                                        <p:cTn id="40" dur="500" tmFilter="0, 0; .2, .5; .8, .5; 1, 0"/>
                                        <p:tgtEl>
                                          <p:spTgt spid="20"/>
                                        </p:tgtEl>
                                      </p:cBhvr>
                                    </p:animEffect>
                                    <p:animScale>
                                      <p:cBhvr>
                                        <p:cTn id="41" dur="250" autoRev="1" fill="hold"/>
                                        <p:tgtEl>
                                          <p:spTgt spid="2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8" grpId="1"/>
      <p:bldP spid="19" grpId="0"/>
      <p:bldP spid="19" grpId="1"/>
      <p:bldP spid="20" grpId="0"/>
      <p:bldP spid="2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095" y="-57846"/>
            <a:ext cx="18027453" cy="2829343"/>
            <a:chOff x="0" y="0"/>
            <a:chExt cx="18435201" cy="9119726"/>
          </a:xfrm>
        </p:grpSpPr>
        <p:sp>
          <p:nvSpPr>
            <p:cNvPr id="3" name="Freeform 3"/>
            <p:cNvSpPr/>
            <p:nvPr/>
          </p:nvSpPr>
          <p:spPr>
            <a:xfrm>
              <a:off x="0" y="0"/>
              <a:ext cx="18435202" cy="9119726"/>
            </a:xfrm>
            <a:custGeom>
              <a:avLst/>
              <a:gdLst/>
              <a:ahLst/>
              <a:cxnLst/>
              <a:rect l="l" t="t" r="r" b="b"/>
              <a:pathLst>
                <a:path w="18435202" h="9119726">
                  <a:moveTo>
                    <a:pt x="18310741" y="9119726"/>
                  </a:moveTo>
                  <a:lnTo>
                    <a:pt x="124460" y="9119726"/>
                  </a:lnTo>
                  <a:cubicBezTo>
                    <a:pt x="55880" y="9119726"/>
                    <a:pt x="0" y="9063845"/>
                    <a:pt x="0" y="8995266"/>
                  </a:cubicBezTo>
                  <a:lnTo>
                    <a:pt x="0" y="124460"/>
                  </a:lnTo>
                  <a:cubicBezTo>
                    <a:pt x="0" y="55880"/>
                    <a:pt x="55880" y="0"/>
                    <a:pt x="124460" y="0"/>
                  </a:cubicBezTo>
                  <a:lnTo>
                    <a:pt x="18310741" y="0"/>
                  </a:lnTo>
                  <a:cubicBezTo>
                    <a:pt x="18379322" y="0"/>
                    <a:pt x="18435202" y="55880"/>
                    <a:pt x="18435202" y="124460"/>
                  </a:cubicBezTo>
                  <a:lnTo>
                    <a:pt x="18435202" y="8995266"/>
                  </a:lnTo>
                  <a:cubicBezTo>
                    <a:pt x="18435202" y="9063846"/>
                    <a:pt x="18379322" y="9119726"/>
                    <a:pt x="18310741" y="9119726"/>
                  </a:cubicBezTo>
                  <a:close/>
                </a:path>
              </a:pathLst>
            </a:custGeom>
            <a:solidFill>
              <a:srgbClr val="AFC1D0"/>
            </a:solidFill>
          </p:spPr>
        </p:sp>
      </p:grpSp>
      <p:sp>
        <p:nvSpPr>
          <p:cNvPr id="4" name="TextBox 4"/>
          <p:cNvSpPr txBox="1"/>
          <p:nvPr/>
        </p:nvSpPr>
        <p:spPr>
          <a:xfrm>
            <a:off x="1028700" y="1028700"/>
            <a:ext cx="16230600" cy="1218282"/>
          </a:xfrm>
          <a:prstGeom prst="rect">
            <a:avLst/>
          </a:prstGeom>
        </p:spPr>
        <p:txBody>
          <a:bodyPr lIns="0" tIns="0" rIns="0" bIns="0" rtlCol="0" anchor="t">
            <a:spAutoFit/>
          </a:bodyPr>
          <a:lstStyle/>
          <a:p>
            <a:pPr marL="0" lvl="0" indent="0" algn="l">
              <a:lnSpc>
                <a:spcPts val="9480"/>
              </a:lnSpc>
              <a:spcBef>
                <a:spcPct val="0"/>
              </a:spcBef>
            </a:pPr>
            <a:r>
              <a:rPr lang="en-US" sz="7900" dirty="0">
                <a:solidFill>
                  <a:srgbClr val="0B1320"/>
                </a:solidFill>
                <a:latin typeface="Martel Bold"/>
              </a:rPr>
              <a:t>Current Trends</a:t>
            </a:r>
          </a:p>
        </p:txBody>
      </p:sp>
      <p:sp>
        <p:nvSpPr>
          <p:cNvPr id="5" name="Freeform 5"/>
          <p:cNvSpPr/>
          <p:nvPr/>
        </p:nvSpPr>
        <p:spPr>
          <a:xfrm>
            <a:off x="2409934" y="3183773"/>
            <a:ext cx="1821656" cy="2381250"/>
          </a:xfrm>
          <a:custGeom>
            <a:avLst/>
            <a:gdLst/>
            <a:ahLst/>
            <a:cxnLst/>
            <a:rect l="l" t="t" r="r" b="b"/>
            <a:pathLst>
              <a:path w="1821656" h="2381250">
                <a:moveTo>
                  <a:pt x="0" y="0"/>
                </a:moveTo>
                <a:lnTo>
                  <a:pt x="1821656" y="0"/>
                </a:lnTo>
                <a:lnTo>
                  <a:pt x="1821656" y="2381250"/>
                </a:lnTo>
                <a:lnTo>
                  <a:pt x="0" y="23812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6" name="TextBox 6"/>
          <p:cNvSpPr txBox="1"/>
          <p:nvPr/>
        </p:nvSpPr>
        <p:spPr>
          <a:xfrm>
            <a:off x="1028700" y="5971342"/>
            <a:ext cx="4584125" cy="2345055"/>
          </a:xfrm>
          <a:prstGeom prst="rect">
            <a:avLst/>
          </a:prstGeom>
        </p:spPr>
        <p:txBody>
          <a:bodyPr lIns="0" tIns="0" rIns="0" bIns="0" rtlCol="0" anchor="t">
            <a:spAutoFit/>
          </a:bodyPr>
          <a:lstStyle/>
          <a:p>
            <a:pPr algn="ctr">
              <a:lnSpc>
                <a:spcPts val="4680"/>
              </a:lnSpc>
            </a:pPr>
            <a:r>
              <a:rPr lang="en-US" sz="3600">
                <a:solidFill>
                  <a:srgbClr val="0B1320"/>
                </a:solidFill>
                <a:latin typeface="Martel Bold"/>
              </a:rPr>
              <a:t>Increasing Smarphone and Internet Access Worldwide</a:t>
            </a:r>
          </a:p>
        </p:txBody>
      </p:sp>
      <p:sp>
        <p:nvSpPr>
          <p:cNvPr id="7" name="Freeform 7"/>
          <p:cNvSpPr/>
          <p:nvPr/>
        </p:nvSpPr>
        <p:spPr>
          <a:xfrm>
            <a:off x="7841697" y="3201633"/>
            <a:ext cx="2381250" cy="2309812"/>
          </a:xfrm>
          <a:custGeom>
            <a:avLst/>
            <a:gdLst/>
            <a:ahLst/>
            <a:cxnLst/>
            <a:rect l="l" t="t" r="r" b="b"/>
            <a:pathLst>
              <a:path w="2381250" h="2309812">
                <a:moveTo>
                  <a:pt x="0" y="0"/>
                </a:moveTo>
                <a:lnTo>
                  <a:pt x="2381250" y="0"/>
                </a:lnTo>
                <a:lnTo>
                  <a:pt x="2381250" y="2309812"/>
                </a:lnTo>
                <a:lnTo>
                  <a:pt x="0" y="23098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8" name="TextBox 8"/>
          <p:cNvSpPr txBox="1"/>
          <p:nvPr/>
        </p:nvSpPr>
        <p:spPr>
          <a:xfrm>
            <a:off x="6908378" y="6561892"/>
            <a:ext cx="4584125" cy="1163955"/>
          </a:xfrm>
          <a:prstGeom prst="rect">
            <a:avLst/>
          </a:prstGeom>
        </p:spPr>
        <p:txBody>
          <a:bodyPr lIns="0" tIns="0" rIns="0" bIns="0" rtlCol="0" anchor="t">
            <a:spAutoFit/>
          </a:bodyPr>
          <a:lstStyle/>
          <a:p>
            <a:pPr algn="ctr">
              <a:lnSpc>
                <a:spcPts val="4680"/>
              </a:lnSpc>
            </a:pPr>
            <a:r>
              <a:rPr lang="en-US" sz="3600">
                <a:solidFill>
                  <a:srgbClr val="0B1320"/>
                </a:solidFill>
                <a:latin typeface="Martel Bold"/>
              </a:rPr>
              <a:t>Extended Reality market growth</a:t>
            </a:r>
          </a:p>
        </p:txBody>
      </p:sp>
      <p:sp>
        <p:nvSpPr>
          <p:cNvPr id="9" name="Freeform 9"/>
          <p:cNvSpPr/>
          <p:nvPr/>
        </p:nvSpPr>
        <p:spPr>
          <a:xfrm>
            <a:off x="13833053" y="3154905"/>
            <a:ext cx="2381250" cy="2496723"/>
          </a:xfrm>
          <a:custGeom>
            <a:avLst/>
            <a:gdLst/>
            <a:ahLst/>
            <a:cxnLst/>
            <a:rect l="l" t="t" r="r" b="b"/>
            <a:pathLst>
              <a:path w="2381250" h="2496723">
                <a:moveTo>
                  <a:pt x="0" y="0"/>
                </a:moveTo>
                <a:lnTo>
                  <a:pt x="2381250" y="0"/>
                </a:lnTo>
                <a:lnTo>
                  <a:pt x="2381250" y="2496723"/>
                </a:lnTo>
                <a:lnTo>
                  <a:pt x="0" y="249672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10" name="TextBox 10"/>
          <p:cNvSpPr txBox="1"/>
          <p:nvPr/>
        </p:nvSpPr>
        <p:spPr>
          <a:xfrm>
            <a:off x="12787903" y="6546978"/>
            <a:ext cx="4584125" cy="1163955"/>
          </a:xfrm>
          <a:prstGeom prst="rect">
            <a:avLst/>
          </a:prstGeom>
        </p:spPr>
        <p:txBody>
          <a:bodyPr lIns="0" tIns="0" rIns="0" bIns="0" rtlCol="0" anchor="t">
            <a:spAutoFit/>
          </a:bodyPr>
          <a:lstStyle/>
          <a:p>
            <a:pPr algn="ctr">
              <a:lnSpc>
                <a:spcPts val="4680"/>
              </a:lnSpc>
            </a:pPr>
            <a:r>
              <a:rPr lang="en-US" sz="3600">
                <a:solidFill>
                  <a:srgbClr val="0B1320"/>
                </a:solidFill>
                <a:latin typeface="Martel Bold"/>
              </a:rPr>
              <a:t>Artificial Intelligence Boom</a:t>
            </a:r>
          </a:p>
        </p:txBody>
      </p:sp>
      <p:grpSp>
        <p:nvGrpSpPr>
          <p:cNvPr id="11" name="Group 11"/>
          <p:cNvGrpSpPr/>
          <p:nvPr/>
        </p:nvGrpSpPr>
        <p:grpSpPr>
          <a:xfrm>
            <a:off x="1028700" y="9258300"/>
            <a:ext cx="15051566" cy="929133"/>
            <a:chOff x="0" y="0"/>
            <a:chExt cx="20068755" cy="1238844"/>
          </a:xfrm>
        </p:grpSpPr>
        <p:sp>
          <p:nvSpPr>
            <p:cNvPr id="12" name="TextBox 12"/>
            <p:cNvSpPr txBox="1"/>
            <p:nvPr/>
          </p:nvSpPr>
          <p:spPr>
            <a:xfrm>
              <a:off x="11000013" y="13456"/>
              <a:ext cx="9068742" cy="954758"/>
            </a:xfrm>
            <a:prstGeom prst="rect">
              <a:avLst/>
            </a:prstGeom>
          </p:spPr>
          <p:txBody>
            <a:bodyPr lIns="0" tIns="0" rIns="0" bIns="0" rtlCol="0" anchor="t">
              <a:spAutoFit/>
            </a:bodyPr>
            <a:lstStyle/>
            <a:p>
              <a:pPr marL="0" lvl="0" indent="0" algn="r">
                <a:lnSpc>
                  <a:spcPts val="6865"/>
                </a:lnSpc>
                <a:spcBef>
                  <a:spcPct val="0"/>
                </a:spcBef>
              </a:pPr>
              <a:endParaRPr/>
            </a:p>
          </p:txBody>
        </p:sp>
        <p:sp>
          <p:nvSpPr>
            <p:cNvPr id="13" name="TextBox 13"/>
            <p:cNvSpPr txBox="1"/>
            <p:nvPr/>
          </p:nvSpPr>
          <p:spPr>
            <a:xfrm>
              <a:off x="1488549" y="132627"/>
              <a:ext cx="5845984" cy="749725"/>
            </a:xfrm>
            <a:prstGeom prst="rect">
              <a:avLst/>
            </a:prstGeom>
          </p:spPr>
          <p:txBody>
            <a:bodyPr lIns="0" tIns="0" rIns="0" bIns="0" rtlCol="0" anchor="t">
              <a:spAutoFit/>
            </a:bodyPr>
            <a:lstStyle/>
            <a:p>
              <a:pPr>
                <a:lnSpc>
                  <a:spcPts val="4806"/>
                </a:lnSpc>
                <a:spcBef>
                  <a:spcPct val="0"/>
                </a:spcBef>
              </a:pPr>
              <a:r>
                <a:rPr lang="en-US" sz="3432">
                  <a:solidFill>
                    <a:srgbClr val="0B1320"/>
                  </a:solidFill>
                  <a:latin typeface="Garet 1"/>
                </a:rPr>
                <a:t>Andrea Melendez</a:t>
              </a:r>
            </a:p>
          </p:txBody>
        </p:sp>
        <p:sp>
          <p:nvSpPr>
            <p:cNvPr id="14" name="Freeform 14"/>
            <p:cNvSpPr/>
            <p:nvPr/>
          </p:nvSpPr>
          <p:spPr>
            <a:xfrm>
              <a:off x="0" y="0"/>
              <a:ext cx="1238844" cy="1238844"/>
            </a:xfrm>
            <a:custGeom>
              <a:avLst/>
              <a:gdLst/>
              <a:ahLst/>
              <a:cxnLst/>
              <a:rect l="l" t="t" r="r" b="b"/>
              <a:pathLst>
                <a:path w="1238844" h="1238844">
                  <a:moveTo>
                    <a:pt x="0" y="0"/>
                  </a:moveTo>
                  <a:lnTo>
                    <a:pt x="1238844" y="0"/>
                  </a:lnTo>
                  <a:lnTo>
                    <a:pt x="1238844" y="1238844"/>
                  </a:lnTo>
                  <a:lnTo>
                    <a:pt x="0" y="1238844"/>
                  </a:lnTo>
                  <a:lnTo>
                    <a:pt x="0" y="0"/>
                  </a:lnTo>
                  <a:close/>
                </a:path>
              </a:pathLst>
            </a:custGeom>
            <a:blipFill>
              <a:blip r:embed="rId9"/>
              <a:stretch>
                <a:fillRect/>
              </a:stretch>
            </a:blipFill>
          </p:spPr>
        </p:sp>
      </p:grpSp>
      <p:sp>
        <p:nvSpPr>
          <p:cNvPr id="15" name="Freeform 4">
            <a:extLst>
              <a:ext uri="{FF2B5EF4-FFF2-40B4-BE49-F238E27FC236}">
                <a16:creationId xmlns:a16="http://schemas.microsoft.com/office/drawing/2014/main" id="{89B339CC-6802-D256-9453-E9DC0D8F8F54}"/>
              </a:ext>
            </a:extLst>
          </p:cNvPr>
          <p:cNvSpPr/>
          <p:nvPr/>
        </p:nvSpPr>
        <p:spPr>
          <a:xfrm>
            <a:off x="-2438400" y="-1553302"/>
            <a:ext cx="6628955" cy="4324799"/>
          </a:xfrm>
          <a:custGeom>
            <a:avLst/>
            <a:gdLst/>
            <a:ahLst/>
            <a:cxnLst/>
            <a:rect l="l" t="t" r="r" b="b"/>
            <a:pathLst>
              <a:path w="6628955" h="4324799">
                <a:moveTo>
                  <a:pt x="0" y="0"/>
                </a:moveTo>
                <a:lnTo>
                  <a:pt x="6628955" y="0"/>
                </a:lnTo>
                <a:lnTo>
                  <a:pt x="6628955" y="4324799"/>
                </a:lnTo>
                <a:lnTo>
                  <a:pt x="0" y="4324799"/>
                </a:lnTo>
                <a:lnTo>
                  <a:pt x="0" y="0"/>
                </a:lnTo>
                <a:close/>
              </a:path>
            </a:pathLst>
          </a:custGeom>
          <a:blipFill>
            <a:blip r:embed="rId10">
              <a:alphaModFix amt="19999"/>
              <a:extLst>
                <a:ext uri="{96DAC541-7B7A-43D3-8B79-37D633B846F1}">
                  <asvg:svgBlip xmlns:asvg="http://schemas.microsoft.com/office/drawing/2016/SVG/main" r:embed="rId11"/>
                </a:ext>
              </a:extLst>
            </a:blip>
            <a:stretch>
              <a:fillRect t="-8095" b="-14526"/>
            </a:stretch>
          </a:blipFill>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6687800" y="0"/>
            <a:ext cx="1982931" cy="10287000"/>
            <a:chOff x="0" y="0"/>
            <a:chExt cx="2643908" cy="13716000"/>
          </a:xfrm>
        </p:grpSpPr>
        <p:grpSp>
          <p:nvGrpSpPr>
            <p:cNvPr id="3" name="Group 3"/>
            <p:cNvGrpSpPr/>
            <p:nvPr/>
          </p:nvGrpSpPr>
          <p:grpSpPr>
            <a:xfrm rot="-10800000">
              <a:off x="0" y="0"/>
              <a:ext cx="2643908" cy="13716000"/>
              <a:chOff x="0" y="0"/>
              <a:chExt cx="1679742" cy="8714127"/>
            </a:xfrm>
          </p:grpSpPr>
          <p:sp>
            <p:nvSpPr>
              <p:cNvPr id="4" name="Freeform 4"/>
              <p:cNvSpPr/>
              <p:nvPr/>
            </p:nvSpPr>
            <p:spPr>
              <a:xfrm>
                <a:off x="0" y="0"/>
                <a:ext cx="1679743" cy="8714127"/>
              </a:xfrm>
              <a:custGeom>
                <a:avLst/>
                <a:gdLst/>
                <a:ahLst/>
                <a:cxnLst/>
                <a:rect l="l" t="t" r="r" b="b"/>
                <a:pathLst>
                  <a:path w="1679743" h="8714127">
                    <a:moveTo>
                      <a:pt x="1555282" y="8714126"/>
                    </a:moveTo>
                    <a:lnTo>
                      <a:pt x="124460" y="8714126"/>
                    </a:lnTo>
                    <a:cubicBezTo>
                      <a:pt x="55880" y="8714126"/>
                      <a:pt x="0" y="8658247"/>
                      <a:pt x="0" y="8589666"/>
                    </a:cubicBezTo>
                    <a:lnTo>
                      <a:pt x="0" y="124460"/>
                    </a:lnTo>
                    <a:cubicBezTo>
                      <a:pt x="0" y="55880"/>
                      <a:pt x="55880" y="0"/>
                      <a:pt x="124460" y="0"/>
                    </a:cubicBezTo>
                    <a:lnTo>
                      <a:pt x="1555283" y="0"/>
                    </a:lnTo>
                    <a:cubicBezTo>
                      <a:pt x="1623863" y="0"/>
                      <a:pt x="1679743" y="55880"/>
                      <a:pt x="1679743" y="124460"/>
                    </a:cubicBezTo>
                    <a:lnTo>
                      <a:pt x="1679743" y="8589666"/>
                    </a:lnTo>
                    <a:cubicBezTo>
                      <a:pt x="1679743" y="8658247"/>
                      <a:pt x="1623863" y="8714127"/>
                      <a:pt x="1555283" y="8714127"/>
                    </a:cubicBezTo>
                    <a:close/>
                  </a:path>
                </a:pathLst>
              </a:custGeom>
              <a:solidFill>
                <a:srgbClr val="365679"/>
              </a:solidFill>
            </p:spPr>
          </p:sp>
        </p:grpSp>
        <p:sp>
          <p:nvSpPr>
            <p:cNvPr id="5" name="Freeform 5"/>
            <p:cNvSpPr/>
            <p:nvPr/>
          </p:nvSpPr>
          <p:spPr>
            <a:xfrm rot="5400000">
              <a:off x="-3218437" y="8324795"/>
              <a:ext cx="8609642" cy="2172769"/>
            </a:xfrm>
            <a:custGeom>
              <a:avLst/>
              <a:gdLst/>
              <a:ahLst/>
              <a:cxnLst/>
              <a:rect l="l" t="t" r="r" b="b"/>
              <a:pathLst>
                <a:path w="8609642" h="2172769">
                  <a:moveTo>
                    <a:pt x="0" y="0"/>
                  </a:moveTo>
                  <a:lnTo>
                    <a:pt x="8609642" y="0"/>
                  </a:lnTo>
                  <a:lnTo>
                    <a:pt x="8609642" y="2172768"/>
                  </a:lnTo>
                  <a:lnTo>
                    <a:pt x="0" y="2172768"/>
                  </a:lnTo>
                  <a:lnTo>
                    <a:pt x="0" y="0"/>
                  </a:lnTo>
                  <a:close/>
                </a:path>
              </a:pathLst>
            </a:custGeom>
            <a:blipFill>
              <a:blip r:embed="rId3">
                <a:extLst>
                  <a:ext uri="{96DAC541-7B7A-43D3-8B79-37D633B846F1}">
                    <asvg:svgBlip xmlns:asvg="http://schemas.microsoft.com/office/drawing/2016/SVG/main" r:embed="rId4"/>
                  </a:ext>
                </a:extLst>
              </a:blip>
              <a:stretch>
                <a:fillRect t="-145664" r="-23884" b="-147051"/>
              </a:stretch>
            </a:blipFill>
          </p:spPr>
        </p:sp>
        <p:sp>
          <p:nvSpPr>
            <p:cNvPr id="6" name="Freeform 6"/>
            <p:cNvSpPr/>
            <p:nvPr/>
          </p:nvSpPr>
          <p:spPr>
            <a:xfrm rot="5400000">
              <a:off x="-2753200" y="2753200"/>
              <a:ext cx="7562435" cy="2056034"/>
            </a:xfrm>
            <a:custGeom>
              <a:avLst/>
              <a:gdLst/>
              <a:ahLst/>
              <a:cxnLst/>
              <a:rect l="l" t="t" r="r" b="b"/>
              <a:pathLst>
                <a:path w="7562435" h="2056034">
                  <a:moveTo>
                    <a:pt x="0" y="0"/>
                  </a:moveTo>
                  <a:lnTo>
                    <a:pt x="7562434" y="0"/>
                  </a:lnTo>
                  <a:lnTo>
                    <a:pt x="7562434" y="2056034"/>
                  </a:lnTo>
                  <a:lnTo>
                    <a:pt x="0" y="2056034"/>
                  </a:lnTo>
                  <a:lnTo>
                    <a:pt x="0" y="0"/>
                  </a:lnTo>
                  <a:close/>
                </a:path>
              </a:pathLst>
            </a:custGeom>
            <a:blipFill>
              <a:blip r:embed="rId3">
                <a:extLst>
                  <a:ext uri="{96DAC541-7B7A-43D3-8B79-37D633B846F1}">
                    <asvg:svgBlip xmlns:asvg="http://schemas.microsoft.com/office/drawing/2016/SVG/main" r:embed="rId4"/>
                  </a:ext>
                </a:extLst>
              </a:blip>
              <a:stretch>
                <a:fillRect l="-41039" b="-315013"/>
              </a:stretch>
            </a:blipFill>
          </p:spPr>
        </p:sp>
      </p:grpSp>
      <p:grpSp>
        <p:nvGrpSpPr>
          <p:cNvPr id="7" name="Group 7"/>
          <p:cNvGrpSpPr/>
          <p:nvPr/>
        </p:nvGrpSpPr>
        <p:grpSpPr>
          <a:xfrm>
            <a:off x="1028700" y="9258300"/>
            <a:ext cx="15051566" cy="929133"/>
            <a:chOff x="0" y="0"/>
            <a:chExt cx="20068755" cy="1238844"/>
          </a:xfrm>
        </p:grpSpPr>
        <p:sp>
          <p:nvSpPr>
            <p:cNvPr id="8" name="TextBox 8"/>
            <p:cNvSpPr txBox="1"/>
            <p:nvPr/>
          </p:nvSpPr>
          <p:spPr>
            <a:xfrm>
              <a:off x="11000013" y="13456"/>
              <a:ext cx="9068742" cy="954758"/>
            </a:xfrm>
            <a:prstGeom prst="rect">
              <a:avLst/>
            </a:prstGeom>
          </p:spPr>
          <p:txBody>
            <a:bodyPr lIns="0" tIns="0" rIns="0" bIns="0" rtlCol="0" anchor="t">
              <a:spAutoFit/>
            </a:bodyPr>
            <a:lstStyle/>
            <a:p>
              <a:pPr marL="0" lvl="0" indent="0" algn="r">
                <a:lnSpc>
                  <a:spcPts val="6865"/>
                </a:lnSpc>
                <a:spcBef>
                  <a:spcPct val="0"/>
                </a:spcBef>
              </a:pPr>
              <a:endParaRPr/>
            </a:p>
          </p:txBody>
        </p:sp>
        <p:sp>
          <p:nvSpPr>
            <p:cNvPr id="9" name="TextBox 9"/>
            <p:cNvSpPr txBox="1"/>
            <p:nvPr/>
          </p:nvSpPr>
          <p:spPr>
            <a:xfrm>
              <a:off x="1488549" y="132627"/>
              <a:ext cx="5845984" cy="749725"/>
            </a:xfrm>
            <a:prstGeom prst="rect">
              <a:avLst/>
            </a:prstGeom>
          </p:spPr>
          <p:txBody>
            <a:bodyPr lIns="0" tIns="0" rIns="0" bIns="0" rtlCol="0" anchor="t">
              <a:spAutoFit/>
            </a:bodyPr>
            <a:lstStyle/>
            <a:p>
              <a:pPr>
                <a:lnSpc>
                  <a:spcPts val="4806"/>
                </a:lnSpc>
                <a:spcBef>
                  <a:spcPct val="0"/>
                </a:spcBef>
              </a:pPr>
              <a:r>
                <a:rPr lang="en-US" sz="3432">
                  <a:solidFill>
                    <a:srgbClr val="0B1320"/>
                  </a:solidFill>
                  <a:latin typeface="Garet 1"/>
                </a:rPr>
                <a:t>Andrea Melendez</a:t>
              </a:r>
            </a:p>
          </p:txBody>
        </p:sp>
        <p:sp>
          <p:nvSpPr>
            <p:cNvPr id="10" name="Freeform 10"/>
            <p:cNvSpPr/>
            <p:nvPr/>
          </p:nvSpPr>
          <p:spPr>
            <a:xfrm>
              <a:off x="0" y="0"/>
              <a:ext cx="1238844" cy="1238844"/>
            </a:xfrm>
            <a:custGeom>
              <a:avLst/>
              <a:gdLst/>
              <a:ahLst/>
              <a:cxnLst/>
              <a:rect l="l" t="t" r="r" b="b"/>
              <a:pathLst>
                <a:path w="1238844" h="1238844">
                  <a:moveTo>
                    <a:pt x="0" y="0"/>
                  </a:moveTo>
                  <a:lnTo>
                    <a:pt x="1238844" y="0"/>
                  </a:lnTo>
                  <a:lnTo>
                    <a:pt x="1238844" y="1238844"/>
                  </a:lnTo>
                  <a:lnTo>
                    <a:pt x="0" y="1238844"/>
                  </a:lnTo>
                  <a:lnTo>
                    <a:pt x="0" y="0"/>
                  </a:lnTo>
                  <a:close/>
                </a:path>
              </a:pathLst>
            </a:custGeom>
            <a:blipFill>
              <a:blip r:embed="rId5"/>
              <a:stretch>
                <a:fillRect/>
              </a:stretch>
            </a:blipFill>
          </p:spPr>
        </p:sp>
      </p:grpSp>
      <p:sp>
        <p:nvSpPr>
          <p:cNvPr id="11" name="Freeform 11"/>
          <p:cNvSpPr/>
          <p:nvPr/>
        </p:nvSpPr>
        <p:spPr>
          <a:xfrm>
            <a:off x="1957833" y="2400300"/>
            <a:ext cx="12580597" cy="6037541"/>
          </a:xfrm>
          <a:custGeom>
            <a:avLst/>
            <a:gdLst/>
            <a:ahLst/>
            <a:cxnLst/>
            <a:rect l="l" t="t" r="r" b="b"/>
            <a:pathLst>
              <a:path w="13621258" h="6588681">
                <a:moveTo>
                  <a:pt x="0" y="0"/>
                </a:moveTo>
                <a:lnTo>
                  <a:pt x="13621258" y="0"/>
                </a:lnTo>
                <a:lnTo>
                  <a:pt x="13621258" y="6588682"/>
                </a:lnTo>
                <a:lnTo>
                  <a:pt x="0" y="6588682"/>
                </a:lnTo>
                <a:lnTo>
                  <a:pt x="0" y="0"/>
                </a:lnTo>
                <a:close/>
              </a:path>
            </a:pathLst>
          </a:custGeom>
          <a:blipFill>
            <a:blip r:embed="rId6"/>
            <a:stretch>
              <a:fillRect/>
            </a:stretch>
          </a:blipFill>
        </p:spPr>
      </p:sp>
      <p:sp>
        <p:nvSpPr>
          <p:cNvPr id="12" name="TextBox 14">
            <a:extLst>
              <a:ext uri="{FF2B5EF4-FFF2-40B4-BE49-F238E27FC236}">
                <a16:creationId xmlns:a16="http://schemas.microsoft.com/office/drawing/2014/main" id="{9E6DF73E-9984-0638-767A-4E1D18ABD362}"/>
              </a:ext>
            </a:extLst>
          </p:cNvPr>
          <p:cNvSpPr txBox="1"/>
          <p:nvPr/>
        </p:nvSpPr>
        <p:spPr>
          <a:xfrm>
            <a:off x="1028700" y="971550"/>
            <a:ext cx="13923578" cy="944489"/>
          </a:xfrm>
          <a:prstGeom prst="rect">
            <a:avLst/>
          </a:prstGeom>
        </p:spPr>
        <p:txBody>
          <a:bodyPr lIns="0" tIns="0" rIns="0" bIns="0" rtlCol="0" anchor="t">
            <a:spAutoFit/>
          </a:bodyPr>
          <a:lstStyle/>
          <a:p>
            <a:pPr>
              <a:lnSpc>
                <a:spcPts val="7929"/>
              </a:lnSpc>
            </a:pPr>
            <a:r>
              <a:rPr lang="en-US" sz="4800" dirty="0">
                <a:solidFill>
                  <a:srgbClr val="0B1320"/>
                </a:solidFill>
                <a:latin typeface="Martel Heavy"/>
              </a:rPr>
              <a:t>Duolingo’s Freemium Business Model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6561" y="709141"/>
            <a:ext cx="17601439" cy="9587384"/>
            <a:chOff x="0" y="0"/>
            <a:chExt cx="18435201" cy="9119726"/>
          </a:xfrm>
        </p:grpSpPr>
        <p:sp>
          <p:nvSpPr>
            <p:cNvPr id="3" name="Freeform 3"/>
            <p:cNvSpPr/>
            <p:nvPr/>
          </p:nvSpPr>
          <p:spPr>
            <a:xfrm>
              <a:off x="0" y="0"/>
              <a:ext cx="18435202" cy="9119726"/>
            </a:xfrm>
            <a:custGeom>
              <a:avLst/>
              <a:gdLst/>
              <a:ahLst/>
              <a:cxnLst/>
              <a:rect l="l" t="t" r="r" b="b"/>
              <a:pathLst>
                <a:path w="18435202" h="9119726">
                  <a:moveTo>
                    <a:pt x="18310741" y="9119726"/>
                  </a:moveTo>
                  <a:lnTo>
                    <a:pt x="124460" y="9119726"/>
                  </a:lnTo>
                  <a:cubicBezTo>
                    <a:pt x="55880" y="9119726"/>
                    <a:pt x="0" y="9063845"/>
                    <a:pt x="0" y="8995266"/>
                  </a:cubicBezTo>
                  <a:lnTo>
                    <a:pt x="0" y="124460"/>
                  </a:lnTo>
                  <a:cubicBezTo>
                    <a:pt x="0" y="55880"/>
                    <a:pt x="55880" y="0"/>
                    <a:pt x="124460" y="0"/>
                  </a:cubicBezTo>
                  <a:lnTo>
                    <a:pt x="18310741" y="0"/>
                  </a:lnTo>
                  <a:cubicBezTo>
                    <a:pt x="18379322" y="0"/>
                    <a:pt x="18435202" y="55880"/>
                    <a:pt x="18435202" y="124460"/>
                  </a:cubicBezTo>
                  <a:lnTo>
                    <a:pt x="18435202" y="8995266"/>
                  </a:lnTo>
                  <a:cubicBezTo>
                    <a:pt x="18435202" y="9063846"/>
                    <a:pt x="18379322" y="9119726"/>
                    <a:pt x="18310741" y="9119726"/>
                  </a:cubicBezTo>
                  <a:close/>
                </a:path>
              </a:pathLst>
            </a:custGeom>
            <a:solidFill>
              <a:srgbClr val="AFC1D0"/>
            </a:solidFill>
          </p:spPr>
        </p:sp>
      </p:grpSp>
      <p:sp>
        <p:nvSpPr>
          <p:cNvPr id="4" name="Freeform 4"/>
          <p:cNvSpPr/>
          <p:nvPr/>
        </p:nvSpPr>
        <p:spPr>
          <a:xfrm>
            <a:off x="13944823" y="6276731"/>
            <a:ext cx="6628955" cy="4324799"/>
          </a:xfrm>
          <a:custGeom>
            <a:avLst/>
            <a:gdLst/>
            <a:ahLst/>
            <a:cxnLst/>
            <a:rect l="l" t="t" r="r" b="b"/>
            <a:pathLst>
              <a:path w="6628955" h="4324799">
                <a:moveTo>
                  <a:pt x="0" y="0"/>
                </a:moveTo>
                <a:lnTo>
                  <a:pt x="6628954" y="0"/>
                </a:lnTo>
                <a:lnTo>
                  <a:pt x="6628954" y="4324799"/>
                </a:lnTo>
                <a:lnTo>
                  <a:pt x="0" y="4324799"/>
                </a:lnTo>
                <a:lnTo>
                  <a:pt x="0" y="0"/>
                </a:lnTo>
                <a:close/>
              </a:path>
            </a:pathLst>
          </a:custGeom>
          <a:blipFill>
            <a:blip r:embed="rId3">
              <a:alphaModFix amt="19999"/>
              <a:extLst>
                <a:ext uri="{96DAC541-7B7A-43D3-8B79-37D633B846F1}">
                  <asvg:svgBlip xmlns:asvg="http://schemas.microsoft.com/office/drawing/2016/SVG/main" r:embed="rId4"/>
                </a:ext>
              </a:extLst>
            </a:blip>
            <a:stretch>
              <a:fillRect b="-22622"/>
            </a:stretch>
          </a:blipFill>
        </p:spPr>
      </p:sp>
      <p:sp>
        <p:nvSpPr>
          <p:cNvPr id="5" name="Freeform 5"/>
          <p:cNvSpPr/>
          <p:nvPr/>
        </p:nvSpPr>
        <p:spPr>
          <a:xfrm>
            <a:off x="13639244" y="6670495"/>
            <a:ext cx="4648756" cy="3626030"/>
          </a:xfrm>
          <a:custGeom>
            <a:avLst/>
            <a:gdLst/>
            <a:ahLst/>
            <a:cxnLst/>
            <a:rect l="l" t="t" r="r" b="b"/>
            <a:pathLst>
              <a:path w="4648756" h="3626030">
                <a:moveTo>
                  <a:pt x="0" y="0"/>
                </a:moveTo>
                <a:lnTo>
                  <a:pt x="4648756" y="0"/>
                </a:lnTo>
                <a:lnTo>
                  <a:pt x="4648756" y="3626030"/>
                </a:lnTo>
                <a:lnTo>
                  <a:pt x="0" y="36260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6" name="Group 6"/>
          <p:cNvGrpSpPr/>
          <p:nvPr/>
        </p:nvGrpSpPr>
        <p:grpSpPr>
          <a:xfrm>
            <a:off x="1028700" y="9258300"/>
            <a:ext cx="15051566" cy="929133"/>
            <a:chOff x="0" y="0"/>
            <a:chExt cx="20068755" cy="1238844"/>
          </a:xfrm>
        </p:grpSpPr>
        <p:sp>
          <p:nvSpPr>
            <p:cNvPr id="7" name="TextBox 7"/>
            <p:cNvSpPr txBox="1"/>
            <p:nvPr/>
          </p:nvSpPr>
          <p:spPr>
            <a:xfrm>
              <a:off x="11000013" y="13456"/>
              <a:ext cx="9068742" cy="954758"/>
            </a:xfrm>
            <a:prstGeom prst="rect">
              <a:avLst/>
            </a:prstGeom>
          </p:spPr>
          <p:txBody>
            <a:bodyPr lIns="0" tIns="0" rIns="0" bIns="0" rtlCol="0" anchor="t">
              <a:spAutoFit/>
            </a:bodyPr>
            <a:lstStyle/>
            <a:p>
              <a:pPr marL="0" lvl="0" indent="0" algn="r">
                <a:lnSpc>
                  <a:spcPts val="6865"/>
                </a:lnSpc>
                <a:spcBef>
                  <a:spcPct val="0"/>
                </a:spcBef>
              </a:pPr>
              <a:endParaRPr/>
            </a:p>
          </p:txBody>
        </p:sp>
        <p:sp>
          <p:nvSpPr>
            <p:cNvPr id="8" name="TextBox 8"/>
            <p:cNvSpPr txBox="1"/>
            <p:nvPr/>
          </p:nvSpPr>
          <p:spPr>
            <a:xfrm>
              <a:off x="1488549" y="132627"/>
              <a:ext cx="5845984" cy="749725"/>
            </a:xfrm>
            <a:prstGeom prst="rect">
              <a:avLst/>
            </a:prstGeom>
          </p:spPr>
          <p:txBody>
            <a:bodyPr lIns="0" tIns="0" rIns="0" bIns="0" rtlCol="0" anchor="t">
              <a:spAutoFit/>
            </a:bodyPr>
            <a:lstStyle/>
            <a:p>
              <a:pPr>
                <a:lnSpc>
                  <a:spcPts val="4806"/>
                </a:lnSpc>
                <a:spcBef>
                  <a:spcPct val="0"/>
                </a:spcBef>
              </a:pPr>
              <a:r>
                <a:rPr lang="en-US" sz="3432">
                  <a:solidFill>
                    <a:srgbClr val="0B1320"/>
                  </a:solidFill>
                  <a:latin typeface="Garet 1"/>
                </a:rPr>
                <a:t>Andrea Melendez</a:t>
              </a:r>
            </a:p>
          </p:txBody>
        </p:sp>
        <p:sp>
          <p:nvSpPr>
            <p:cNvPr id="9" name="Freeform 9"/>
            <p:cNvSpPr/>
            <p:nvPr/>
          </p:nvSpPr>
          <p:spPr>
            <a:xfrm>
              <a:off x="0" y="0"/>
              <a:ext cx="1238844" cy="1238844"/>
            </a:xfrm>
            <a:custGeom>
              <a:avLst/>
              <a:gdLst/>
              <a:ahLst/>
              <a:cxnLst/>
              <a:rect l="l" t="t" r="r" b="b"/>
              <a:pathLst>
                <a:path w="1238844" h="1238844">
                  <a:moveTo>
                    <a:pt x="0" y="0"/>
                  </a:moveTo>
                  <a:lnTo>
                    <a:pt x="1238844" y="0"/>
                  </a:lnTo>
                  <a:lnTo>
                    <a:pt x="1238844" y="1238844"/>
                  </a:lnTo>
                  <a:lnTo>
                    <a:pt x="0" y="1238844"/>
                  </a:lnTo>
                  <a:lnTo>
                    <a:pt x="0" y="0"/>
                  </a:lnTo>
                  <a:close/>
                </a:path>
              </a:pathLst>
            </a:custGeom>
            <a:blipFill>
              <a:blip r:embed="rId7"/>
              <a:stretch>
                <a:fillRect/>
              </a:stretch>
            </a:blipFill>
          </p:spPr>
        </p:sp>
      </p:grpSp>
      <p:sp>
        <p:nvSpPr>
          <p:cNvPr id="10" name="Freeform 10"/>
          <p:cNvSpPr/>
          <p:nvPr/>
        </p:nvSpPr>
        <p:spPr>
          <a:xfrm>
            <a:off x="8208494" y="3968284"/>
            <a:ext cx="3007709" cy="1952276"/>
          </a:xfrm>
          <a:custGeom>
            <a:avLst/>
            <a:gdLst/>
            <a:ahLst/>
            <a:cxnLst/>
            <a:rect l="l" t="t" r="r" b="b"/>
            <a:pathLst>
              <a:path w="3007709" h="1952276">
                <a:moveTo>
                  <a:pt x="0" y="0"/>
                </a:moveTo>
                <a:lnTo>
                  <a:pt x="3007709" y="0"/>
                </a:lnTo>
                <a:lnTo>
                  <a:pt x="3007709" y="1952276"/>
                </a:lnTo>
                <a:lnTo>
                  <a:pt x="0" y="19522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1" name="TextBox 11"/>
          <p:cNvSpPr txBox="1"/>
          <p:nvPr/>
        </p:nvSpPr>
        <p:spPr>
          <a:xfrm>
            <a:off x="1028700" y="1028700"/>
            <a:ext cx="16230600" cy="1200150"/>
          </a:xfrm>
          <a:prstGeom prst="rect">
            <a:avLst/>
          </a:prstGeom>
        </p:spPr>
        <p:txBody>
          <a:bodyPr lIns="0" tIns="0" rIns="0" bIns="0" rtlCol="0" anchor="t">
            <a:spAutoFit/>
          </a:bodyPr>
          <a:lstStyle/>
          <a:p>
            <a:pPr marL="0" lvl="0" indent="0" algn="l">
              <a:lnSpc>
                <a:spcPts val="9480"/>
              </a:lnSpc>
              <a:spcBef>
                <a:spcPct val="0"/>
              </a:spcBef>
            </a:pPr>
            <a:r>
              <a:rPr lang="en-US" sz="7900">
                <a:solidFill>
                  <a:srgbClr val="0B1320"/>
                </a:solidFill>
                <a:latin typeface="Martel Bold"/>
              </a:rPr>
              <a:t>Recommendations</a:t>
            </a:r>
          </a:p>
        </p:txBody>
      </p:sp>
      <p:sp>
        <p:nvSpPr>
          <p:cNvPr id="12" name="TextBox 12"/>
          <p:cNvSpPr txBox="1"/>
          <p:nvPr/>
        </p:nvSpPr>
        <p:spPr>
          <a:xfrm>
            <a:off x="1665899" y="3209435"/>
            <a:ext cx="11403065" cy="775159"/>
          </a:xfrm>
          <a:prstGeom prst="rect">
            <a:avLst/>
          </a:prstGeom>
        </p:spPr>
        <p:txBody>
          <a:bodyPr lIns="0" tIns="0" rIns="0" bIns="0" rtlCol="0" anchor="t">
            <a:spAutoFit/>
          </a:bodyPr>
          <a:lstStyle/>
          <a:p>
            <a:pPr>
              <a:lnSpc>
                <a:spcPts val="6865"/>
              </a:lnSpc>
            </a:pPr>
            <a:r>
              <a:rPr lang="en-US" sz="3432" dirty="0">
                <a:solidFill>
                  <a:srgbClr val="0B1320"/>
                </a:solidFill>
                <a:latin typeface="Garet 1"/>
              </a:rPr>
              <a:t>Speaking Practice</a:t>
            </a:r>
          </a:p>
        </p:txBody>
      </p:sp>
      <p:sp>
        <p:nvSpPr>
          <p:cNvPr id="13" name="TextBox 13"/>
          <p:cNvSpPr txBox="1"/>
          <p:nvPr/>
        </p:nvSpPr>
        <p:spPr>
          <a:xfrm>
            <a:off x="1665899" y="4390764"/>
            <a:ext cx="11403065" cy="775159"/>
          </a:xfrm>
          <a:prstGeom prst="rect">
            <a:avLst/>
          </a:prstGeom>
        </p:spPr>
        <p:txBody>
          <a:bodyPr lIns="0" tIns="0" rIns="0" bIns="0" rtlCol="0" anchor="t">
            <a:spAutoFit/>
          </a:bodyPr>
          <a:lstStyle/>
          <a:p>
            <a:pPr>
              <a:lnSpc>
                <a:spcPts val="6865"/>
              </a:lnSpc>
            </a:pPr>
            <a:r>
              <a:rPr lang="en-US" sz="3432" dirty="0">
                <a:solidFill>
                  <a:srgbClr val="0B1320"/>
                </a:solidFill>
                <a:latin typeface="Garet 1"/>
              </a:rPr>
              <a:t>Advanced Levels Offerings</a:t>
            </a:r>
          </a:p>
        </p:txBody>
      </p:sp>
      <p:sp>
        <p:nvSpPr>
          <p:cNvPr id="14" name="TextBox 14"/>
          <p:cNvSpPr txBox="1"/>
          <p:nvPr/>
        </p:nvSpPr>
        <p:spPr>
          <a:xfrm>
            <a:off x="1665899" y="5576554"/>
            <a:ext cx="11403065" cy="775159"/>
          </a:xfrm>
          <a:prstGeom prst="rect">
            <a:avLst/>
          </a:prstGeom>
        </p:spPr>
        <p:txBody>
          <a:bodyPr lIns="0" tIns="0" rIns="0" bIns="0" rtlCol="0" anchor="t">
            <a:spAutoFit/>
          </a:bodyPr>
          <a:lstStyle/>
          <a:p>
            <a:pPr>
              <a:lnSpc>
                <a:spcPts val="6865"/>
              </a:lnSpc>
            </a:pPr>
            <a:r>
              <a:rPr lang="en-US" sz="3432" dirty="0">
                <a:solidFill>
                  <a:srgbClr val="0B1320"/>
                </a:solidFill>
                <a:latin typeface="Garet 1"/>
              </a:rPr>
              <a:t>AI and XR Immersion</a:t>
            </a:r>
          </a:p>
        </p:txBody>
      </p:sp>
      <p:sp>
        <p:nvSpPr>
          <p:cNvPr id="15" name="TextBox 15"/>
          <p:cNvSpPr txBox="1"/>
          <p:nvPr/>
        </p:nvSpPr>
        <p:spPr>
          <a:xfrm>
            <a:off x="11829335" y="4136994"/>
            <a:ext cx="6051089" cy="1149350"/>
          </a:xfrm>
          <a:prstGeom prst="rect">
            <a:avLst/>
          </a:prstGeom>
        </p:spPr>
        <p:txBody>
          <a:bodyPr lIns="0" tIns="0" rIns="0" bIns="0" rtlCol="0" anchor="t">
            <a:spAutoFit/>
          </a:bodyPr>
          <a:lstStyle/>
          <a:p>
            <a:pPr>
              <a:lnSpc>
                <a:spcPts val="10000"/>
              </a:lnSpc>
            </a:pPr>
            <a:r>
              <a:rPr lang="en-US" sz="5000" dirty="0">
                <a:solidFill>
                  <a:srgbClr val="0B1320"/>
                </a:solidFill>
                <a:latin typeface="Garet 1 Bold"/>
              </a:rPr>
              <a:t>User Conversions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6561" y="717651"/>
            <a:ext cx="17601439" cy="9587384"/>
            <a:chOff x="0" y="0"/>
            <a:chExt cx="16742867" cy="9119726"/>
          </a:xfrm>
        </p:grpSpPr>
        <p:sp>
          <p:nvSpPr>
            <p:cNvPr id="3" name="Freeform 3"/>
            <p:cNvSpPr/>
            <p:nvPr/>
          </p:nvSpPr>
          <p:spPr>
            <a:xfrm>
              <a:off x="0" y="0"/>
              <a:ext cx="16742866" cy="9119726"/>
            </a:xfrm>
            <a:custGeom>
              <a:avLst/>
              <a:gdLst/>
              <a:ahLst/>
              <a:cxnLst/>
              <a:rect l="l" t="t" r="r" b="b"/>
              <a:pathLst>
                <a:path w="16742866" h="9119726">
                  <a:moveTo>
                    <a:pt x="16618407" y="9119726"/>
                  </a:moveTo>
                  <a:lnTo>
                    <a:pt x="124460" y="9119726"/>
                  </a:lnTo>
                  <a:cubicBezTo>
                    <a:pt x="55880" y="9119726"/>
                    <a:pt x="0" y="9063845"/>
                    <a:pt x="0" y="8995266"/>
                  </a:cubicBezTo>
                  <a:lnTo>
                    <a:pt x="0" y="124460"/>
                  </a:lnTo>
                  <a:cubicBezTo>
                    <a:pt x="0" y="55880"/>
                    <a:pt x="55880" y="0"/>
                    <a:pt x="124460" y="0"/>
                  </a:cubicBezTo>
                  <a:lnTo>
                    <a:pt x="16618407" y="0"/>
                  </a:lnTo>
                  <a:cubicBezTo>
                    <a:pt x="16686986" y="0"/>
                    <a:pt x="16742866" y="55880"/>
                    <a:pt x="16742866" y="124460"/>
                  </a:cubicBezTo>
                  <a:lnTo>
                    <a:pt x="16742866" y="8995266"/>
                  </a:lnTo>
                  <a:cubicBezTo>
                    <a:pt x="16742866" y="9063846"/>
                    <a:pt x="16686986" y="9119726"/>
                    <a:pt x="16618407" y="9119726"/>
                  </a:cubicBezTo>
                  <a:close/>
                </a:path>
              </a:pathLst>
            </a:custGeom>
            <a:solidFill>
              <a:srgbClr val="AFC1D0"/>
            </a:solidFill>
          </p:spPr>
        </p:sp>
      </p:grpSp>
      <p:sp>
        <p:nvSpPr>
          <p:cNvPr id="4" name="Freeform 4"/>
          <p:cNvSpPr/>
          <p:nvPr/>
        </p:nvSpPr>
        <p:spPr>
          <a:xfrm>
            <a:off x="13944823" y="6276731"/>
            <a:ext cx="6628955" cy="4324799"/>
          </a:xfrm>
          <a:custGeom>
            <a:avLst/>
            <a:gdLst/>
            <a:ahLst/>
            <a:cxnLst/>
            <a:rect l="l" t="t" r="r" b="b"/>
            <a:pathLst>
              <a:path w="6628955" h="4324799">
                <a:moveTo>
                  <a:pt x="0" y="0"/>
                </a:moveTo>
                <a:lnTo>
                  <a:pt x="6628954" y="0"/>
                </a:lnTo>
                <a:lnTo>
                  <a:pt x="6628954" y="4324799"/>
                </a:lnTo>
                <a:lnTo>
                  <a:pt x="0" y="4324799"/>
                </a:lnTo>
                <a:lnTo>
                  <a:pt x="0" y="0"/>
                </a:lnTo>
                <a:close/>
              </a:path>
            </a:pathLst>
          </a:custGeom>
          <a:blipFill>
            <a:blip r:embed="rId3">
              <a:alphaModFix amt="19999"/>
              <a:extLst>
                <a:ext uri="{96DAC541-7B7A-43D3-8B79-37D633B846F1}">
                  <asvg:svgBlip xmlns:asvg="http://schemas.microsoft.com/office/drawing/2016/SVG/main" r:embed="rId4"/>
                </a:ext>
              </a:extLst>
            </a:blip>
            <a:stretch>
              <a:fillRect b="-22622"/>
            </a:stretch>
          </a:blipFill>
        </p:spPr>
      </p:sp>
      <p:sp>
        <p:nvSpPr>
          <p:cNvPr id="5" name="Freeform 5"/>
          <p:cNvSpPr/>
          <p:nvPr/>
        </p:nvSpPr>
        <p:spPr>
          <a:xfrm>
            <a:off x="13639244" y="6670495"/>
            <a:ext cx="4648756" cy="3626030"/>
          </a:xfrm>
          <a:custGeom>
            <a:avLst/>
            <a:gdLst/>
            <a:ahLst/>
            <a:cxnLst/>
            <a:rect l="l" t="t" r="r" b="b"/>
            <a:pathLst>
              <a:path w="4648756" h="3626030">
                <a:moveTo>
                  <a:pt x="0" y="0"/>
                </a:moveTo>
                <a:lnTo>
                  <a:pt x="4648756" y="0"/>
                </a:lnTo>
                <a:lnTo>
                  <a:pt x="4648756" y="3626030"/>
                </a:lnTo>
                <a:lnTo>
                  <a:pt x="0" y="362603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6" name="TextBox 6"/>
          <p:cNvSpPr txBox="1"/>
          <p:nvPr/>
        </p:nvSpPr>
        <p:spPr>
          <a:xfrm>
            <a:off x="15647727" y="2412145"/>
            <a:ext cx="6801557" cy="780362"/>
          </a:xfrm>
          <a:prstGeom prst="rect">
            <a:avLst/>
          </a:prstGeom>
        </p:spPr>
        <p:txBody>
          <a:bodyPr lIns="0" tIns="0" rIns="0" bIns="0" rtlCol="0" anchor="t">
            <a:spAutoFit/>
          </a:bodyPr>
          <a:lstStyle/>
          <a:p>
            <a:pPr marL="0" lvl="0" indent="0" algn="r">
              <a:lnSpc>
                <a:spcPts val="6865"/>
              </a:lnSpc>
              <a:spcBef>
                <a:spcPct val="0"/>
              </a:spcBef>
            </a:pPr>
            <a:endParaRPr/>
          </a:p>
        </p:txBody>
      </p:sp>
      <p:sp>
        <p:nvSpPr>
          <p:cNvPr id="7" name="Freeform 7"/>
          <p:cNvSpPr/>
          <p:nvPr/>
        </p:nvSpPr>
        <p:spPr>
          <a:xfrm>
            <a:off x="1466300" y="2820658"/>
            <a:ext cx="5618473" cy="5618473"/>
          </a:xfrm>
          <a:custGeom>
            <a:avLst/>
            <a:gdLst/>
            <a:ahLst/>
            <a:cxnLst/>
            <a:rect l="l" t="t" r="r" b="b"/>
            <a:pathLst>
              <a:path w="5618473" h="5618473">
                <a:moveTo>
                  <a:pt x="0" y="0"/>
                </a:moveTo>
                <a:lnTo>
                  <a:pt x="5618473" y="0"/>
                </a:lnTo>
                <a:lnTo>
                  <a:pt x="5618473" y="5618472"/>
                </a:lnTo>
                <a:lnTo>
                  <a:pt x="0" y="5618472"/>
                </a:lnTo>
                <a:lnTo>
                  <a:pt x="0" y="0"/>
                </a:lnTo>
                <a:close/>
              </a:path>
            </a:pathLst>
          </a:custGeom>
          <a:blipFill>
            <a:blip r:embed="rId7"/>
            <a:stretch>
              <a:fillRect/>
            </a:stretch>
          </a:blipFill>
        </p:spPr>
      </p:sp>
      <p:sp>
        <p:nvSpPr>
          <p:cNvPr id="8" name="TextBox 8"/>
          <p:cNvSpPr txBox="1"/>
          <p:nvPr/>
        </p:nvSpPr>
        <p:spPr>
          <a:xfrm>
            <a:off x="1028700" y="1028700"/>
            <a:ext cx="16230600" cy="1200150"/>
          </a:xfrm>
          <a:prstGeom prst="rect">
            <a:avLst/>
          </a:prstGeom>
        </p:spPr>
        <p:txBody>
          <a:bodyPr lIns="0" tIns="0" rIns="0" bIns="0" rtlCol="0" anchor="t">
            <a:spAutoFit/>
          </a:bodyPr>
          <a:lstStyle/>
          <a:p>
            <a:pPr marL="0" lvl="0" indent="0" algn="l">
              <a:lnSpc>
                <a:spcPts val="9480"/>
              </a:lnSpc>
              <a:spcBef>
                <a:spcPct val="0"/>
              </a:spcBef>
            </a:pPr>
            <a:r>
              <a:rPr lang="en-US" sz="7900">
                <a:solidFill>
                  <a:srgbClr val="0B1320"/>
                </a:solidFill>
                <a:latin typeface="Martel Bold"/>
              </a:rPr>
              <a:t>Learn more...</a:t>
            </a:r>
          </a:p>
        </p:txBody>
      </p:sp>
      <p:sp>
        <p:nvSpPr>
          <p:cNvPr id="9" name="Freeform 9"/>
          <p:cNvSpPr/>
          <p:nvPr/>
        </p:nvSpPr>
        <p:spPr>
          <a:xfrm>
            <a:off x="7596637" y="6000022"/>
            <a:ext cx="629579" cy="484204"/>
          </a:xfrm>
          <a:custGeom>
            <a:avLst/>
            <a:gdLst/>
            <a:ahLst/>
            <a:cxnLst/>
            <a:rect l="l" t="t" r="r" b="b"/>
            <a:pathLst>
              <a:path w="629579" h="484204">
                <a:moveTo>
                  <a:pt x="0" y="0"/>
                </a:moveTo>
                <a:lnTo>
                  <a:pt x="629579" y="0"/>
                </a:lnTo>
                <a:lnTo>
                  <a:pt x="629579" y="484203"/>
                </a:lnTo>
                <a:lnTo>
                  <a:pt x="0" y="48420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0" name="Freeform 10"/>
          <p:cNvSpPr/>
          <p:nvPr/>
        </p:nvSpPr>
        <p:spPr>
          <a:xfrm>
            <a:off x="7596637" y="6981105"/>
            <a:ext cx="629579" cy="629579"/>
          </a:xfrm>
          <a:custGeom>
            <a:avLst/>
            <a:gdLst/>
            <a:ahLst/>
            <a:cxnLst/>
            <a:rect l="l" t="t" r="r" b="b"/>
            <a:pathLst>
              <a:path w="629579" h="629579">
                <a:moveTo>
                  <a:pt x="0" y="0"/>
                </a:moveTo>
                <a:lnTo>
                  <a:pt x="629579" y="0"/>
                </a:lnTo>
                <a:lnTo>
                  <a:pt x="629579" y="629579"/>
                </a:lnTo>
                <a:lnTo>
                  <a:pt x="0" y="62957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1" name="Freeform 11"/>
          <p:cNvSpPr/>
          <p:nvPr/>
        </p:nvSpPr>
        <p:spPr>
          <a:xfrm>
            <a:off x="7536317" y="4821444"/>
            <a:ext cx="689899" cy="689899"/>
          </a:xfrm>
          <a:custGeom>
            <a:avLst/>
            <a:gdLst/>
            <a:ahLst/>
            <a:cxnLst/>
            <a:rect l="l" t="t" r="r" b="b"/>
            <a:pathLst>
              <a:path w="689899" h="689899">
                <a:moveTo>
                  <a:pt x="0" y="0"/>
                </a:moveTo>
                <a:lnTo>
                  <a:pt x="689899" y="0"/>
                </a:lnTo>
                <a:lnTo>
                  <a:pt x="689899" y="689899"/>
                </a:lnTo>
                <a:lnTo>
                  <a:pt x="0" y="68989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12" name="TextBox 12"/>
          <p:cNvSpPr txBox="1"/>
          <p:nvPr/>
        </p:nvSpPr>
        <p:spPr>
          <a:xfrm>
            <a:off x="8548564" y="4928801"/>
            <a:ext cx="8691686" cy="495302"/>
          </a:xfrm>
          <a:prstGeom prst="rect">
            <a:avLst/>
          </a:prstGeom>
        </p:spPr>
        <p:txBody>
          <a:bodyPr lIns="0" tIns="0" rIns="0" bIns="0" rtlCol="0" anchor="t">
            <a:spAutoFit/>
          </a:bodyPr>
          <a:lstStyle/>
          <a:p>
            <a:pPr>
              <a:lnSpc>
                <a:spcPts val="4033"/>
              </a:lnSpc>
            </a:pPr>
            <a:r>
              <a:rPr lang="en-US" sz="3102" u="sng">
                <a:solidFill>
                  <a:srgbClr val="0B1320"/>
                </a:solidFill>
                <a:latin typeface="Garet 2"/>
              </a:rPr>
              <a:t>andrea-melendez-rosas</a:t>
            </a:r>
          </a:p>
        </p:txBody>
      </p:sp>
      <p:sp>
        <p:nvSpPr>
          <p:cNvPr id="13" name="TextBox 13"/>
          <p:cNvSpPr txBox="1"/>
          <p:nvPr/>
        </p:nvSpPr>
        <p:spPr>
          <a:xfrm>
            <a:off x="8548564" y="5986079"/>
            <a:ext cx="5597976" cy="498147"/>
          </a:xfrm>
          <a:prstGeom prst="rect">
            <a:avLst/>
          </a:prstGeom>
        </p:spPr>
        <p:txBody>
          <a:bodyPr lIns="0" tIns="0" rIns="0" bIns="0" rtlCol="0" anchor="t">
            <a:spAutoFit/>
          </a:bodyPr>
          <a:lstStyle/>
          <a:p>
            <a:pPr>
              <a:lnSpc>
                <a:spcPts val="4033"/>
              </a:lnSpc>
            </a:pPr>
            <a:r>
              <a:rPr lang="en-US" sz="3102">
                <a:solidFill>
                  <a:srgbClr val="0B1320"/>
                </a:solidFill>
                <a:latin typeface="Garet 2"/>
              </a:rPr>
              <a:t>andreamr@unc.edu</a:t>
            </a:r>
          </a:p>
        </p:txBody>
      </p:sp>
      <p:sp>
        <p:nvSpPr>
          <p:cNvPr id="14" name="TextBox 14"/>
          <p:cNvSpPr txBox="1"/>
          <p:nvPr/>
        </p:nvSpPr>
        <p:spPr>
          <a:xfrm>
            <a:off x="8548564" y="7050639"/>
            <a:ext cx="7396007" cy="498147"/>
          </a:xfrm>
          <a:prstGeom prst="rect">
            <a:avLst/>
          </a:prstGeom>
        </p:spPr>
        <p:txBody>
          <a:bodyPr lIns="0" tIns="0" rIns="0" bIns="0" rtlCol="0" anchor="t">
            <a:spAutoFit/>
          </a:bodyPr>
          <a:lstStyle/>
          <a:p>
            <a:pPr>
              <a:lnSpc>
                <a:spcPts val="4033"/>
              </a:lnSpc>
            </a:pPr>
            <a:r>
              <a:rPr lang="en-US" sz="3102" dirty="0">
                <a:solidFill>
                  <a:srgbClr val="0B1320"/>
                </a:solidFill>
                <a:latin typeface="Garet 2"/>
              </a:rPr>
              <a:t>www.andreaeduca.wordpress.com</a:t>
            </a:r>
          </a:p>
        </p:txBody>
      </p:sp>
      <p:sp>
        <p:nvSpPr>
          <p:cNvPr id="15" name="Freeform 15"/>
          <p:cNvSpPr/>
          <p:nvPr/>
        </p:nvSpPr>
        <p:spPr>
          <a:xfrm>
            <a:off x="7298084" y="3204473"/>
            <a:ext cx="1166363" cy="1262883"/>
          </a:xfrm>
          <a:custGeom>
            <a:avLst/>
            <a:gdLst/>
            <a:ahLst/>
            <a:cxnLst/>
            <a:rect l="l" t="t" r="r" b="b"/>
            <a:pathLst>
              <a:path w="1274170" h="1274170">
                <a:moveTo>
                  <a:pt x="0" y="0"/>
                </a:moveTo>
                <a:lnTo>
                  <a:pt x="1274169" y="0"/>
                </a:lnTo>
                <a:lnTo>
                  <a:pt x="1274169" y="1274169"/>
                </a:lnTo>
                <a:lnTo>
                  <a:pt x="0" y="1274169"/>
                </a:lnTo>
                <a:lnTo>
                  <a:pt x="0" y="0"/>
                </a:lnTo>
                <a:close/>
              </a:path>
            </a:pathLst>
          </a:custGeom>
          <a:blipFill>
            <a:blip r:embed="rId14"/>
            <a:stretch>
              <a:fillRect/>
            </a:stretch>
          </a:blipFill>
        </p:spPr>
        <p:txBody>
          <a:bodyPr/>
          <a:lstStyle/>
          <a:p>
            <a:endParaRPr lang="en-US" dirty="0"/>
          </a:p>
        </p:txBody>
      </p:sp>
      <p:sp>
        <p:nvSpPr>
          <p:cNvPr id="16" name="TextBox 16"/>
          <p:cNvSpPr txBox="1"/>
          <p:nvPr/>
        </p:nvSpPr>
        <p:spPr>
          <a:xfrm>
            <a:off x="8548564" y="3607993"/>
            <a:ext cx="5855490" cy="628864"/>
          </a:xfrm>
          <a:prstGeom prst="rect">
            <a:avLst/>
          </a:prstGeom>
        </p:spPr>
        <p:txBody>
          <a:bodyPr lIns="0" tIns="0" rIns="0" bIns="0" rtlCol="0" anchor="t">
            <a:spAutoFit/>
          </a:bodyPr>
          <a:lstStyle/>
          <a:p>
            <a:pPr algn="just">
              <a:lnSpc>
                <a:spcPts val="5238"/>
              </a:lnSpc>
              <a:spcBef>
                <a:spcPct val="0"/>
              </a:spcBef>
            </a:pPr>
            <a:r>
              <a:rPr lang="en-US" sz="3741" dirty="0">
                <a:solidFill>
                  <a:srgbClr val="0B1320"/>
                </a:solidFill>
                <a:latin typeface="Garet 1 Bold"/>
              </a:rPr>
              <a:t>Andrea Melendez</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4436</TotalTime>
  <Words>562</Words>
  <Application>Microsoft Office PowerPoint</Application>
  <PresentationFormat>Custom</PresentationFormat>
  <Paragraphs>80</Paragraphs>
  <Slides>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Calibri</vt:lpstr>
      <vt:lpstr>Garet 1 Bold</vt:lpstr>
      <vt:lpstr>Garet 2 Bold</vt:lpstr>
      <vt:lpstr>Martel Heavy</vt:lpstr>
      <vt:lpstr>Arial</vt:lpstr>
      <vt:lpstr>Assistant Semi-Bold</vt:lpstr>
      <vt:lpstr>Garet 2</vt:lpstr>
      <vt:lpstr>Martel Bold</vt:lpstr>
      <vt:lpstr>Garet 1</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Andrea Melendez | MEITE 2023</dc:title>
  <dc:creator>Julia Andrea Meléndez Rosas</dc:creator>
  <cp:lastModifiedBy>Julia Andrea Meléndez Rosas</cp:lastModifiedBy>
  <cp:revision>4</cp:revision>
  <cp:lastPrinted>2023-07-24T20:09:12Z</cp:lastPrinted>
  <dcterms:created xsi:type="dcterms:W3CDTF">2006-08-16T00:00:00Z</dcterms:created>
  <dcterms:modified xsi:type="dcterms:W3CDTF">2023-07-24T20:41:02Z</dcterms:modified>
  <dc:identifier>DAFpRqYcMGI</dc:identifier>
</cp:coreProperties>
</file>