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5" r:id="rId5"/>
    <p:sldId id="258" r:id="rId6"/>
    <p:sldId id="260" r:id="rId7"/>
    <p:sldId id="261" r:id="rId8"/>
    <p:sldId id="262" r:id="rId9"/>
    <p:sldId id="263" r:id="rId10"/>
    <p:sldId id="264" r:id="rId11"/>
    <p:sldId id="266"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94699"/>
  </p:normalViewPr>
  <p:slideViewPr>
    <p:cSldViewPr snapToGrid="0" snapToObjects="1">
      <p:cViewPr varScale="1">
        <p:scale>
          <a:sx n="98" d="100"/>
          <a:sy n="98" d="100"/>
        </p:scale>
        <p:origin x="10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860B-92A4-0C6E-2BCA-A569ADF4A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644592-6BCC-A76F-5BB7-D872076F2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B55FE1-65F3-5460-A12A-52D9C50445DC}"/>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801E977B-94A5-2D5E-D10D-D8ACA6F78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90DF3-56BB-0F9F-E1BB-509E724CE1F6}"/>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196488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E546-0443-2D8C-8F74-A54B8E35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47850F-6742-9A65-1DEF-344809470A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4C18F-0796-1FD8-A4B2-DF2BBFAEA69D}"/>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039C6D38-E8E0-56AC-C95B-ABDAFF176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F7AE7-BEDA-DB08-F202-D67B67327113}"/>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320799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112FB-ED55-7C86-6E8D-2AA5F062C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68823D-88EC-7664-BD5B-241D13C8A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6D5B7-3DE7-2E2A-DB36-A315E13EB00F}"/>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4D3544E3-5375-E763-E2FA-223A95BAE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65375-9326-1B7F-4F93-27C4DC66D603}"/>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4493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A9DD-7FE6-EB89-679A-67011AB2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F744D-AB6F-4449-E0E6-0432C52FB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AF1BF-F548-7112-CFC4-C2DDA8EE471D}"/>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B69C4A3C-A7B3-1B12-F00E-FF1923F7C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FBDFD-76C9-27DC-524B-3275B39042B3}"/>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315587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AFA9-4B1D-B28A-D50F-4162A892C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BFAE13-00C0-0B82-F874-34F35818A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BE8D3-B115-BF5B-FCAD-B01B8E70001D}"/>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2E525CF4-2071-EC71-3102-CDAB4D5A7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AED4C-E491-A3DF-9167-D21BC67392F8}"/>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421358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7695-8E0D-8DD6-C216-534B64FCA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15424-1898-ED2C-2B7F-DCC32060BC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E9C6F-EAB8-53D6-4C80-3D343C848B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42F5AF-4808-C47A-C29A-2A5FD2BD23BA}"/>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6" name="Footer Placeholder 5">
            <a:extLst>
              <a:ext uri="{FF2B5EF4-FFF2-40B4-BE49-F238E27FC236}">
                <a16:creationId xmlns:a16="http://schemas.microsoft.com/office/drawing/2014/main" id="{7EF9183F-F3A4-E384-9BB5-AAD7B743E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F336E-2801-B25A-48F8-CF4396A473C6}"/>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298732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D80C-851B-7A3B-C630-64CAB5F70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0B5A5-D4B2-B97A-6E9B-F93314F98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1A3345-E52B-9B52-EBD5-5C4A68FBFC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613FA-B70C-E2FF-EA9C-6E02E7F2D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6F00E-F790-AA3B-D9A0-699FA6F057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7B2F3-D072-D189-614E-9096C0687F34}"/>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8" name="Footer Placeholder 7">
            <a:extLst>
              <a:ext uri="{FF2B5EF4-FFF2-40B4-BE49-F238E27FC236}">
                <a16:creationId xmlns:a16="http://schemas.microsoft.com/office/drawing/2014/main" id="{C6EEDBDE-2209-6AB1-E91C-7A066B7343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51B2B6-B039-DDDF-BC4C-28B405EEED52}"/>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408587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2140-E1D0-895A-EE96-F4E650A8DA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FE7BB-2BF9-FCB3-7D72-384B7F44B33F}"/>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4" name="Footer Placeholder 3">
            <a:extLst>
              <a:ext uri="{FF2B5EF4-FFF2-40B4-BE49-F238E27FC236}">
                <a16:creationId xmlns:a16="http://schemas.microsoft.com/office/drawing/2014/main" id="{E8451FCC-FFF7-B644-5F11-0C569CF8F0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84373-F165-A69A-4283-6EE6D89788A9}"/>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322500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4DC4A-DFA9-113A-C104-55981C515C3E}"/>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3" name="Footer Placeholder 2">
            <a:extLst>
              <a:ext uri="{FF2B5EF4-FFF2-40B4-BE49-F238E27FC236}">
                <a16:creationId xmlns:a16="http://schemas.microsoft.com/office/drawing/2014/main" id="{9F344C71-722D-1D3A-C354-299DB21D3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04C473-1CE7-BC92-51BE-7ED3EA394BA1}"/>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419868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E110-0A9C-F9E0-FBD3-923270D6F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99F65B-5A36-BD8C-E9A6-3A1454DF9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A6D08-4674-23A0-17C2-C4FC64E1D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57EEC-76E6-5485-73CF-491FD1E40A92}"/>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6" name="Footer Placeholder 5">
            <a:extLst>
              <a:ext uri="{FF2B5EF4-FFF2-40B4-BE49-F238E27FC236}">
                <a16:creationId xmlns:a16="http://schemas.microsoft.com/office/drawing/2014/main" id="{BCBEC80B-B7B1-C590-DE7C-971F02BC8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1432A-A632-8762-8B8E-9CD9A9D0DBAF}"/>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124204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598F-7449-0479-3FB2-EF2092DE7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B70E7-5EC7-A9F3-3BB3-062677364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24DAFC-B3A2-151F-9DF0-9E31346A7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9E2E7-D74C-5F58-85FC-C49B3E301036}"/>
              </a:ext>
            </a:extLst>
          </p:cNvPr>
          <p:cNvSpPr>
            <a:spLocks noGrp="1"/>
          </p:cNvSpPr>
          <p:nvPr>
            <p:ph type="dt" sz="half" idx="10"/>
          </p:nvPr>
        </p:nvSpPr>
        <p:spPr/>
        <p:txBody>
          <a:bodyPr/>
          <a:lstStyle/>
          <a:p>
            <a:fld id="{1709947C-339B-9A4E-9D14-B09113DBBD0B}" type="datetimeFigureOut">
              <a:rPr lang="en-US" smtClean="0"/>
              <a:t>7/28/22</a:t>
            </a:fld>
            <a:endParaRPr lang="en-US"/>
          </a:p>
        </p:txBody>
      </p:sp>
      <p:sp>
        <p:nvSpPr>
          <p:cNvPr id="6" name="Footer Placeholder 5">
            <a:extLst>
              <a:ext uri="{FF2B5EF4-FFF2-40B4-BE49-F238E27FC236}">
                <a16:creationId xmlns:a16="http://schemas.microsoft.com/office/drawing/2014/main" id="{3BA6CA96-5EDC-2BDE-9450-2368240FE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FE24E-C2ED-E011-8F92-E07F285D3D85}"/>
              </a:ext>
            </a:extLst>
          </p:cNvPr>
          <p:cNvSpPr>
            <a:spLocks noGrp="1"/>
          </p:cNvSpPr>
          <p:nvPr>
            <p:ph type="sldNum" sz="quarter" idx="12"/>
          </p:nvPr>
        </p:nvSpPr>
        <p:spPr/>
        <p:txBody>
          <a:bodyPr/>
          <a:lstStyle/>
          <a:p>
            <a:fld id="{06DC6284-B027-3041-BF6E-6BBD92C88EBD}" type="slidenum">
              <a:rPr lang="en-US" smtClean="0"/>
              <a:t>‹#›</a:t>
            </a:fld>
            <a:endParaRPr lang="en-US"/>
          </a:p>
        </p:txBody>
      </p:sp>
    </p:spTree>
    <p:extLst>
      <p:ext uri="{BB962C8B-B14F-4D97-AF65-F5344CB8AC3E}">
        <p14:creationId xmlns:p14="http://schemas.microsoft.com/office/powerpoint/2010/main" val="67760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15CAD-0360-7A0C-86F1-C9244434E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90A23-91DD-A93F-AE81-F1A65A25D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63516-E755-C75C-7AA7-FA88F098B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9947C-339B-9A4E-9D14-B09113DBBD0B}" type="datetimeFigureOut">
              <a:rPr lang="en-US" smtClean="0"/>
              <a:t>7/28/22</a:t>
            </a:fld>
            <a:endParaRPr lang="en-US"/>
          </a:p>
        </p:txBody>
      </p:sp>
      <p:sp>
        <p:nvSpPr>
          <p:cNvPr id="5" name="Footer Placeholder 4">
            <a:extLst>
              <a:ext uri="{FF2B5EF4-FFF2-40B4-BE49-F238E27FC236}">
                <a16:creationId xmlns:a16="http://schemas.microsoft.com/office/drawing/2014/main" id="{725EEC94-3C2B-E6B5-307B-00D7CB11E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AA39AB-6A09-1349-DF79-F277C7B10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C6284-B027-3041-BF6E-6BBD92C88EBD}" type="slidenum">
              <a:rPr lang="en-US" smtClean="0"/>
              <a:t>‹#›</a:t>
            </a:fld>
            <a:endParaRPr lang="en-US"/>
          </a:p>
        </p:txBody>
      </p:sp>
    </p:spTree>
    <p:extLst>
      <p:ext uri="{BB962C8B-B14F-4D97-AF65-F5344CB8AC3E}">
        <p14:creationId xmlns:p14="http://schemas.microsoft.com/office/powerpoint/2010/main" val="249560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73205B-F2A3-FE04-9277-E1AF90CFD2D1}"/>
              </a:ext>
            </a:extLst>
          </p:cNvPr>
          <p:cNvSpPr txBox="1"/>
          <p:nvPr/>
        </p:nvSpPr>
        <p:spPr>
          <a:xfrm>
            <a:off x="4468926" y="4903232"/>
            <a:ext cx="3254148" cy="369332"/>
          </a:xfrm>
          <a:prstGeom prst="rect">
            <a:avLst/>
          </a:prstGeom>
          <a:noFill/>
        </p:spPr>
        <p:txBody>
          <a:bodyPr wrap="square" rtlCol="0">
            <a:spAutoFit/>
          </a:bodyPr>
          <a:lstStyle/>
          <a:p>
            <a:pPr algn="ctr"/>
            <a:r>
              <a:rPr lang="en-US" b="1" spc="300" dirty="0">
                <a:solidFill>
                  <a:srgbClr val="4B9CD3"/>
                </a:solidFill>
                <a:latin typeface="FormaDJRDeck" pitchFamily="2" charset="77"/>
              </a:rPr>
              <a:t>TAYLOR MORENO</a:t>
            </a:r>
          </a:p>
        </p:txBody>
      </p:sp>
    </p:spTree>
    <p:extLst>
      <p:ext uri="{BB962C8B-B14F-4D97-AF65-F5344CB8AC3E}">
        <p14:creationId xmlns:p14="http://schemas.microsoft.com/office/powerpoint/2010/main" val="264190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443F4-9300-D507-088A-F716DBF93DDE}"/>
              </a:ext>
            </a:extLst>
          </p:cNvPr>
          <p:cNvSpPr txBox="1"/>
          <p:nvPr/>
        </p:nvSpPr>
        <p:spPr>
          <a:xfrm>
            <a:off x="2038662" y="312369"/>
            <a:ext cx="9763593" cy="923330"/>
          </a:xfrm>
          <a:prstGeom prst="rect">
            <a:avLst/>
          </a:prstGeom>
          <a:noFill/>
        </p:spPr>
        <p:txBody>
          <a:bodyPr wrap="square" rtlCol="0">
            <a:spAutoFit/>
          </a:bodyPr>
          <a:lstStyle/>
          <a:p>
            <a:r>
              <a:rPr lang="en-US" sz="5400" b="1" dirty="0">
                <a:ln>
                  <a:solidFill>
                    <a:srgbClr val="4B9CD3"/>
                  </a:solidFill>
                </a:ln>
                <a:noFill/>
                <a:latin typeface="FormaDJRDeck" pitchFamily="2" charset="77"/>
              </a:rPr>
              <a:t>BRAND-TO-ATHLETE NETWORK</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51D59D41-6919-2850-5F15-AF29EDE34756}"/>
              </a:ext>
            </a:extLst>
          </p:cNvPr>
          <p:cNvPicPr>
            <a:picLocks noChangeAspect="1"/>
          </p:cNvPicPr>
          <p:nvPr/>
        </p:nvPicPr>
        <p:blipFill>
          <a:blip r:embed="rId2"/>
          <a:stretch>
            <a:fillRect/>
          </a:stretch>
        </p:blipFill>
        <p:spPr>
          <a:xfrm>
            <a:off x="329785" y="252409"/>
            <a:ext cx="1010175" cy="1010175"/>
          </a:xfrm>
          <a:prstGeom prst="rect">
            <a:avLst/>
          </a:prstGeom>
        </p:spPr>
      </p:pic>
      <p:pic>
        <p:nvPicPr>
          <p:cNvPr id="9" name="Picture 8" descr="A screenshot of a phone&#10;&#10;Description automatically generated with medium confidence">
            <a:extLst>
              <a:ext uri="{FF2B5EF4-FFF2-40B4-BE49-F238E27FC236}">
                <a16:creationId xmlns:a16="http://schemas.microsoft.com/office/drawing/2014/main" id="{2D7E6972-0913-F0F6-AA09-EC353125987C}"/>
              </a:ext>
            </a:extLst>
          </p:cNvPr>
          <p:cNvPicPr>
            <a:picLocks noChangeAspect="1"/>
          </p:cNvPicPr>
          <p:nvPr/>
        </p:nvPicPr>
        <p:blipFill>
          <a:blip r:embed="rId3"/>
          <a:stretch>
            <a:fillRect/>
          </a:stretch>
        </p:blipFill>
        <p:spPr>
          <a:xfrm>
            <a:off x="3725324" y="1822304"/>
            <a:ext cx="1872403" cy="4576986"/>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D0AB573E-F3E1-2B0B-2679-1042E882A923}"/>
              </a:ext>
            </a:extLst>
          </p:cNvPr>
          <p:cNvPicPr>
            <a:picLocks noChangeAspect="1"/>
          </p:cNvPicPr>
          <p:nvPr/>
        </p:nvPicPr>
        <p:blipFill>
          <a:blip r:embed="rId4"/>
          <a:stretch>
            <a:fillRect/>
          </a:stretch>
        </p:blipFill>
        <p:spPr>
          <a:xfrm>
            <a:off x="7272728" y="1822304"/>
            <a:ext cx="1860124" cy="4576986"/>
          </a:xfrm>
          <a:prstGeom prst="rect">
            <a:avLst/>
          </a:prstGeom>
        </p:spPr>
      </p:pic>
      <p:sp>
        <p:nvSpPr>
          <p:cNvPr id="13" name="Rectangle 12">
            <a:extLst>
              <a:ext uri="{FF2B5EF4-FFF2-40B4-BE49-F238E27FC236}">
                <a16:creationId xmlns:a16="http://schemas.microsoft.com/office/drawing/2014/main" id="{002B1693-BD24-CF67-8AE8-B4DFFAAFCFC3}"/>
              </a:ext>
            </a:extLst>
          </p:cNvPr>
          <p:cNvSpPr/>
          <p:nvPr/>
        </p:nvSpPr>
        <p:spPr>
          <a:xfrm>
            <a:off x="2803160" y="1822304"/>
            <a:ext cx="674557" cy="457698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318390-DD7C-72D2-AC20-41FF2D6FEFA3}"/>
              </a:ext>
            </a:extLst>
          </p:cNvPr>
          <p:cNvSpPr txBox="1"/>
          <p:nvPr/>
        </p:nvSpPr>
        <p:spPr>
          <a:xfrm rot="16200000">
            <a:off x="1562589" y="3926131"/>
            <a:ext cx="3155698" cy="369332"/>
          </a:xfrm>
          <a:prstGeom prst="rect">
            <a:avLst/>
          </a:prstGeom>
          <a:noFill/>
        </p:spPr>
        <p:txBody>
          <a:bodyPr wrap="square" rtlCol="0">
            <a:spAutoFit/>
          </a:bodyPr>
          <a:lstStyle/>
          <a:p>
            <a:pPr algn="ctr"/>
            <a:r>
              <a:rPr lang="en-US" dirty="0">
                <a:solidFill>
                  <a:schemeClr val="bg1"/>
                </a:solidFill>
                <a:latin typeface="FormaDJRDeck" pitchFamily="2" charset="77"/>
              </a:rPr>
              <a:t>STUDENT-ATHLETE VIEW</a:t>
            </a:r>
          </a:p>
        </p:txBody>
      </p:sp>
      <p:sp>
        <p:nvSpPr>
          <p:cNvPr id="15" name="Rectangle 14">
            <a:extLst>
              <a:ext uri="{FF2B5EF4-FFF2-40B4-BE49-F238E27FC236}">
                <a16:creationId xmlns:a16="http://schemas.microsoft.com/office/drawing/2014/main" id="{0F13A095-4C68-B953-7E54-60E81574EB5E}"/>
              </a:ext>
            </a:extLst>
          </p:cNvPr>
          <p:cNvSpPr/>
          <p:nvPr/>
        </p:nvSpPr>
        <p:spPr>
          <a:xfrm>
            <a:off x="6355297" y="1822304"/>
            <a:ext cx="674557" cy="457698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CB4670-37A7-8D33-45B8-417ED5989537}"/>
              </a:ext>
            </a:extLst>
          </p:cNvPr>
          <p:cNvSpPr txBox="1"/>
          <p:nvPr/>
        </p:nvSpPr>
        <p:spPr>
          <a:xfrm rot="16200000">
            <a:off x="5114726" y="3926131"/>
            <a:ext cx="3155698" cy="369332"/>
          </a:xfrm>
          <a:prstGeom prst="rect">
            <a:avLst/>
          </a:prstGeom>
          <a:noFill/>
        </p:spPr>
        <p:txBody>
          <a:bodyPr wrap="square" rtlCol="0">
            <a:spAutoFit/>
          </a:bodyPr>
          <a:lstStyle/>
          <a:p>
            <a:pPr algn="ctr"/>
            <a:r>
              <a:rPr lang="en-US" dirty="0">
                <a:solidFill>
                  <a:schemeClr val="bg1"/>
                </a:solidFill>
                <a:latin typeface="FormaDJRDeck" pitchFamily="2" charset="77"/>
              </a:rPr>
              <a:t>BRAND VIEW</a:t>
            </a:r>
          </a:p>
        </p:txBody>
      </p:sp>
    </p:spTree>
    <p:extLst>
      <p:ext uri="{BB962C8B-B14F-4D97-AF65-F5344CB8AC3E}">
        <p14:creationId xmlns:p14="http://schemas.microsoft.com/office/powerpoint/2010/main" val="373290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B14DEC-414F-0647-BFC4-B137368E163A}"/>
              </a:ext>
            </a:extLst>
          </p:cNvPr>
          <p:cNvSpPr/>
          <p:nvPr/>
        </p:nvSpPr>
        <p:spPr>
          <a:xfrm>
            <a:off x="0" y="0"/>
            <a:ext cx="12192000" cy="1289154"/>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FBB006-5C8F-DA62-509B-9573BF4A2B94}"/>
              </a:ext>
            </a:extLst>
          </p:cNvPr>
          <p:cNvSpPr txBox="1"/>
          <p:nvPr/>
        </p:nvSpPr>
        <p:spPr>
          <a:xfrm>
            <a:off x="1994534" y="136745"/>
            <a:ext cx="8202931" cy="1015663"/>
          </a:xfrm>
          <a:prstGeom prst="rect">
            <a:avLst/>
          </a:prstGeom>
          <a:noFill/>
        </p:spPr>
        <p:txBody>
          <a:bodyPr wrap="square" rtlCol="0">
            <a:spAutoFit/>
          </a:bodyPr>
          <a:lstStyle/>
          <a:p>
            <a:pPr algn="ctr"/>
            <a:r>
              <a:rPr lang="en-US" sz="6000" b="1" dirty="0">
                <a:ln>
                  <a:solidFill>
                    <a:schemeClr val="bg1"/>
                  </a:solidFill>
                </a:ln>
                <a:noFill/>
                <a:latin typeface="FormaDJRDeck" pitchFamily="2" charset="77"/>
              </a:rPr>
              <a:t>VALUE PROPOSITIONS</a:t>
            </a:r>
          </a:p>
        </p:txBody>
      </p:sp>
      <p:sp>
        <p:nvSpPr>
          <p:cNvPr id="6" name="Rectangle 5">
            <a:extLst>
              <a:ext uri="{FF2B5EF4-FFF2-40B4-BE49-F238E27FC236}">
                <a16:creationId xmlns:a16="http://schemas.microsoft.com/office/drawing/2014/main" id="{FFDACBF5-DF05-3C5E-3E88-377F96A1744E}"/>
              </a:ext>
            </a:extLst>
          </p:cNvPr>
          <p:cNvSpPr/>
          <p:nvPr/>
        </p:nvSpPr>
        <p:spPr>
          <a:xfrm>
            <a:off x="704538" y="2360951"/>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470735-80CC-E81B-9B1B-F2B587C64116}"/>
              </a:ext>
            </a:extLst>
          </p:cNvPr>
          <p:cNvSpPr/>
          <p:nvPr/>
        </p:nvSpPr>
        <p:spPr>
          <a:xfrm>
            <a:off x="4512039" y="2360951"/>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7838CE-5FC4-2F5B-8A8A-E4D5E40EF6F3}"/>
              </a:ext>
            </a:extLst>
          </p:cNvPr>
          <p:cNvSpPr/>
          <p:nvPr/>
        </p:nvSpPr>
        <p:spPr>
          <a:xfrm>
            <a:off x="8304551" y="2360951"/>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051FAD-E864-158D-2BAD-08CC3AE98A22}"/>
              </a:ext>
            </a:extLst>
          </p:cNvPr>
          <p:cNvSpPr/>
          <p:nvPr/>
        </p:nvSpPr>
        <p:spPr>
          <a:xfrm>
            <a:off x="704538" y="2360951"/>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65D6BC-2C8C-D2D7-BF7D-D9D59132C189}"/>
              </a:ext>
            </a:extLst>
          </p:cNvPr>
          <p:cNvSpPr/>
          <p:nvPr/>
        </p:nvSpPr>
        <p:spPr>
          <a:xfrm>
            <a:off x="4497049" y="2360951"/>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945598-528E-314A-4E05-D06A5D904958}"/>
              </a:ext>
            </a:extLst>
          </p:cNvPr>
          <p:cNvSpPr/>
          <p:nvPr/>
        </p:nvSpPr>
        <p:spPr>
          <a:xfrm>
            <a:off x="8289561" y="2360951"/>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8AE11A-66F9-9102-5741-786FE7F45E31}"/>
              </a:ext>
            </a:extLst>
          </p:cNvPr>
          <p:cNvSpPr txBox="1"/>
          <p:nvPr/>
        </p:nvSpPr>
        <p:spPr>
          <a:xfrm>
            <a:off x="727023" y="2392367"/>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1</a:t>
            </a:r>
          </a:p>
        </p:txBody>
      </p:sp>
      <p:sp>
        <p:nvSpPr>
          <p:cNvPr id="13" name="TextBox 12">
            <a:extLst>
              <a:ext uri="{FF2B5EF4-FFF2-40B4-BE49-F238E27FC236}">
                <a16:creationId xmlns:a16="http://schemas.microsoft.com/office/drawing/2014/main" id="{987126AB-5A0E-EB65-A2A0-2FFDE1E283E8}"/>
              </a:ext>
            </a:extLst>
          </p:cNvPr>
          <p:cNvSpPr txBox="1"/>
          <p:nvPr/>
        </p:nvSpPr>
        <p:spPr>
          <a:xfrm>
            <a:off x="4519535" y="2392367"/>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2</a:t>
            </a:r>
          </a:p>
        </p:txBody>
      </p:sp>
      <p:sp>
        <p:nvSpPr>
          <p:cNvPr id="14" name="TextBox 13">
            <a:extLst>
              <a:ext uri="{FF2B5EF4-FFF2-40B4-BE49-F238E27FC236}">
                <a16:creationId xmlns:a16="http://schemas.microsoft.com/office/drawing/2014/main" id="{8EDDB4FC-1F31-8B8C-9010-CE787989958B}"/>
              </a:ext>
            </a:extLst>
          </p:cNvPr>
          <p:cNvSpPr txBox="1"/>
          <p:nvPr/>
        </p:nvSpPr>
        <p:spPr>
          <a:xfrm>
            <a:off x="8312046" y="2392367"/>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3</a:t>
            </a:r>
          </a:p>
        </p:txBody>
      </p:sp>
      <p:sp>
        <p:nvSpPr>
          <p:cNvPr id="15" name="TextBox 14">
            <a:extLst>
              <a:ext uri="{FF2B5EF4-FFF2-40B4-BE49-F238E27FC236}">
                <a16:creationId xmlns:a16="http://schemas.microsoft.com/office/drawing/2014/main" id="{C0D3E566-B5A5-2CD5-FFF8-01539B3415A1}"/>
              </a:ext>
            </a:extLst>
          </p:cNvPr>
          <p:cNvSpPr txBox="1"/>
          <p:nvPr/>
        </p:nvSpPr>
        <p:spPr>
          <a:xfrm>
            <a:off x="869430" y="3429000"/>
            <a:ext cx="2788170" cy="954107"/>
          </a:xfrm>
          <a:prstGeom prst="rect">
            <a:avLst/>
          </a:prstGeom>
          <a:noFill/>
        </p:spPr>
        <p:txBody>
          <a:bodyPr wrap="square" rtlCol="0">
            <a:spAutoFit/>
          </a:bodyPr>
          <a:lstStyle/>
          <a:p>
            <a:pPr algn="ctr"/>
            <a:r>
              <a:rPr lang="en-US" sz="2800" b="1" dirty="0">
                <a:solidFill>
                  <a:srgbClr val="4B9CD3"/>
                </a:solidFill>
                <a:latin typeface="FormaDJRDeck" pitchFamily="2" charset="77"/>
              </a:rPr>
              <a:t>RISK REDUCTION</a:t>
            </a:r>
          </a:p>
        </p:txBody>
      </p:sp>
      <p:sp>
        <p:nvSpPr>
          <p:cNvPr id="16" name="TextBox 15">
            <a:extLst>
              <a:ext uri="{FF2B5EF4-FFF2-40B4-BE49-F238E27FC236}">
                <a16:creationId xmlns:a16="http://schemas.microsoft.com/office/drawing/2014/main" id="{8FAD688C-D30E-28FB-345E-CBB945EF224A}"/>
              </a:ext>
            </a:extLst>
          </p:cNvPr>
          <p:cNvSpPr txBox="1"/>
          <p:nvPr/>
        </p:nvSpPr>
        <p:spPr>
          <a:xfrm>
            <a:off x="4691922" y="3429000"/>
            <a:ext cx="2788170" cy="954107"/>
          </a:xfrm>
          <a:prstGeom prst="rect">
            <a:avLst/>
          </a:prstGeom>
          <a:noFill/>
        </p:spPr>
        <p:txBody>
          <a:bodyPr wrap="square" rtlCol="0">
            <a:spAutoFit/>
          </a:bodyPr>
          <a:lstStyle/>
          <a:p>
            <a:pPr algn="ctr"/>
            <a:r>
              <a:rPr lang="en-US" sz="2800" b="1" dirty="0">
                <a:solidFill>
                  <a:srgbClr val="4B9CD3"/>
                </a:solidFill>
                <a:latin typeface="FormaDJRDeck" pitchFamily="2" charset="77"/>
              </a:rPr>
              <a:t>CONVENIENCE / USABILITY</a:t>
            </a:r>
          </a:p>
        </p:txBody>
      </p:sp>
      <p:sp>
        <p:nvSpPr>
          <p:cNvPr id="17" name="TextBox 16">
            <a:extLst>
              <a:ext uri="{FF2B5EF4-FFF2-40B4-BE49-F238E27FC236}">
                <a16:creationId xmlns:a16="http://schemas.microsoft.com/office/drawing/2014/main" id="{8C0A9142-0F49-7CE2-45B8-5B0FE6DA7423}"/>
              </a:ext>
            </a:extLst>
          </p:cNvPr>
          <p:cNvSpPr txBox="1"/>
          <p:nvPr/>
        </p:nvSpPr>
        <p:spPr>
          <a:xfrm>
            <a:off x="8484433" y="3635833"/>
            <a:ext cx="2788170" cy="523220"/>
          </a:xfrm>
          <a:prstGeom prst="rect">
            <a:avLst/>
          </a:prstGeom>
          <a:noFill/>
        </p:spPr>
        <p:txBody>
          <a:bodyPr wrap="square" rtlCol="0">
            <a:spAutoFit/>
          </a:bodyPr>
          <a:lstStyle/>
          <a:p>
            <a:pPr algn="ctr"/>
            <a:r>
              <a:rPr lang="en-US" sz="2800" b="1" dirty="0">
                <a:solidFill>
                  <a:srgbClr val="4B9CD3"/>
                </a:solidFill>
                <a:latin typeface="FormaDJRDeck" pitchFamily="2" charset="77"/>
              </a:rPr>
              <a:t>ACCESSIBILITY</a:t>
            </a:r>
          </a:p>
        </p:txBody>
      </p:sp>
    </p:spTree>
    <p:extLst>
      <p:ext uri="{BB962C8B-B14F-4D97-AF65-F5344CB8AC3E}">
        <p14:creationId xmlns:p14="http://schemas.microsoft.com/office/powerpoint/2010/main" val="94110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D1AEA-F75F-0CB3-2960-73BDE690028A}"/>
              </a:ext>
            </a:extLst>
          </p:cNvPr>
          <p:cNvSpPr txBox="1"/>
          <p:nvPr/>
        </p:nvSpPr>
        <p:spPr>
          <a:xfrm>
            <a:off x="685849" y="287812"/>
            <a:ext cx="6329548"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DESIRABILITY</a:t>
            </a:r>
          </a:p>
        </p:txBody>
      </p:sp>
      <p:sp>
        <p:nvSpPr>
          <p:cNvPr id="5" name="Rectangle 4">
            <a:extLst>
              <a:ext uri="{FF2B5EF4-FFF2-40B4-BE49-F238E27FC236}">
                <a16:creationId xmlns:a16="http://schemas.microsoft.com/office/drawing/2014/main" id="{62138498-0A7D-2D3D-B15F-B0808373E8E2}"/>
              </a:ext>
            </a:extLst>
          </p:cNvPr>
          <p:cNvSpPr/>
          <p:nvPr/>
        </p:nvSpPr>
        <p:spPr>
          <a:xfrm>
            <a:off x="1" y="688767"/>
            <a:ext cx="985652"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6715593" y="688767"/>
            <a:ext cx="5476407"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2DF708-874D-B107-D115-3D05210FFC3E}"/>
              </a:ext>
            </a:extLst>
          </p:cNvPr>
          <p:cNvSpPr txBox="1"/>
          <p:nvPr/>
        </p:nvSpPr>
        <p:spPr>
          <a:xfrm>
            <a:off x="1621015" y="1942049"/>
            <a:ext cx="3813862" cy="1477328"/>
          </a:xfrm>
          <a:prstGeom prst="rect">
            <a:avLst/>
          </a:prstGeom>
          <a:noFill/>
        </p:spPr>
        <p:txBody>
          <a:bodyPr wrap="square" rtlCol="0">
            <a:spAutoFit/>
          </a:bodyPr>
          <a:lstStyle/>
          <a:p>
            <a:pPr algn="ctr"/>
            <a:r>
              <a:rPr lang="en-US" dirty="0">
                <a:solidFill>
                  <a:srgbClr val="4B9CD3"/>
                </a:solidFill>
                <a:latin typeface="FormaDJRDeck" pitchFamily="2" charset="77"/>
              </a:rPr>
              <a:t>With some student-athletes making six figures within the first 2 months of the policy change, it is evident that brands, business and campaigns are eager to get involved.</a:t>
            </a:r>
            <a:endParaRPr lang="en-US" sz="2400" dirty="0">
              <a:solidFill>
                <a:srgbClr val="4B9CD3"/>
              </a:solidFill>
              <a:latin typeface="FormaDJRDeck" pitchFamily="2" charset="77"/>
            </a:endParaRPr>
          </a:p>
        </p:txBody>
      </p:sp>
      <p:sp>
        <p:nvSpPr>
          <p:cNvPr id="8" name="Rectangle 7">
            <a:extLst>
              <a:ext uri="{FF2B5EF4-FFF2-40B4-BE49-F238E27FC236}">
                <a16:creationId xmlns:a16="http://schemas.microsoft.com/office/drawing/2014/main" id="{75BF3D17-57B6-D3F3-35D7-4E14800A46FC}"/>
              </a:ext>
            </a:extLst>
          </p:cNvPr>
          <p:cNvSpPr/>
          <p:nvPr/>
        </p:nvSpPr>
        <p:spPr>
          <a:xfrm>
            <a:off x="1315436" y="1539538"/>
            <a:ext cx="4425020" cy="2282351"/>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 screenshot&#10;&#10;Description automatically generated">
            <a:extLst>
              <a:ext uri="{FF2B5EF4-FFF2-40B4-BE49-F238E27FC236}">
                <a16:creationId xmlns:a16="http://schemas.microsoft.com/office/drawing/2014/main" id="{E1F25408-E4F4-4567-0916-231CF6F51454}"/>
              </a:ext>
            </a:extLst>
          </p:cNvPr>
          <p:cNvPicPr>
            <a:picLocks noChangeAspect="1"/>
          </p:cNvPicPr>
          <p:nvPr/>
        </p:nvPicPr>
        <p:blipFill>
          <a:blip r:embed="rId2"/>
          <a:stretch>
            <a:fillRect/>
          </a:stretch>
        </p:blipFill>
        <p:spPr>
          <a:xfrm>
            <a:off x="1315436" y="3023562"/>
            <a:ext cx="4426547" cy="4426547"/>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1D4F29-9D39-F4B9-2E00-15CCEFCAC624}"/>
              </a:ext>
            </a:extLst>
          </p:cNvPr>
          <p:cNvPicPr>
            <a:picLocks noChangeAspect="1"/>
          </p:cNvPicPr>
          <p:nvPr/>
        </p:nvPicPr>
        <p:blipFill>
          <a:blip r:embed="rId3"/>
          <a:stretch>
            <a:fillRect/>
          </a:stretch>
        </p:blipFill>
        <p:spPr>
          <a:xfrm>
            <a:off x="6096000" y="1303475"/>
            <a:ext cx="5187325" cy="5187325"/>
          </a:xfrm>
          <a:prstGeom prst="rect">
            <a:avLst/>
          </a:prstGeom>
        </p:spPr>
      </p:pic>
    </p:spTree>
    <p:extLst>
      <p:ext uri="{BB962C8B-B14F-4D97-AF65-F5344CB8AC3E}">
        <p14:creationId xmlns:p14="http://schemas.microsoft.com/office/powerpoint/2010/main" val="302854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D1AEA-F75F-0CB3-2960-73BDE690028A}"/>
              </a:ext>
            </a:extLst>
          </p:cNvPr>
          <p:cNvSpPr txBox="1"/>
          <p:nvPr/>
        </p:nvSpPr>
        <p:spPr>
          <a:xfrm>
            <a:off x="685849" y="287812"/>
            <a:ext cx="6329548"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FEASIBILITY</a:t>
            </a:r>
          </a:p>
        </p:txBody>
      </p:sp>
      <p:sp>
        <p:nvSpPr>
          <p:cNvPr id="5" name="Rectangle 4">
            <a:extLst>
              <a:ext uri="{FF2B5EF4-FFF2-40B4-BE49-F238E27FC236}">
                <a16:creationId xmlns:a16="http://schemas.microsoft.com/office/drawing/2014/main" id="{62138498-0A7D-2D3D-B15F-B0808373E8E2}"/>
              </a:ext>
            </a:extLst>
          </p:cNvPr>
          <p:cNvSpPr/>
          <p:nvPr/>
        </p:nvSpPr>
        <p:spPr>
          <a:xfrm>
            <a:off x="1" y="688767"/>
            <a:ext cx="985652"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6715593" y="688767"/>
            <a:ext cx="5476407"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2DF708-874D-B107-D115-3D05210FFC3E}"/>
              </a:ext>
            </a:extLst>
          </p:cNvPr>
          <p:cNvSpPr txBox="1"/>
          <p:nvPr/>
        </p:nvSpPr>
        <p:spPr>
          <a:xfrm>
            <a:off x="1196165" y="2274838"/>
            <a:ext cx="2654458" cy="2308324"/>
          </a:xfrm>
          <a:prstGeom prst="rect">
            <a:avLst/>
          </a:prstGeom>
          <a:noFill/>
        </p:spPr>
        <p:txBody>
          <a:bodyPr wrap="square" rtlCol="0">
            <a:spAutoFit/>
          </a:bodyPr>
          <a:lstStyle/>
          <a:p>
            <a:pPr algn="ctr"/>
            <a:r>
              <a:rPr lang="en-US" dirty="0">
                <a:solidFill>
                  <a:srgbClr val="4B9CD3"/>
                </a:solidFill>
                <a:latin typeface="FormaDJRDeck" pitchFamily="2" charset="77"/>
              </a:rPr>
              <a:t>With UNCUT NIL Expansion being the only streamlined all-in-one NIL education app, student-athletes won’t have to rely on multiple platforms to achieve the education and protection they need.</a:t>
            </a:r>
            <a:endParaRPr lang="en-US" sz="2400" dirty="0">
              <a:solidFill>
                <a:srgbClr val="4B9CD3"/>
              </a:solidFill>
              <a:latin typeface="FormaDJRDeck" pitchFamily="2" charset="77"/>
            </a:endParaRPr>
          </a:p>
        </p:txBody>
      </p:sp>
      <p:sp>
        <p:nvSpPr>
          <p:cNvPr id="8" name="Rectangle 7">
            <a:extLst>
              <a:ext uri="{FF2B5EF4-FFF2-40B4-BE49-F238E27FC236}">
                <a16:creationId xmlns:a16="http://schemas.microsoft.com/office/drawing/2014/main" id="{75BF3D17-57B6-D3F3-35D7-4E14800A46FC}"/>
              </a:ext>
            </a:extLst>
          </p:cNvPr>
          <p:cNvSpPr/>
          <p:nvPr/>
        </p:nvSpPr>
        <p:spPr>
          <a:xfrm>
            <a:off x="685849" y="1704430"/>
            <a:ext cx="3580572" cy="369809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8AADBE44-5AAE-4B39-C5F7-7A674A60FD31}"/>
              </a:ext>
            </a:extLst>
          </p:cNvPr>
          <p:cNvPicPr>
            <a:picLocks noChangeAspect="1"/>
          </p:cNvPicPr>
          <p:nvPr/>
        </p:nvPicPr>
        <p:blipFill>
          <a:blip r:embed="rId2"/>
          <a:stretch>
            <a:fillRect/>
          </a:stretch>
        </p:blipFill>
        <p:spPr>
          <a:xfrm>
            <a:off x="4728619" y="1704430"/>
            <a:ext cx="7172332" cy="3698094"/>
          </a:xfrm>
          <a:prstGeom prst="rect">
            <a:avLst/>
          </a:prstGeom>
        </p:spPr>
      </p:pic>
    </p:spTree>
    <p:extLst>
      <p:ext uri="{BB962C8B-B14F-4D97-AF65-F5344CB8AC3E}">
        <p14:creationId xmlns:p14="http://schemas.microsoft.com/office/powerpoint/2010/main" val="88654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D1AEA-F75F-0CB3-2960-73BDE690028A}"/>
              </a:ext>
            </a:extLst>
          </p:cNvPr>
          <p:cNvSpPr txBox="1"/>
          <p:nvPr/>
        </p:nvSpPr>
        <p:spPr>
          <a:xfrm>
            <a:off x="940679" y="287812"/>
            <a:ext cx="6329548"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SUSTAINABILITY</a:t>
            </a:r>
          </a:p>
        </p:txBody>
      </p:sp>
      <p:sp>
        <p:nvSpPr>
          <p:cNvPr id="5" name="Rectangle 4">
            <a:extLst>
              <a:ext uri="{FF2B5EF4-FFF2-40B4-BE49-F238E27FC236}">
                <a16:creationId xmlns:a16="http://schemas.microsoft.com/office/drawing/2014/main" id="{62138498-0A7D-2D3D-B15F-B0808373E8E2}"/>
              </a:ext>
            </a:extLst>
          </p:cNvPr>
          <p:cNvSpPr/>
          <p:nvPr/>
        </p:nvSpPr>
        <p:spPr>
          <a:xfrm>
            <a:off x="1" y="688767"/>
            <a:ext cx="985652"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7195279" y="688767"/>
            <a:ext cx="4996721"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2DF708-874D-B107-D115-3D05210FFC3E}"/>
              </a:ext>
            </a:extLst>
          </p:cNvPr>
          <p:cNvSpPr txBox="1"/>
          <p:nvPr/>
        </p:nvSpPr>
        <p:spPr>
          <a:xfrm>
            <a:off x="1483605" y="1676342"/>
            <a:ext cx="9342213" cy="923330"/>
          </a:xfrm>
          <a:prstGeom prst="rect">
            <a:avLst/>
          </a:prstGeom>
          <a:noFill/>
        </p:spPr>
        <p:txBody>
          <a:bodyPr wrap="square" rtlCol="0">
            <a:spAutoFit/>
          </a:bodyPr>
          <a:lstStyle/>
          <a:p>
            <a:pPr algn="ctr"/>
            <a:r>
              <a:rPr lang="en-US" dirty="0">
                <a:solidFill>
                  <a:srgbClr val="4B9CD3"/>
                </a:solidFill>
                <a:latin typeface="FormaDJRDeck" pitchFamily="2" charset="77"/>
              </a:rPr>
              <a:t>With nearly 500,000 student-athletes across three collegiate divisions, there will be no shortage of collegiate athletes. Each with new talents, athletic success, and social presences that will continue to evolve as the NIL landscape grows.</a:t>
            </a:r>
            <a:endParaRPr lang="en-US" sz="2400" dirty="0">
              <a:solidFill>
                <a:srgbClr val="4B9CD3"/>
              </a:solidFill>
              <a:latin typeface="FormaDJRDeck" pitchFamily="2" charset="77"/>
            </a:endParaRPr>
          </a:p>
        </p:txBody>
      </p:sp>
      <p:sp>
        <p:nvSpPr>
          <p:cNvPr id="8" name="Rectangle 7">
            <a:extLst>
              <a:ext uri="{FF2B5EF4-FFF2-40B4-BE49-F238E27FC236}">
                <a16:creationId xmlns:a16="http://schemas.microsoft.com/office/drawing/2014/main" id="{75BF3D17-57B6-D3F3-35D7-4E14800A46FC}"/>
              </a:ext>
            </a:extLst>
          </p:cNvPr>
          <p:cNvSpPr/>
          <p:nvPr/>
        </p:nvSpPr>
        <p:spPr>
          <a:xfrm>
            <a:off x="1061381" y="1412330"/>
            <a:ext cx="10069238" cy="1452427"/>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19CEC3A-1180-BCFF-B8F6-25AA72A1B3C7}"/>
              </a:ext>
            </a:extLst>
          </p:cNvPr>
          <p:cNvSpPr/>
          <p:nvPr/>
        </p:nvSpPr>
        <p:spPr>
          <a:xfrm>
            <a:off x="714531" y="3283814"/>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758206-02F7-6707-459B-0EBEAE75B6E9}"/>
              </a:ext>
            </a:extLst>
          </p:cNvPr>
          <p:cNvSpPr/>
          <p:nvPr/>
        </p:nvSpPr>
        <p:spPr>
          <a:xfrm>
            <a:off x="4522032" y="3283814"/>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686DEC-711D-CCAF-0253-2F649C5A9884}"/>
              </a:ext>
            </a:extLst>
          </p:cNvPr>
          <p:cNvSpPr/>
          <p:nvPr/>
        </p:nvSpPr>
        <p:spPr>
          <a:xfrm>
            <a:off x="8314544" y="3283814"/>
            <a:ext cx="3147935" cy="3072984"/>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0EE80-DA97-8E22-D500-03B11FA246D2}"/>
              </a:ext>
            </a:extLst>
          </p:cNvPr>
          <p:cNvSpPr/>
          <p:nvPr/>
        </p:nvSpPr>
        <p:spPr>
          <a:xfrm>
            <a:off x="714531" y="3283814"/>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DE424E-06D7-C54F-591D-8B664F07E33A}"/>
              </a:ext>
            </a:extLst>
          </p:cNvPr>
          <p:cNvSpPr/>
          <p:nvPr/>
        </p:nvSpPr>
        <p:spPr>
          <a:xfrm>
            <a:off x="4507042" y="3283814"/>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CF4924-C4B8-183C-FE68-6FFB9C31A37C}"/>
              </a:ext>
            </a:extLst>
          </p:cNvPr>
          <p:cNvSpPr/>
          <p:nvPr/>
        </p:nvSpPr>
        <p:spPr>
          <a:xfrm>
            <a:off x="8299554" y="3283814"/>
            <a:ext cx="554636" cy="554636"/>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0E5391-6C16-2476-4DCD-E8F6D4B0A8EC}"/>
              </a:ext>
            </a:extLst>
          </p:cNvPr>
          <p:cNvSpPr txBox="1"/>
          <p:nvPr/>
        </p:nvSpPr>
        <p:spPr>
          <a:xfrm>
            <a:off x="737016" y="3315230"/>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I</a:t>
            </a:r>
          </a:p>
        </p:txBody>
      </p:sp>
      <p:sp>
        <p:nvSpPr>
          <p:cNvPr id="14" name="TextBox 13">
            <a:extLst>
              <a:ext uri="{FF2B5EF4-FFF2-40B4-BE49-F238E27FC236}">
                <a16:creationId xmlns:a16="http://schemas.microsoft.com/office/drawing/2014/main" id="{9123BDC4-E88C-1D36-1E99-7BF9F3016CA0}"/>
              </a:ext>
            </a:extLst>
          </p:cNvPr>
          <p:cNvSpPr txBox="1"/>
          <p:nvPr/>
        </p:nvSpPr>
        <p:spPr>
          <a:xfrm>
            <a:off x="4529528" y="3315230"/>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II</a:t>
            </a:r>
          </a:p>
        </p:txBody>
      </p:sp>
      <p:sp>
        <p:nvSpPr>
          <p:cNvPr id="15" name="TextBox 14">
            <a:extLst>
              <a:ext uri="{FF2B5EF4-FFF2-40B4-BE49-F238E27FC236}">
                <a16:creationId xmlns:a16="http://schemas.microsoft.com/office/drawing/2014/main" id="{FE1A2C96-9165-1C6A-3B45-54C80FEB5D72}"/>
              </a:ext>
            </a:extLst>
          </p:cNvPr>
          <p:cNvSpPr txBox="1"/>
          <p:nvPr/>
        </p:nvSpPr>
        <p:spPr>
          <a:xfrm>
            <a:off x="8322039" y="3315230"/>
            <a:ext cx="509666" cy="523220"/>
          </a:xfrm>
          <a:prstGeom prst="rect">
            <a:avLst/>
          </a:prstGeom>
          <a:noFill/>
        </p:spPr>
        <p:txBody>
          <a:bodyPr wrap="square" rtlCol="0">
            <a:spAutoFit/>
          </a:bodyPr>
          <a:lstStyle/>
          <a:p>
            <a:pPr algn="ctr"/>
            <a:r>
              <a:rPr lang="en-US" sz="2800" b="1" dirty="0">
                <a:ln>
                  <a:solidFill>
                    <a:schemeClr val="bg1"/>
                  </a:solidFill>
                </a:ln>
                <a:noFill/>
                <a:latin typeface="FormaDJRDeck" pitchFamily="2" charset="77"/>
              </a:rPr>
              <a:t>III</a:t>
            </a:r>
          </a:p>
        </p:txBody>
      </p:sp>
      <p:sp>
        <p:nvSpPr>
          <p:cNvPr id="16" name="TextBox 15">
            <a:extLst>
              <a:ext uri="{FF2B5EF4-FFF2-40B4-BE49-F238E27FC236}">
                <a16:creationId xmlns:a16="http://schemas.microsoft.com/office/drawing/2014/main" id="{2529F4C9-94F2-0EA3-8082-7E2D8765D715}"/>
              </a:ext>
            </a:extLst>
          </p:cNvPr>
          <p:cNvSpPr txBox="1"/>
          <p:nvPr/>
        </p:nvSpPr>
        <p:spPr>
          <a:xfrm>
            <a:off x="1061381" y="3346646"/>
            <a:ext cx="2788170" cy="523220"/>
          </a:xfrm>
          <a:prstGeom prst="rect">
            <a:avLst/>
          </a:prstGeom>
          <a:noFill/>
        </p:spPr>
        <p:txBody>
          <a:bodyPr wrap="square" rtlCol="0">
            <a:spAutoFit/>
          </a:bodyPr>
          <a:lstStyle/>
          <a:p>
            <a:pPr algn="ctr"/>
            <a:r>
              <a:rPr lang="en-US" sz="2800" b="1" dirty="0">
                <a:solidFill>
                  <a:srgbClr val="4B9CD3"/>
                </a:solidFill>
                <a:latin typeface="FormaDJRDeck" pitchFamily="2" charset="77"/>
              </a:rPr>
              <a:t>DIVISION</a:t>
            </a:r>
          </a:p>
        </p:txBody>
      </p:sp>
      <p:sp>
        <p:nvSpPr>
          <p:cNvPr id="18" name="TextBox 17">
            <a:extLst>
              <a:ext uri="{FF2B5EF4-FFF2-40B4-BE49-F238E27FC236}">
                <a16:creationId xmlns:a16="http://schemas.microsoft.com/office/drawing/2014/main" id="{7D2C262B-9A86-5CA7-A0FC-5688FDA65B74}"/>
              </a:ext>
            </a:extLst>
          </p:cNvPr>
          <p:cNvSpPr txBox="1"/>
          <p:nvPr/>
        </p:nvSpPr>
        <p:spPr>
          <a:xfrm>
            <a:off x="894413" y="4117807"/>
            <a:ext cx="2788170" cy="338554"/>
          </a:xfrm>
          <a:prstGeom prst="rect">
            <a:avLst/>
          </a:prstGeom>
          <a:noFill/>
        </p:spPr>
        <p:txBody>
          <a:bodyPr wrap="square" rtlCol="0">
            <a:spAutoFit/>
          </a:bodyPr>
          <a:lstStyle/>
          <a:p>
            <a:pPr algn="ctr"/>
            <a:r>
              <a:rPr lang="en-US" sz="1600" b="1" u="sng" dirty="0">
                <a:solidFill>
                  <a:srgbClr val="4B9CD3"/>
                </a:solidFill>
                <a:latin typeface="FormaDJRDeck" pitchFamily="2" charset="77"/>
              </a:rPr>
              <a:t>PARTICIPATION</a:t>
            </a:r>
          </a:p>
        </p:txBody>
      </p:sp>
      <p:sp>
        <p:nvSpPr>
          <p:cNvPr id="19" name="TextBox 18">
            <a:extLst>
              <a:ext uri="{FF2B5EF4-FFF2-40B4-BE49-F238E27FC236}">
                <a16:creationId xmlns:a16="http://schemas.microsoft.com/office/drawing/2014/main" id="{0CFD286A-0C6C-7BB3-58CF-28AA2942A7B8}"/>
              </a:ext>
            </a:extLst>
          </p:cNvPr>
          <p:cNvSpPr txBox="1"/>
          <p:nvPr/>
        </p:nvSpPr>
        <p:spPr>
          <a:xfrm>
            <a:off x="4871853" y="3346646"/>
            <a:ext cx="2788170" cy="523220"/>
          </a:xfrm>
          <a:prstGeom prst="rect">
            <a:avLst/>
          </a:prstGeom>
          <a:noFill/>
        </p:spPr>
        <p:txBody>
          <a:bodyPr wrap="square" rtlCol="0">
            <a:spAutoFit/>
          </a:bodyPr>
          <a:lstStyle/>
          <a:p>
            <a:pPr algn="ctr"/>
            <a:r>
              <a:rPr lang="en-US" sz="2800" b="1" dirty="0">
                <a:solidFill>
                  <a:srgbClr val="4B9CD3"/>
                </a:solidFill>
                <a:latin typeface="FormaDJRDeck" pitchFamily="2" charset="77"/>
              </a:rPr>
              <a:t>DIVISION</a:t>
            </a:r>
          </a:p>
        </p:txBody>
      </p:sp>
      <p:sp>
        <p:nvSpPr>
          <p:cNvPr id="20" name="TextBox 19">
            <a:extLst>
              <a:ext uri="{FF2B5EF4-FFF2-40B4-BE49-F238E27FC236}">
                <a16:creationId xmlns:a16="http://schemas.microsoft.com/office/drawing/2014/main" id="{AB9ECE87-0A10-18BF-D611-097C65656920}"/>
              </a:ext>
            </a:extLst>
          </p:cNvPr>
          <p:cNvSpPr txBox="1"/>
          <p:nvPr/>
        </p:nvSpPr>
        <p:spPr>
          <a:xfrm>
            <a:off x="8669153" y="3346646"/>
            <a:ext cx="2788170" cy="523220"/>
          </a:xfrm>
          <a:prstGeom prst="rect">
            <a:avLst/>
          </a:prstGeom>
          <a:noFill/>
        </p:spPr>
        <p:txBody>
          <a:bodyPr wrap="square" rtlCol="0">
            <a:spAutoFit/>
          </a:bodyPr>
          <a:lstStyle/>
          <a:p>
            <a:pPr algn="ctr"/>
            <a:r>
              <a:rPr lang="en-US" sz="2800" b="1" dirty="0">
                <a:solidFill>
                  <a:srgbClr val="4B9CD3"/>
                </a:solidFill>
                <a:latin typeface="FormaDJRDeck" pitchFamily="2" charset="77"/>
              </a:rPr>
              <a:t>DIVISION</a:t>
            </a:r>
          </a:p>
        </p:txBody>
      </p:sp>
      <p:sp>
        <p:nvSpPr>
          <p:cNvPr id="21" name="TextBox 20">
            <a:extLst>
              <a:ext uri="{FF2B5EF4-FFF2-40B4-BE49-F238E27FC236}">
                <a16:creationId xmlns:a16="http://schemas.microsoft.com/office/drawing/2014/main" id="{AF338A22-2EC6-279F-23DB-CE03561BB035}"/>
              </a:ext>
            </a:extLst>
          </p:cNvPr>
          <p:cNvSpPr txBox="1"/>
          <p:nvPr/>
        </p:nvSpPr>
        <p:spPr>
          <a:xfrm>
            <a:off x="4704413" y="4117807"/>
            <a:ext cx="2788170" cy="338554"/>
          </a:xfrm>
          <a:prstGeom prst="rect">
            <a:avLst/>
          </a:prstGeom>
          <a:noFill/>
        </p:spPr>
        <p:txBody>
          <a:bodyPr wrap="square" rtlCol="0">
            <a:spAutoFit/>
          </a:bodyPr>
          <a:lstStyle/>
          <a:p>
            <a:pPr algn="ctr"/>
            <a:r>
              <a:rPr lang="en-US" sz="1600" b="1" u="sng" dirty="0">
                <a:solidFill>
                  <a:srgbClr val="4B9CD3"/>
                </a:solidFill>
                <a:latin typeface="FormaDJRDeck" pitchFamily="2" charset="77"/>
              </a:rPr>
              <a:t>PARTICIPATION</a:t>
            </a:r>
          </a:p>
        </p:txBody>
      </p:sp>
      <p:sp>
        <p:nvSpPr>
          <p:cNvPr id="22" name="TextBox 21">
            <a:extLst>
              <a:ext uri="{FF2B5EF4-FFF2-40B4-BE49-F238E27FC236}">
                <a16:creationId xmlns:a16="http://schemas.microsoft.com/office/drawing/2014/main" id="{EB7304E6-6CC7-7608-B23D-FDEC27920A36}"/>
              </a:ext>
            </a:extLst>
          </p:cNvPr>
          <p:cNvSpPr txBox="1"/>
          <p:nvPr/>
        </p:nvSpPr>
        <p:spPr>
          <a:xfrm>
            <a:off x="8476313" y="4117807"/>
            <a:ext cx="2788170" cy="338554"/>
          </a:xfrm>
          <a:prstGeom prst="rect">
            <a:avLst/>
          </a:prstGeom>
          <a:noFill/>
        </p:spPr>
        <p:txBody>
          <a:bodyPr wrap="square" rtlCol="0">
            <a:spAutoFit/>
          </a:bodyPr>
          <a:lstStyle/>
          <a:p>
            <a:pPr algn="ctr"/>
            <a:r>
              <a:rPr lang="en-US" sz="1600" b="1" u="sng" dirty="0">
                <a:solidFill>
                  <a:srgbClr val="4B9CD3"/>
                </a:solidFill>
                <a:latin typeface="FormaDJRDeck" pitchFamily="2" charset="77"/>
              </a:rPr>
              <a:t>PARTICIPATION</a:t>
            </a:r>
          </a:p>
        </p:txBody>
      </p:sp>
      <p:sp>
        <p:nvSpPr>
          <p:cNvPr id="23" name="TextBox 22">
            <a:extLst>
              <a:ext uri="{FF2B5EF4-FFF2-40B4-BE49-F238E27FC236}">
                <a16:creationId xmlns:a16="http://schemas.microsoft.com/office/drawing/2014/main" id="{3DC5B1CB-3F9C-D5C6-6D11-DBF75070B746}"/>
              </a:ext>
            </a:extLst>
          </p:cNvPr>
          <p:cNvSpPr txBox="1"/>
          <p:nvPr/>
        </p:nvSpPr>
        <p:spPr>
          <a:xfrm>
            <a:off x="894413" y="4535025"/>
            <a:ext cx="2788170" cy="584775"/>
          </a:xfrm>
          <a:prstGeom prst="rect">
            <a:avLst/>
          </a:prstGeom>
          <a:noFill/>
        </p:spPr>
        <p:txBody>
          <a:bodyPr wrap="square" rtlCol="0">
            <a:spAutoFit/>
          </a:bodyPr>
          <a:lstStyle/>
          <a:p>
            <a:pPr algn="ctr"/>
            <a:r>
              <a:rPr lang="en-US" sz="1600" dirty="0">
                <a:solidFill>
                  <a:srgbClr val="4B9CD3"/>
                </a:solidFill>
                <a:latin typeface="FormaDJRDeck Medium" pitchFamily="2" charset="77"/>
              </a:rPr>
              <a:t>173,500 Student-athletes</a:t>
            </a:r>
          </a:p>
          <a:p>
            <a:pPr algn="ctr"/>
            <a:r>
              <a:rPr lang="en-US" sz="1600" dirty="0">
                <a:solidFill>
                  <a:srgbClr val="4B9CD3"/>
                </a:solidFill>
                <a:latin typeface="FormaDJRDeck Medium" pitchFamily="2" charset="77"/>
              </a:rPr>
              <a:t>346 Colleges &amp; Universities</a:t>
            </a:r>
          </a:p>
        </p:txBody>
      </p:sp>
      <p:sp>
        <p:nvSpPr>
          <p:cNvPr id="24" name="TextBox 23">
            <a:extLst>
              <a:ext uri="{FF2B5EF4-FFF2-40B4-BE49-F238E27FC236}">
                <a16:creationId xmlns:a16="http://schemas.microsoft.com/office/drawing/2014/main" id="{2A856879-219F-28F8-5190-96121459BFC3}"/>
              </a:ext>
            </a:extLst>
          </p:cNvPr>
          <p:cNvSpPr txBox="1"/>
          <p:nvPr/>
        </p:nvSpPr>
        <p:spPr>
          <a:xfrm>
            <a:off x="4691713" y="4535025"/>
            <a:ext cx="2788170" cy="584775"/>
          </a:xfrm>
          <a:prstGeom prst="rect">
            <a:avLst/>
          </a:prstGeom>
          <a:noFill/>
        </p:spPr>
        <p:txBody>
          <a:bodyPr wrap="square" rtlCol="0">
            <a:spAutoFit/>
          </a:bodyPr>
          <a:lstStyle/>
          <a:p>
            <a:pPr algn="ctr"/>
            <a:r>
              <a:rPr lang="en-US" sz="1600" dirty="0">
                <a:solidFill>
                  <a:srgbClr val="4B9CD3"/>
                </a:solidFill>
                <a:latin typeface="FormaDJRDeck Medium" pitchFamily="2" charset="77"/>
              </a:rPr>
              <a:t>109,100 Student-athletes</a:t>
            </a:r>
          </a:p>
          <a:p>
            <a:pPr algn="ctr"/>
            <a:r>
              <a:rPr lang="en-US" sz="1600" dirty="0">
                <a:solidFill>
                  <a:srgbClr val="4B9CD3"/>
                </a:solidFill>
                <a:latin typeface="FormaDJRDeck Medium" pitchFamily="2" charset="77"/>
              </a:rPr>
              <a:t>300 Colleges &amp; Universities</a:t>
            </a:r>
          </a:p>
        </p:txBody>
      </p:sp>
      <p:sp>
        <p:nvSpPr>
          <p:cNvPr id="25" name="TextBox 24">
            <a:extLst>
              <a:ext uri="{FF2B5EF4-FFF2-40B4-BE49-F238E27FC236}">
                <a16:creationId xmlns:a16="http://schemas.microsoft.com/office/drawing/2014/main" id="{476B11B5-26F6-A2C5-7E9F-3397DCB3C84D}"/>
              </a:ext>
            </a:extLst>
          </p:cNvPr>
          <p:cNvSpPr txBox="1"/>
          <p:nvPr/>
        </p:nvSpPr>
        <p:spPr>
          <a:xfrm>
            <a:off x="8476313" y="4535025"/>
            <a:ext cx="2788170" cy="584775"/>
          </a:xfrm>
          <a:prstGeom prst="rect">
            <a:avLst/>
          </a:prstGeom>
          <a:noFill/>
        </p:spPr>
        <p:txBody>
          <a:bodyPr wrap="square" rtlCol="0">
            <a:spAutoFit/>
          </a:bodyPr>
          <a:lstStyle/>
          <a:p>
            <a:pPr algn="ctr"/>
            <a:r>
              <a:rPr lang="en-US" sz="1600" dirty="0">
                <a:solidFill>
                  <a:srgbClr val="4B9CD3"/>
                </a:solidFill>
                <a:latin typeface="FormaDJRDeck Medium" pitchFamily="2" charset="77"/>
              </a:rPr>
              <a:t>183,500 Student-athletes</a:t>
            </a:r>
          </a:p>
          <a:p>
            <a:pPr algn="ctr"/>
            <a:r>
              <a:rPr lang="en-US" sz="1600" dirty="0">
                <a:solidFill>
                  <a:srgbClr val="4B9CD3"/>
                </a:solidFill>
                <a:latin typeface="FormaDJRDeck Medium" pitchFamily="2" charset="77"/>
              </a:rPr>
              <a:t>450 Colleges &amp; Universities</a:t>
            </a:r>
          </a:p>
        </p:txBody>
      </p:sp>
      <p:sp>
        <p:nvSpPr>
          <p:cNvPr id="26" name="TextBox 25">
            <a:extLst>
              <a:ext uri="{FF2B5EF4-FFF2-40B4-BE49-F238E27FC236}">
                <a16:creationId xmlns:a16="http://schemas.microsoft.com/office/drawing/2014/main" id="{60126523-8BF8-612B-6372-6BDDAD48A37A}"/>
              </a:ext>
            </a:extLst>
          </p:cNvPr>
          <p:cNvSpPr txBox="1"/>
          <p:nvPr/>
        </p:nvSpPr>
        <p:spPr>
          <a:xfrm>
            <a:off x="894413" y="5385925"/>
            <a:ext cx="2788170" cy="338554"/>
          </a:xfrm>
          <a:prstGeom prst="rect">
            <a:avLst/>
          </a:prstGeom>
          <a:noFill/>
        </p:spPr>
        <p:txBody>
          <a:bodyPr wrap="square" rtlCol="0">
            <a:spAutoFit/>
          </a:bodyPr>
          <a:lstStyle/>
          <a:p>
            <a:pPr algn="ctr"/>
            <a:r>
              <a:rPr lang="en-US" sz="1600" i="1" dirty="0">
                <a:solidFill>
                  <a:srgbClr val="4B9CD3"/>
                </a:solidFill>
                <a:latin typeface="FormaDJRDeck Medium" pitchFamily="2" charset="77"/>
              </a:rPr>
              <a:t>AVERAGE ENROLLMENT</a:t>
            </a:r>
          </a:p>
        </p:txBody>
      </p:sp>
      <p:sp>
        <p:nvSpPr>
          <p:cNvPr id="27" name="TextBox 26">
            <a:extLst>
              <a:ext uri="{FF2B5EF4-FFF2-40B4-BE49-F238E27FC236}">
                <a16:creationId xmlns:a16="http://schemas.microsoft.com/office/drawing/2014/main" id="{F5A5D025-5CC5-4561-3819-CBF84A576B0B}"/>
              </a:ext>
            </a:extLst>
          </p:cNvPr>
          <p:cNvSpPr txBox="1"/>
          <p:nvPr/>
        </p:nvSpPr>
        <p:spPr>
          <a:xfrm>
            <a:off x="4679013" y="5385925"/>
            <a:ext cx="2788170" cy="338554"/>
          </a:xfrm>
          <a:prstGeom prst="rect">
            <a:avLst/>
          </a:prstGeom>
          <a:noFill/>
        </p:spPr>
        <p:txBody>
          <a:bodyPr wrap="square" rtlCol="0">
            <a:spAutoFit/>
          </a:bodyPr>
          <a:lstStyle/>
          <a:p>
            <a:pPr algn="ctr"/>
            <a:r>
              <a:rPr lang="en-US" sz="1600" i="1" dirty="0">
                <a:solidFill>
                  <a:srgbClr val="4B9CD3"/>
                </a:solidFill>
                <a:latin typeface="FormaDJRDeck Medium" pitchFamily="2" charset="77"/>
              </a:rPr>
              <a:t>AVERAGE ENROLLMENT</a:t>
            </a:r>
          </a:p>
        </p:txBody>
      </p:sp>
      <p:sp>
        <p:nvSpPr>
          <p:cNvPr id="28" name="TextBox 27">
            <a:extLst>
              <a:ext uri="{FF2B5EF4-FFF2-40B4-BE49-F238E27FC236}">
                <a16:creationId xmlns:a16="http://schemas.microsoft.com/office/drawing/2014/main" id="{53A7F548-3FBF-8EA8-8FE7-6F84D262EF33}"/>
              </a:ext>
            </a:extLst>
          </p:cNvPr>
          <p:cNvSpPr txBox="1"/>
          <p:nvPr/>
        </p:nvSpPr>
        <p:spPr>
          <a:xfrm>
            <a:off x="8476313" y="5385925"/>
            <a:ext cx="2788170" cy="338554"/>
          </a:xfrm>
          <a:prstGeom prst="rect">
            <a:avLst/>
          </a:prstGeom>
          <a:noFill/>
        </p:spPr>
        <p:txBody>
          <a:bodyPr wrap="square" rtlCol="0">
            <a:spAutoFit/>
          </a:bodyPr>
          <a:lstStyle/>
          <a:p>
            <a:pPr algn="ctr"/>
            <a:r>
              <a:rPr lang="en-US" sz="1600" i="1" dirty="0">
                <a:solidFill>
                  <a:srgbClr val="4B9CD3"/>
                </a:solidFill>
                <a:latin typeface="FormaDJRDeck Medium" pitchFamily="2" charset="77"/>
              </a:rPr>
              <a:t>AVERAGE ENROLLMENT</a:t>
            </a:r>
          </a:p>
        </p:txBody>
      </p:sp>
      <p:sp>
        <p:nvSpPr>
          <p:cNvPr id="29" name="TextBox 28">
            <a:extLst>
              <a:ext uri="{FF2B5EF4-FFF2-40B4-BE49-F238E27FC236}">
                <a16:creationId xmlns:a16="http://schemas.microsoft.com/office/drawing/2014/main" id="{FDFDAF74-C6F3-4D59-9505-1527F1A6AF4C}"/>
              </a:ext>
            </a:extLst>
          </p:cNvPr>
          <p:cNvSpPr txBox="1"/>
          <p:nvPr/>
        </p:nvSpPr>
        <p:spPr>
          <a:xfrm>
            <a:off x="894413" y="5766925"/>
            <a:ext cx="2788170" cy="338554"/>
          </a:xfrm>
          <a:prstGeom prst="rect">
            <a:avLst/>
          </a:prstGeom>
          <a:noFill/>
        </p:spPr>
        <p:txBody>
          <a:bodyPr wrap="square" rtlCol="0">
            <a:spAutoFit/>
          </a:bodyPr>
          <a:lstStyle/>
          <a:p>
            <a:pPr algn="ctr"/>
            <a:r>
              <a:rPr lang="en-US" sz="1600" b="1" dirty="0">
                <a:solidFill>
                  <a:srgbClr val="4B9CD3"/>
                </a:solidFill>
                <a:latin typeface="FormaDJRDeck Medium" pitchFamily="2" charset="77"/>
              </a:rPr>
              <a:t>12,900</a:t>
            </a:r>
          </a:p>
        </p:txBody>
      </p:sp>
      <p:sp>
        <p:nvSpPr>
          <p:cNvPr id="30" name="TextBox 29">
            <a:extLst>
              <a:ext uri="{FF2B5EF4-FFF2-40B4-BE49-F238E27FC236}">
                <a16:creationId xmlns:a16="http://schemas.microsoft.com/office/drawing/2014/main" id="{CD0F8E36-C506-3995-631D-EF0DAA74F0BF}"/>
              </a:ext>
            </a:extLst>
          </p:cNvPr>
          <p:cNvSpPr txBox="1"/>
          <p:nvPr/>
        </p:nvSpPr>
        <p:spPr>
          <a:xfrm>
            <a:off x="4691713" y="5766925"/>
            <a:ext cx="2788170" cy="338554"/>
          </a:xfrm>
          <a:prstGeom prst="rect">
            <a:avLst/>
          </a:prstGeom>
          <a:noFill/>
        </p:spPr>
        <p:txBody>
          <a:bodyPr wrap="square" rtlCol="0">
            <a:spAutoFit/>
          </a:bodyPr>
          <a:lstStyle/>
          <a:p>
            <a:pPr algn="ctr"/>
            <a:r>
              <a:rPr lang="en-US" sz="1600" b="1" dirty="0">
                <a:solidFill>
                  <a:srgbClr val="4B9CD3"/>
                </a:solidFill>
                <a:latin typeface="FormaDJRDeck Medium" pitchFamily="2" charset="77"/>
              </a:rPr>
              <a:t>4,200</a:t>
            </a:r>
          </a:p>
        </p:txBody>
      </p:sp>
      <p:sp>
        <p:nvSpPr>
          <p:cNvPr id="31" name="TextBox 30">
            <a:extLst>
              <a:ext uri="{FF2B5EF4-FFF2-40B4-BE49-F238E27FC236}">
                <a16:creationId xmlns:a16="http://schemas.microsoft.com/office/drawing/2014/main" id="{57859E23-8CC9-C972-FC18-477E1DA6FF9D}"/>
              </a:ext>
            </a:extLst>
          </p:cNvPr>
          <p:cNvSpPr txBox="1"/>
          <p:nvPr/>
        </p:nvSpPr>
        <p:spPr>
          <a:xfrm>
            <a:off x="8476313" y="5766925"/>
            <a:ext cx="2788170" cy="338554"/>
          </a:xfrm>
          <a:prstGeom prst="rect">
            <a:avLst/>
          </a:prstGeom>
          <a:noFill/>
        </p:spPr>
        <p:txBody>
          <a:bodyPr wrap="square" rtlCol="0">
            <a:spAutoFit/>
          </a:bodyPr>
          <a:lstStyle/>
          <a:p>
            <a:pPr algn="ctr"/>
            <a:r>
              <a:rPr lang="en-US" sz="1600" b="1" dirty="0">
                <a:solidFill>
                  <a:srgbClr val="4B9CD3"/>
                </a:solidFill>
                <a:latin typeface="FormaDJRDeck Medium" pitchFamily="2" charset="77"/>
              </a:rPr>
              <a:t>2,600</a:t>
            </a:r>
          </a:p>
        </p:txBody>
      </p:sp>
    </p:spTree>
    <p:extLst>
      <p:ext uri="{BB962C8B-B14F-4D97-AF65-F5344CB8AC3E}">
        <p14:creationId xmlns:p14="http://schemas.microsoft.com/office/powerpoint/2010/main" val="400823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1B25C5-B4A9-258D-B8FC-CE81DE38979D}"/>
              </a:ext>
            </a:extLst>
          </p:cNvPr>
          <p:cNvSpPr/>
          <p:nvPr/>
        </p:nvSpPr>
        <p:spPr>
          <a:xfrm>
            <a:off x="680381" y="2171703"/>
            <a:ext cx="6812619" cy="3695693"/>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443F4-9300-D507-088A-F716DBF93DDE}"/>
              </a:ext>
            </a:extLst>
          </p:cNvPr>
          <p:cNvSpPr txBox="1"/>
          <p:nvPr/>
        </p:nvSpPr>
        <p:spPr>
          <a:xfrm>
            <a:off x="2038662" y="312369"/>
            <a:ext cx="9763593" cy="923330"/>
          </a:xfrm>
          <a:prstGeom prst="rect">
            <a:avLst/>
          </a:prstGeom>
          <a:noFill/>
        </p:spPr>
        <p:txBody>
          <a:bodyPr wrap="square" rtlCol="0">
            <a:spAutoFit/>
          </a:bodyPr>
          <a:lstStyle/>
          <a:p>
            <a:r>
              <a:rPr lang="en-US" sz="5400" b="1" dirty="0">
                <a:ln>
                  <a:solidFill>
                    <a:srgbClr val="4B9CD3"/>
                  </a:solidFill>
                </a:ln>
                <a:noFill/>
                <a:latin typeface="FormaDJRDeck" pitchFamily="2" charset="77"/>
              </a:rPr>
              <a:t>MARKET OPPORTUNITY</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8E9834-8406-86F7-AF9C-CA624E5ED68E}"/>
              </a:ext>
            </a:extLst>
          </p:cNvPr>
          <p:cNvPicPr>
            <a:picLocks noChangeAspect="1"/>
          </p:cNvPicPr>
          <p:nvPr/>
        </p:nvPicPr>
        <p:blipFill>
          <a:blip r:embed="rId2"/>
          <a:stretch>
            <a:fillRect/>
          </a:stretch>
        </p:blipFill>
        <p:spPr>
          <a:xfrm>
            <a:off x="229592" y="184622"/>
            <a:ext cx="1174745" cy="1174745"/>
          </a:xfrm>
          <a:prstGeom prst="rect">
            <a:avLst/>
          </a:prstGeom>
        </p:spPr>
      </p:pic>
      <p:sp>
        <p:nvSpPr>
          <p:cNvPr id="7" name="TextBox 6">
            <a:extLst>
              <a:ext uri="{FF2B5EF4-FFF2-40B4-BE49-F238E27FC236}">
                <a16:creationId xmlns:a16="http://schemas.microsoft.com/office/drawing/2014/main" id="{42E27CA0-951C-F62D-4A7C-A943857BEDB0}"/>
              </a:ext>
            </a:extLst>
          </p:cNvPr>
          <p:cNvSpPr txBox="1"/>
          <p:nvPr/>
        </p:nvSpPr>
        <p:spPr>
          <a:xfrm>
            <a:off x="1023337" y="2588388"/>
            <a:ext cx="6245907" cy="2862322"/>
          </a:xfrm>
          <a:prstGeom prst="rect">
            <a:avLst/>
          </a:prstGeom>
          <a:noFill/>
        </p:spPr>
        <p:txBody>
          <a:bodyPr wrap="square" rtlCol="0">
            <a:spAutoFit/>
          </a:bodyPr>
          <a:lstStyle/>
          <a:p>
            <a:r>
              <a:rPr lang="en-US" sz="2000" dirty="0">
                <a:solidFill>
                  <a:schemeClr val="bg1"/>
                </a:solidFill>
                <a:latin typeface="FormaDJRDeck" pitchFamily="2" charset="77"/>
              </a:rPr>
              <a:t>Three major players exist in the NIL education landscape, and these companies include COMPASS NIL, Opendorse, and INFLCR. However, in comparison to UNCUT NIL Expansion, these platforms do not house all the same features under one application. </a:t>
            </a:r>
            <a:endParaRPr lang="en-US" sz="2000" b="0" dirty="0">
              <a:solidFill>
                <a:schemeClr val="bg1"/>
              </a:solidFill>
              <a:effectLst/>
              <a:latin typeface="FormaDJRDeck" pitchFamily="2" charset="77"/>
            </a:endParaRPr>
          </a:p>
          <a:p>
            <a:br>
              <a:rPr lang="en-US" sz="2000" b="0" dirty="0">
                <a:solidFill>
                  <a:schemeClr val="bg1"/>
                </a:solidFill>
                <a:effectLst/>
                <a:latin typeface="FormaDJRDeck" pitchFamily="2" charset="77"/>
              </a:rPr>
            </a:br>
            <a:r>
              <a:rPr lang="en-US" sz="2000" dirty="0">
                <a:solidFill>
                  <a:schemeClr val="bg1"/>
                </a:solidFill>
                <a:latin typeface="FormaDJRDeck" pitchFamily="2" charset="77"/>
              </a:rPr>
              <a:t>In terms of the market itself, the NIL landscape’s current market valuation as of 2022 is $500 million. This valuation is projected to reach $1 billion by 2023. </a:t>
            </a:r>
            <a:endParaRPr lang="en-US" sz="2000" b="0" dirty="0">
              <a:solidFill>
                <a:schemeClr val="bg1"/>
              </a:solidFill>
              <a:effectLst/>
              <a:latin typeface="FormaDJRDeck" pitchFamily="2" charset="77"/>
            </a:endParaRPr>
          </a:p>
        </p:txBody>
      </p:sp>
      <p:pic>
        <p:nvPicPr>
          <p:cNvPr id="17" name="Picture 16" descr="Graphical user interface&#10;&#10;Description automatically generated">
            <a:extLst>
              <a:ext uri="{FF2B5EF4-FFF2-40B4-BE49-F238E27FC236}">
                <a16:creationId xmlns:a16="http://schemas.microsoft.com/office/drawing/2014/main" id="{064198BD-E9AE-0EAE-5EF3-BC8F4226A0E6}"/>
              </a:ext>
            </a:extLst>
          </p:cNvPr>
          <p:cNvPicPr>
            <a:picLocks noChangeAspect="1"/>
          </p:cNvPicPr>
          <p:nvPr/>
        </p:nvPicPr>
        <p:blipFill>
          <a:blip r:embed="rId3"/>
          <a:stretch>
            <a:fillRect/>
          </a:stretch>
        </p:blipFill>
        <p:spPr>
          <a:xfrm>
            <a:off x="7612200" y="1758804"/>
            <a:ext cx="4464050" cy="4464050"/>
          </a:xfrm>
          <a:prstGeom prst="rect">
            <a:avLst/>
          </a:prstGeom>
        </p:spPr>
      </p:pic>
      <p:sp>
        <p:nvSpPr>
          <p:cNvPr id="18" name="TextBox 17">
            <a:extLst>
              <a:ext uri="{FF2B5EF4-FFF2-40B4-BE49-F238E27FC236}">
                <a16:creationId xmlns:a16="http://schemas.microsoft.com/office/drawing/2014/main" id="{677F76D1-AEFC-A5B2-8C3B-80AE24F12036}"/>
              </a:ext>
            </a:extLst>
          </p:cNvPr>
          <p:cNvSpPr txBox="1"/>
          <p:nvPr/>
        </p:nvSpPr>
        <p:spPr>
          <a:xfrm>
            <a:off x="7493000" y="6308097"/>
            <a:ext cx="4464050" cy="276999"/>
          </a:xfrm>
          <a:prstGeom prst="rect">
            <a:avLst/>
          </a:prstGeom>
          <a:noFill/>
        </p:spPr>
        <p:txBody>
          <a:bodyPr wrap="square" rtlCol="0">
            <a:spAutoFit/>
          </a:bodyPr>
          <a:lstStyle/>
          <a:p>
            <a:pPr algn="ctr"/>
            <a:r>
              <a:rPr lang="en-US" sz="1200" i="1" dirty="0">
                <a:solidFill>
                  <a:srgbClr val="4B9CD3"/>
                </a:solidFill>
                <a:latin typeface="FormaDJRDeck Light" pitchFamily="2" charset="77"/>
              </a:rPr>
              <a:t>POSTGAME Valuation of student-athlete NIL value</a:t>
            </a:r>
          </a:p>
        </p:txBody>
      </p:sp>
    </p:spTree>
    <p:extLst>
      <p:ext uri="{BB962C8B-B14F-4D97-AF65-F5344CB8AC3E}">
        <p14:creationId xmlns:p14="http://schemas.microsoft.com/office/powerpoint/2010/main" val="230728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4034D-E434-C406-A251-444873A17971}"/>
              </a:ext>
            </a:extLst>
          </p:cNvPr>
          <p:cNvSpPr txBox="1"/>
          <p:nvPr/>
        </p:nvSpPr>
        <p:spPr>
          <a:xfrm>
            <a:off x="2931226" y="1875312"/>
            <a:ext cx="6329548" cy="1015663"/>
          </a:xfrm>
          <a:prstGeom prst="rect">
            <a:avLst/>
          </a:prstGeom>
          <a:noFill/>
          <a:ln>
            <a:solidFill>
              <a:srgbClr val="4B9CD3"/>
            </a:solidFill>
          </a:ln>
        </p:spPr>
        <p:txBody>
          <a:bodyPr wrap="square" rtlCol="0">
            <a:spAutoFit/>
          </a:bodyPr>
          <a:lstStyle/>
          <a:p>
            <a:pPr algn="ctr"/>
            <a:r>
              <a:rPr lang="en-US" sz="6000" b="1" dirty="0">
                <a:ln>
                  <a:solidFill>
                    <a:srgbClr val="4B9CD3"/>
                  </a:solidFill>
                </a:ln>
                <a:noFill/>
                <a:latin typeface="FormaDJRDeck" pitchFamily="2" charset="77"/>
              </a:rPr>
              <a:t>ASK</a:t>
            </a:r>
          </a:p>
        </p:txBody>
      </p:sp>
      <p:sp>
        <p:nvSpPr>
          <p:cNvPr id="5" name="TextBox 4">
            <a:extLst>
              <a:ext uri="{FF2B5EF4-FFF2-40B4-BE49-F238E27FC236}">
                <a16:creationId xmlns:a16="http://schemas.microsoft.com/office/drawing/2014/main" id="{136A2514-7C42-175A-EEAE-FF1FC7C483E8}"/>
              </a:ext>
            </a:extLst>
          </p:cNvPr>
          <p:cNvSpPr txBox="1"/>
          <p:nvPr/>
        </p:nvSpPr>
        <p:spPr>
          <a:xfrm>
            <a:off x="2931226" y="3429000"/>
            <a:ext cx="6329548" cy="1569660"/>
          </a:xfrm>
          <a:prstGeom prst="rect">
            <a:avLst/>
          </a:prstGeom>
          <a:noFill/>
          <a:ln>
            <a:noFill/>
          </a:ln>
        </p:spPr>
        <p:txBody>
          <a:bodyPr wrap="square" rtlCol="0">
            <a:spAutoFit/>
          </a:bodyPr>
          <a:lstStyle/>
          <a:p>
            <a:pPr algn="ctr"/>
            <a:r>
              <a:rPr lang="en-US" sz="9600" b="1" dirty="0">
                <a:solidFill>
                  <a:srgbClr val="4B9CD3"/>
                </a:solidFill>
                <a:latin typeface="FormaDJRDeck" pitchFamily="2" charset="77"/>
              </a:rPr>
              <a:t>$200,000</a:t>
            </a:r>
          </a:p>
        </p:txBody>
      </p:sp>
      <p:sp>
        <p:nvSpPr>
          <p:cNvPr id="6" name="Rectangle 5">
            <a:extLst>
              <a:ext uri="{FF2B5EF4-FFF2-40B4-BE49-F238E27FC236}">
                <a16:creationId xmlns:a16="http://schemas.microsoft.com/office/drawing/2014/main" id="{4C00B4C1-6686-C2F3-F5D2-0B9F8D291DD4}"/>
              </a:ext>
            </a:extLst>
          </p:cNvPr>
          <p:cNvSpPr/>
          <p:nvPr/>
        </p:nvSpPr>
        <p:spPr>
          <a:xfrm>
            <a:off x="0" y="596900"/>
            <a:ext cx="6096000" cy="1397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847E46-A520-B17E-F60C-11D4670CF746}"/>
              </a:ext>
            </a:extLst>
          </p:cNvPr>
          <p:cNvSpPr/>
          <p:nvPr/>
        </p:nvSpPr>
        <p:spPr>
          <a:xfrm>
            <a:off x="6096000" y="6007100"/>
            <a:ext cx="6096000" cy="1397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3EF8D-7CAD-4DD9-DECB-37C469C556C3}"/>
              </a:ext>
            </a:extLst>
          </p:cNvPr>
          <p:cNvSpPr txBox="1"/>
          <p:nvPr/>
        </p:nvSpPr>
        <p:spPr>
          <a:xfrm>
            <a:off x="-233548" y="5815340"/>
            <a:ext cx="6329548" cy="523220"/>
          </a:xfrm>
          <a:prstGeom prst="rect">
            <a:avLst/>
          </a:prstGeom>
          <a:noFill/>
          <a:ln>
            <a:noFill/>
          </a:ln>
        </p:spPr>
        <p:txBody>
          <a:bodyPr wrap="square" rtlCol="0">
            <a:spAutoFit/>
          </a:bodyPr>
          <a:lstStyle/>
          <a:p>
            <a:pPr algn="ctr"/>
            <a:r>
              <a:rPr lang="en-US" sz="2800" b="1" i="1" spc="300" dirty="0">
                <a:ln>
                  <a:solidFill>
                    <a:srgbClr val="4B9CD3">
                      <a:alpha val="19718"/>
                    </a:srgbClr>
                  </a:solidFill>
                </a:ln>
                <a:noFill/>
                <a:latin typeface="FormaDJRDeck" pitchFamily="2" charset="77"/>
              </a:rPr>
              <a:t>UNCUT NIL EXPANSION</a:t>
            </a:r>
            <a:endParaRPr lang="en-US" sz="6000" b="1" i="1" spc="300" dirty="0">
              <a:ln>
                <a:solidFill>
                  <a:srgbClr val="4B9CD3">
                    <a:alpha val="19718"/>
                  </a:srgbClr>
                </a:solidFill>
              </a:ln>
              <a:noFill/>
              <a:latin typeface="FormaDJRDeck" pitchFamily="2" charset="77"/>
            </a:endParaRPr>
          </a:p>
        </p:txBody>
      </p:sp>
      <p:sp>
        <p:nvSpPr>
          <p:cNvPr id="9" name="TextBox 8">
            <a:extLst>
              <a:ext uri="{FF2B5EF4-FFF2-40B4-BE49-F238E27FC236}">
                <a16:creationId xmlns:a16="http://schemas.microsoft.com/office/drawing/2014/main" id="{61739CDC-99DD-A91F-0068-E8D130E2AC90}"/>
              </a:ext>
            </a:extLst>
          </p:cNvPr>
          <p:cNvSpPr txBox="1"/>
          <p:nvPr/>
        </p:nvSpPr>
        <p:spPr>
          <a:xfrm>
            <a:off x="5862452" y="405140"/>
            <a:ext cx="6329548" cy="523220"/>
          </a:xfrm>
          <a:prstGeom prst="rect">
            <a:avLst/>
          </a:prstGeom>
          <a:noFill/>
          <a:ln>
            <a:noFill/>
          </a:ln>
        </p:spPr>
        <p:txBody>
          <a:bodyPr wrap="square" rtlCol="0">
            <a:spAutoFit/>
          </a:bodyPr>
          <a:lstStyle/>
          <a:p>
            <a:pPr algn="ctr"/>
            <a:r>
              <a:rPr lang="en-US" sz="2800" b="1" i="1" spc="300" dirty="0">
                <a:ln>
                  <a:solidFill>
                    <a:srgbClr val="4B9CD3">
                      <a:alpha val="19718"/>
                    </a:srgbClr>
                  </a:solidFill>
                </a:ln>
                <a:noFill/>
                <a:latin typeface="FormaDJRDeck" pitchFamily="2" charset="77"/>
              </a:rPr>
              <a:t>UNCUT NIL EXPANSION</a:t>
            </a:r>
            <a:endParaRPr lang="en-US" sz="6000" b="1" i="1" spc="300" dirty="0">
              <a:ln>
                <a:solidFill>
                  <a:srgbClr val="4B9CD3">
                    <a:alpha val="19718"/>
                  </a:srgbClr>
                </a:solidFill>
              </a:ln>
              <a:noFill/>
              <a:latin typeface="FormaDJRDeck" pitchFamily="2" charset="77"/>
            </a:endParaRPr>
          </a:p>
        </p:txBody>
      </p:sp>
    </p:spTree>
    <p:extLst>
      <p:ext uri="{BB962C8B-B14F-4D97-AF65-F5344CB8AC3E}">
        <p14:creationId xmlns:p14="http://schemas.microsoft.com/office/powerpoint/2010/main" val="427954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D1AEA-F75F-0CB3-2960-73BDE690028A}"/>
              </a:ext>
            </a:extLst>
          </p:cNvPr>
          <p:cNvSpPr txBox="1"/>
          <p:nvPr/>
        </p:nvSpPr>
        <p:spPr>
          <a:xfrm>
            <a:off x="-186048" y="287812"/>
            <a:ext cx="6329548"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PROBLEM</a:t>
            </a:r>
          </a:p>
        </p:txBody>
      </p:sp>
      <p:sp>
        <p:nvSpPr>
          <p:cNvPr id="5" name="Rectangle 4">
            <a:extLst>
              <a:ext uri="{FF2B5EF4-FFF2-40B4-BE49-F238E27FC236}">
                <a16:creationId xmlns:a16="http://schemas.microsoft.com/office/drawing/2014/main" id="{62138498-0A7D-2D3D-B15F-B0808373E8E2}"/>
              </a:ext>
            </a:extLst>
          </p:cNvPr>
          <p:cNvSpPr/>
          <p:nvPr/>
        </p:nvSpPr>
        <p:spPr>
          <a:xfrm>
            <a:off x="1" y="688767"/>
            <a:ext cx="985652"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5011387" y="688767"/>
            <a:ext cx="7180613"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2DF708-874D-B107-D115-3D05210FFC3E}"/>
              </a:ext>
            </a:extLst>
          </p:cNvPr>
          <p:cNvSpPr txBox="1"/>
          <p:nvPr/>
        </p:nvSpPr>
        <p:spPr>
          <a:xfrm>
            <a:off x="1357745" y="2828835"/>
            <a:ext cx="9476509" cy="1200329"/>
          </a:xfrm>
          <a:prstGeom prst="rect">
            <a:avLst/>
          </a:prstGeom>
          <a:noFill/>
        </p:spPr>
        <p:txBody>
          <a:bodyPr wrap="square" rtlCol="0">
            <a:spAutoFit/>
          </a:bodyPr>
          <a:lstStyle/>
          <a:p>
            <a:pPr algn="ctr"/>
            <a:r>
              <a:rPr lang="en-US" sz="2400" dirty="0">
                <a:solidFill>
                  <a:srgbClr val="4B9CD3"/>
                </a:solidFill>
                <a:latin typeface="FormaDJRDeck" pitchFamily="2" charset="77"/>
              </a:rPr>
              <a:t>How do we educate and protect collegiate student-athletes on the NCAA’s Name, Image, and Likeness policy so that they may engage in NIL endeavors without risking their reputation and eligibility? </a:t>
            </a:r>
          </a:p>
        </p:txBody>
      </p:sp>
      <p:sp>
        <p:nvSpPr>
          <p:cNvPr id="8" name="Rectangle 7">
            <a:extLst>
              <a:ext uri="{FF2B5EF4-FFF2-40B4-BE49-F238E27FC236}">
                <a16:creationId xmlns:a16="http://schemas.microsoft.com/office/drawing/2014/main" id="{75BF3D17-57B6-D3F3-35D7-4E14800A46FC}"/>
              </a:ext>
            </a:extLst>
          </p:cNvPr>
          <p:cNvSpPr/>
          <p:nvPr/>
        </p:nvSpPr>
        <p:spPr>
          <a:xfrm>
            <a:off x="1211281" y="1914895"/>
            <a:ext cx="9864437" cy="3028208"/>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15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BF3D17-57B6-D3F3-35D7-4E14800A46FC}"/>
              </a:ext>
            </a:extLst>
          </p:cNvPr>
          <p:cNvSpPr/>
          <p:nvPr/>
        </p:nvSpPr>
        <p:spPr>
          <a:xfrm>
            <a:off x="1211281" y="1914895"/>
            <a:ext cx="9864437" cy="3028208"/>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6D1AEA-F75F-0CB3-2960-73BDE690028A}"/>
              </a:ext>
            </a:extLst>
          </p:cNvPr>
          <p:cNvSpPr txBox="1"/>
          <p:nvPr/>
        </p:nvSpPr>
        <p:spPr>
          <a:xfrm>
            <a:off x="-186048" y="287812"/>
            <a:ext cx="6329548"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SOLUTION</a:t>
            </a:r>
          </a:p>
        </p:txBody>
      </p:sp>
      <p:sp>
        <p:nvSpPr>
          <p:cNvPr id="5" name="Rectangle 4">
            <a:extLst>
              <a:ext uri="{FF2B5EF4-FFF2-40B4-BE49-F238E27FC236}">
                <a16:creationId xmlns:a16="http://schemas.microsoft.com/office/drawing/2014/main" id="{62138498-0A7D-2D3D-B15F-B0808373E8E2}"/>
              </a:ext>
            </a:extLst>
          </p:cNvPr>
          <p:cNvSpPr/>
          <p:nvPr/>
        </p:nvSpPr>
        <p:spPr>
          <a:xfrm>
            <a:off x="1" y="688767"/>
            <a:ext cx="985652"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5011387" y="688767"/>
            <a:ext cx="7180613"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2DF708-874D-B107-D115-3D05210FFC3E}"/>
              </a:ext>
            </a:extLst>
          </p:cNvPr>
          <p:cNvSpPr txBox="1"/>
          <p:nvPr/>
        </p:nvSpPr>
        <p:spPr>
          <a:xfrm>
            <a:off x="1583377" y="2644169"/>
            <a:ext cx="8831284" cy="1569660"/>
          </a:xfrm>
          <a:prstGeom prst="rect">
            <a:avLst/>
          </a:prstGeom>
          <a:noFill/>
        </p:spPr>
        <p:txBody>
          <a:bodyPr wrap="square" rtlCol="0">
            <a:spAutoFit/>
          </a:bodyPr>
          <a:lstStyle/>
          <a:p>
            <a:pPr algn="ctr"/>
            <a:r>
              <a:rPr lang="en-US" sz="2400" dirty="0">
                <a:solidFill>
                  <a:schemeClr val="bg1"/>
                </a:solidFill>
                <a:latin typeface="FormaDJRDeck" pitchFamily="2" charset="77"/>
              </a:rPr>
              <a:t>An all-in-one education and resource platform that provides student-athletes with information and strategies to take full advantage of their NIL while maintaining their eligibility and managing their social, institutional and athletic reputation. </a:t>
            </a:r>
            <a:endParaRPr lang="en-US" sz="3200" dirty="0">
              <a:solidFill>
                <a:schemeClr val="bg1"/>
              </a:solidFill>
              <a:latin typeface="FormaDJRDeck" pitchFamily="2" charset="77"/>
            </a:endParaRPr>
          </a:p>
        </p:txBody>
      </p:sp>
    </p:spTree>
    <p:extLst>
      <p:ext uri="{BB962C8B-B14F-4D97-AF65-F5344CB8AC3E}">
        <p14:creationId xmlns:p14="http://schemas.microsoft.com/office/powerpoint/2010/main" val="137428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D1AEA-F75F-0CB3-2960-73BDE690028A}"/>
              </a:ext>
            </a:extLst>
          </p:cNvPr>
          <p:cNvSpPr txBox="1"/>
          <p:nvPr/>
        </p:nvSpPr>
        <p:spPr>
          <a:xfrm>
            <a:off x="1994534" y="287812"/>
            <a:ext cx="8202931" cy="1015663"/>
          </a:xfrm>
          <a:prstGeom prst="rect">
            <a:avLst/>
          </a:prstGeom>
          <a:noFill/>
        </p:spPr>
        <p:txBody>
          <a:bodyPr wrap="square" rtlCol="0">
            <a:spAutoFit/>
          </a:bodyPr>
          <a:lstStyle/>
          <a:p>
            <a:pPr algn="ctr"/>
            <a:r>
              <a:rPr lang="en-US" sz="6000" b="1" dirty="0">
                <a:ln>
                  <a:solidFill>
                    <a:srgbClr val="4B9CD3"/>
                  </a:solidFill>
                </a:ln>
                <a:noFill/>
                <a:latin typeface="FormaDJRDeck" pitchFamily="2" charset="77"/>
              </a:rPr>
              <a:t>CUSTOMERS / USERS</a:t>
            </a:r>
          </a:p>
        </p:txBody>
      </p:sp>
      <p:sp>
        <p:nvSpPr>
          <p:cNvPr id="5" name="Rectangle 4">
            <a:extLst>
              <a:ext uri="{FF2B5EF4-FFF2-40B4-BE49-F238E27FC236}">
                <a16:creationId xmlns:a16="http://schemas.microsoft.com/office/drawing/2014/main" id="{62138498-0A7D-2D3D-B15F-B0808373E8E2}"/>
              </a:ext>
            </a:extLst>
          </p:cNvPr>
          <p:cNvSpPr/>
          <p:nvPr/>
        </p:nvSpPr>
        <p:spPr>
          <a:xfrm>
            <a:off x="0" y="688767"/>
            <a:ext cx="1994533"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494D0-D3BA-14B2-159B-3205B6D59FD9}"/>
              </a:ext>
            </a:extLst>
          </p:cNvPr>
          <p:cNvSpPr/>
          <p:nvPr/>
        </p:nvSpPr>
        <p:spPr>
          <a:xfrm>
            <a:off x="10197465" y="688767"/>
            <a:ext cx="1994535" cy="21375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576C1F-10A4-C12D-A5DA-0027641E13F9}"/>
              </a:ext>
            </a:extLst>
          </p:cNvPr>
          <p:cNvSpPr txBox="1"/>
          <p:nvPr/>
        </p:nvSpPr>
        <p:spPr>
          <a:xfrm>
            <a:off x="3822565" y="2127886"/>
            <a:ext cx="4546865" cy="461665"/>
          </a:xfrm>
          <a:prstGeom prst="rect">
            <a:avLst/>
          </a:prstGeom>
          <a:noFill/>
        </p:spPr>
        <p:txBody>
          <a:bodyPr wrap="square" rtlCol="0">
            <a:spAutoFit/>
          </a:bodyPr>
          <a:lstStyle/>
          <a:p>
            <a:pPr algn="ctr"/>
            <a:r>
              <a:rPr lang="en-US" sz="2400" dirty="0">
                <a:solidFill>
                  <a:srgbClr val="4B9CD3"/>
                </a:solidFill>
                <a:latin typeface="FormaDJRDeck" pitchFamily="2" charset="77"/>
              </a:rPr>
              <a:t>STUDENT-ATHLETES</a:t>
            </a:r>
          </a:p>
        </p:txBody>
      </p:sp>
      <p:sp>
        <p:nvSpPr>
          <p:cNvPr id="3" name="TextBox 2">
            <a:extLst>
              <a:ext uri="{FF2B5EF4-FFF2-40B4-BE49-F238E27FC236}">
                <a16:creationId xmlns:a16="http://schemas.microsoft.com/office/drawing/2014/main" id="{A9FEDDD8-A7CB-823E-069A-EC9B6D11F2F5}"/>
              </a:ext>
            </a:extLst>
          </p:cNvPr>
          <p:cNvSpPr txBox="1"/>
          <p:nvPr/>
        </p:nvSpPr>
        <p:spPr>
          <a:xfrm>
            <a:off x="3169377" y="3198167"/>
            <a:ext cx="5955251" cy="461665"/>
          </a:xfrm>
          <a:prstGeom prst="rect">
            <a:avLst/>
          </a:prstGeom>
          <a:noFill/>
        </p:spPr>
        <p:txBody>
          <a:bodyPr wrap="square" rtlCol="0">
            <a:spAutoFit/>
          </a:bodyPr>
          <a:lstStyle/>
          <a:p>
            <a:pPr algn="ctr"/>
            <a:r>
              <a:rPr lang="en-US" sz="2400" dirty="0">
                <a:solidFill>
                  <a:srgbClr val="4B9CD3"/>
                </a:solidFill>
                <a:latin typeface="FormaDJRDeck" pitchFamily="2" charset="77"/>
              </a:rPr>
              <a:t>BRANDS, BUSINESS AND CAMPAIGNS</a:t>
            </a:r>
          </a:p>
        </p:txBody>
      </p:sp>
      <p:sp>
        <p:nvSpPr>
          <p:cNvPr id="9" name="TextBox 8">
            <a:extLst>
              <a:ext uri="{FF2B5EF4-FFF2-40B4-BE49-F238E27FC236}">
                <a16:creationId xmlns:a16="http://schemas.microsoft.com/office/drawing/2014/main" id="{1FE710F9-D13F-6470-C5AF-AE3A8A9DFE09}"/>
              </a:ext>
            </a:extLst>
          </p:cNvPr>
          <p:cNvSpPr txBox="1"/>
          <p:nvPr/>
        </p:nvSpPr>
        <p:spPr>
          <a:xfrm>
            <a:off x="2640338" y="4247478"/>
            <a:ext cx="7013329" cy="830997"/>
          </a:xfrm>
          <a:prstGeom prst="rect">
            <a:avLst/>
          </a:prstGeom>
          <a:noFill/>
        </p:spPr>
        <p:txBody>
          <a:bodyPr wrap="square" rtlCol="0">
            <a:spAutoFit/>
          </a:bodyPr>
          <a:lstStyle/>
          <a:p>
            <a:pPr algn="ctr"/>
            <a:r>
              <a:rPr lang="en-US" sz="2400" dirty="0">
                <a:solidFill>
                  <a:srgbClr val="4B9CD3"/>
                </a:solidFill>
                <a:latin typeface="FormaDJRDeck" pitchFamily="2" charset="77"/>
              </a:rPr>
              <a:t>COLLEGIATE INSTITUTIONS &amp; ATHLETIC DEPARTMENTS</a:t>
            </a:r>
          </a:p>
        </p:txBody>
      </p:sp>
      <p:sp>
        <p:nvSpPr>
          <p:cNvPr id="10" name="Rectangle 9">
            <a:extLst>
              <a:ext uri="{FF2B5EF4-FFF2-40B4-BE49-F238E27FC236}">
                <a16:creationId xmlns:a16="http://schemas.microsoft.com/office/drawing/2014/main" id="{7A33CFCD-040F-EF34-9EE8-A32AC2FED73A}"/>
              </a:ext>
            </a:extLst>
          </p:cNvPr>
          <p:cNvSpPr/>
          <p:nvPr/>
        </p:nvSpPr>
        <p:spPr>
          <a:xfrm>
            <a:off x="2415913" y="1979100"/>
            <a:ext cx="7360171" cy="676790"/>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F3136A-B399-991B-EC8F-5D611CA342C3}"/>
              </a:ext>
            </a:extLst>
          </p:cNvPr>
          <p:cNvSpPr/>
          <p:nvPr/>
        </p:nvSpPr>
        <p:spPr>
          <a:xfrm>
            <a:off x="2400923" y="3058392"/>
            <a:ext cx="7360171" cy="676790"/>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E87123-C670-3447-83B8-25C3DE6758F8}"/>
              </a:ext>
            </a:extLst>
          </p:cNvPr>
          <p:cNvSpPr/>
          <p:nvPr/>
        </p:nvSpPr>
        <p:spPr>
          <a:xfrm>
            <a:off x="2400923" y="4107703"/>
            <a:ext cx="7360171" cy="1093883"/>
          </a:xfrm>
          <a:prstGeom prst="rect">
            <a:avLst/>
          </a:prstGeom>
          <a:noFill/>
          <a:ln>
            <a:solidFill>
              <a:srgbClr val="4B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2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FD82D-9C4C-3276-1034-AB43F33E060C}"/>
              </a:ext>
            </a:extLst>
          </p:cNvPr>
          <p:cNvSpPr/>
          <p:nvPr/>
        </p:nvSpPr>
        <p:spPr>
          <a:xfrm>
            <a:off x="5291528" y="0"/>
            <a:ext cx="6900472" cy="68580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5B88454-BA33-8F4F-5136-729A17694E5F}"/>
              </a:ext>
            </a:extLst>
          </p:cNvPr>
          <p:cNvSpPr txBox="1"/>
          <p:nvPr/>
        </p:nvSpPr>
        <p:spPr>
          <a:xfrm>
            <a:off x="-575953" y="192809"/>
            <a:ext cx="6329548" cy="1015663"/>
          </a:xfrm>
          <a:prstGeom prst="rect">
            <a:avLst/>
          </a:prstGeom>
          <a:noFill/>
        </p:spPr>
        <p:txBody>
          <a:bodyPr wrap="square" rtlCol="0">
            <a:spAutoFit/>
          </a:bodyPr>
          <a:lstStyle/>
          <a:p>
            <a:pPr algn="ctr"/>
            <a:r>
              <a:rPr lang="en-US" sz="6000" b="1" dirty="0">
                <a:solidFill>
                  <a:srgbClr val="4B9CD3"/>
                </a:solidFill>
                <a:latin typeface="FormaDJRDeck" pitchFamily="2" charset="77"/>
              </a:rPr>
              <a:t>MVP</a:t>
            </a:r>
          </a:p>
        </p:txBody>
      </p:sp>
      <p:pic>
        <p:nvPicPr>
          <p:cNvPr id="7" name="Picture 6">
            <a:extLst>
              <a:ext uri="{FF2B5EF4-FFF2-40B4-BE49-F238E27FC236}">
                <a16:creationId xmlns:a16="http://schemas.microsoft.com/office/drawing/2014/main" id="{29211B40-8F07-1CC7-55D2-2B3B8F79FE51}"/>
              </a:ext>
            </a:extLst>
          </p:cNvPr>
          <p:cNvPicPr>
            <a:picLocks noChangeAspect="1"/>
          </p:cNvPicPr>
          <p:nvPr/>
        </p:nvPicPr>
        <p:blipFill>
          <a:blip r:embed="rId2"/>
          <a:stretch>
            <a:fillRect/>
          </a:stretch>
        </p:blipFill>
        <p:spPr>
          <a:xfrm>
            <a:off x="2725927" y="1508166"/>
            <a:ext cx="2078901" cy="4487557"/>
          </a:xfrm>
          <a:prstGeom prst="rect">
            <a:avLst/>
          </a:prstGeom>
          <a:effectLst>
            <a:outerShdw blurRad="50800" dist="38100" dir="8100000" algn="tr" rotWithShape="0">
              <a:prstClr val="black">
                <a:alpha val="40000"/>
              </a:prstClr>
            </a:outerShdw>
          </a:effectLst>
        </p:spPr>
      </p:pic>
      <p:pic>
        <p:nvPicPr>
          <p:cNvPr id="9" name="Picture 8" descr="Graphical user interface, text, application, chat or text message&#10;&#10;Description automatically generated">
            <a:extLst>
              <a:ext uri="{FF2B5EF4-FFF2-40B4-BE49-F238E27FC236}">
                <a16:creationId xmlns:a16="http://schemas.microsoft.com/office/drawing/2014/main" id="{627C2477-B014-1211-2D61-3FA44CB924AC}"/>
              </a:ext>
            </a:extLst>
          </p:cNvPr>
          <p:cNvPicPr>
            <a:picLocks noChangeAspect="1"/>
          </p:cNvPicPr>
          <p:nvPr/>
        </p:nvPicPr>
        <p:blipFill>
          <a:blip r:embed="rId3"/>
          <a:stretch>
            <a:fillRect/>
          </a:stretch>
        </p:blipFill>
        <p:spPr>
          <a:xfrm>
            <a:off x="464012" y="1508166"/>
            <a:ext cx="2078901" cy="4471060"/>
          </a:xfrm>
          <a:prstGeom prst="rect">
            <a:avLst/>
          </a:prstGeom>
          <a:effectLst>
            <a:outerShdw blurRad="50800" dist="38100" dir="8100000" algn="tr" rotWithShape="0">
              <a:prstClr val="black">
                <a:alpha val="40000"/>
              </a:prstClr>
            </a:outerShdw>
          </a:effectLst>
        </p:spPr>
      </p:pic>
      <p:pic>
        <p:nvPicPr>
          <p:cNvPr id="17" name="Picture 16" descr="Icon&#10;&#10;Description automatically generated">
            <a:extLst>
              <a:ext uri="{FF2B5EF4-FFF2-40B4-BE49-F238E27FC236}">
                <a16:creationId xmlns:a16="http://schemas.microsoft.com/office/drawing/2014/main" id="{AAC7D766-E5C2-8424-AF9C-CA64618579BD}"/>
              </a:ext>
            </a:extLst>
          </p:cNvPr>
          <p:cNvPicPr>
            <a:picLocks noChangeAspect="1"/>
          </p:cNvPicPr>
          <p:nvPr/>
        </p:nvPicPr>
        <p:blipFill>
          <a:blip r:embed="rId4"/>
          <a:stretch>
            <a:fillRect/>
          </a:stretch>
        </p:blipFill>
        <p:spPr>
          <a:xfrm>
            <a:off x="9735504" y="3547107"/>
            <a:ext cx="1375775" cy="1375775"/>
          </a:xfrm>
          <a:prstGeom prst="rect">
            <a:avLst/>
          </a:prstGeom>
        </p:spPr>
      </p:pic>
      <p:pic>
        <p:nvPicPr>
          <p:cNvPr id="19" name="Picture 18" descr="Icon&#10;&#10;Description automatically generated">
            <a:extLst>
              <a:ext uri="{FF2B5EF4-FFF2-40B4-BE49-F238E27FC236}">
                <a16:creationId xmlns:a16="http://schemas.microsoft.com/office/drawing/2014/main" id="{2531335F-0415-38F0-5BB1-53AD0ED63AFE}"/>
              </a:ext>
            </a:extLst>
          </p:cNvPr>
          <p:cNvPicPr>
            <a:picLocks noChangeAspect="1"/>
          </p:cNvPicPr>
          <p:nvPr/>
        </p:nvPicPr>
        <p:blipFill>
          <a:blip r:embed="rId5"/>
          <a:stretch>
            <a:fillRect/>
          </a:stretch>
        </p:blipFill>
        <p:spPr>
          <a:xfrm>
            <a:off x="9661157" y="908668"/>
            <a:ext cx="1498496" cy="1498496"/>
          </a:xfrm>
          <a:prstGeom prst="rect">
            <a:avLst/>
          </a:prstGeom>
        </p:spPr>
      </p:pic>
      <p:pic>
        <p:nvPicPr>
          <p:cNvPr id="21" name="Picture 20" descr="Icon&#10;&#10;Description automatically generated">
            <a:extLst>
              <a:ext uri="{FF2B5EF4-FFF2-40B4-BE49-F238E27FC236}">
                <a16:creationId xmlns:a16="http://schemas.microsoft.com/office/drawing/2014/main" id="{971A89A2-E2E0-9E69-0969-4EA06DC719E0}"/>
              </a:ext>
            </a:extLst>
          </p:cNvPr>
          <p:cNvPicPr>
            <a:picLocks noChangeAspect="1"/>
          </p:cNvPicPr>
          <p:nvPr/>
        </p:nvPicPr>
        <p:blipFill>
          <a:blip r:embed="rId6"/>
          <a:stretch>
            <a:fillRect/>
          </a:stretch>
        </p:blipFill>
        <p:spPr>
          <a:xfrm>
            <a:off x="6609168" y="4723787"/>
            <a:ext cx="1341099" cy="1341099"/>
          </a:xfrm>
          <a:prstGeom prst="rect">
            <a:avLst/>
          </a:prstGeom>
        </p:spPr>
      </p:pic>
      <p:pic>
        <p:nvPicPr>
          <p:cNvPr id="23" name="Picture 22" descr="Icon&#10;&#10;Description automatically generated">
            <a:extLst>
              <a:ext uri="{FF2B5EF4-FFF2-40B4-BE49-F238E27FC236}">
                <a16:creationId xmlns:a16="http://schemas.microsoft.com/office/drawing/2014/main" id="{2D9C5B4B-717B-7E0D-96D2-7F5C9E25E890}"/>
              </a:ext>
            </a:extLst>
          </p:cNvPr>
          <p:cNvPicPr>
            <a:picLocks noChangeAspect="1"/>
          </p:cNvPicPr>
          <p:nvPr/>
        </p:nvPicPr>
        <p:blipFill>
          <a:blip r:embed="rId7"/>
          <a:stretch>
            <a:fillRect/>
          </a:stretch>
        </p:blipFill>
        <p:spPr>
          <a:xfrm>
            <a:off x="6408355" y="2403756"/>
            <a:ext cx="1754241" cy="1754241"/>
          </a:xfrm>
          <a:prstGeom prst="rect">
            <a:avLst/>
          </a:prstGeom>
        </p:spPr>
      </p:pic>
      <p:pic>
        <p:nvPicPr>
          <p:cNvPr id="25" name="Picture 24" descr="Icon&#10;&#10;Description automatically generated">
            <a:extLst>
              <a:ext uri="{FF2B5EF4-FFF2-40B4-BE49-F238E27FC236}">
                <a16:creationId xmlns:a16="http://schemas.microsoft.com/office/drawing/2014/main" id="{BC8F8111-44BB-A572-A175-467E893D2C5E}"/>
              </a:ext>
            </a:extLst>
          </p:cNvPr>
          <p:cNvPicPr>
            <a:picLocks noChangeAspect="1"/>
          </p:cNvPicPr>
          <p:nvPr/>
        </p:nvPicPr>
        <p:blipFill>
          <a:blip r:embed="rId8"/>
          <a:stretch>
            <a:fillRect/>
          </a:stretch>
        </p:blipFill>
        <p:spPr>
          <a:xfrm>
            <a:off x="6545705" y="319371"/>
            <a:ext cx="1523704" cy="1523704"/>
          </a:xfrm>
          <a:prstGeom prst="rect">
            <a:avLst/>
          </a:prstGeom>
        </p:spPr>
      </p:pic>
      <p:sp>
        <p:nvSpPr>
          <p:cNvPr id="26" name="TextBox 25">
            <a:extLst>
              <a:ext uri="{FF2B5EF4-FFF2-40B4-BE49-F238E27FC236}">
                <a16:creationId xmlns:a16="http://schemas.microsoft.com/office/drawing/2014/main" id="{F7116D7B-0E37-33D5-6C29-54FA997A39AA}"/>
              </a:ext>
            </a:extLst>
          </p:cNvPr>
          <p:cNvSpPr txBox="1"/>
          <p:nvPr/>
        </p:nvSpPr>
        <p:spPr>
          <a:xfrm>
            <a:off x="5908184" y="2034905"/>
            <a:ext cx="2816436" cy="369332"/>
          </a:xfrm>
          <a:prstGeom prst="rect">
            <a:avLst/>
          </a:prstGeom>
          <a:noFill/>
        </p:spPr>
        <p:txBody>
          <a:bodyPr wrap="square" rtlCol="0">
            <a:spAutoFit/>
          </a:bodyPr>
          <a:lstStyle/>
          <a:p>
            <a:pPr algn="ctr"/>
            <a:r>
              <a:rPr lang="en-US" dirty="0">
                <a:solidFill>
                  <a:schemeClr val="bg1"/>
                </a:solidFill>
                <a:latin typeface="FormaDJRDeck" pitchFamily="2" charset="77"/>
              </a:rPr>
              <a:t>INFORMATION LIBRARY</a:t>
            </a:r>
          </a:p>
        </p:txBody>
      </p:sp>
      <p:sp>
        <p:nvSpPr>
          <p:cNvPr id="27" name="TextBox 26">
            <a:extLst>
              <a:ext uri="{FF2B5EF4-FFF2-40B4-BE49-F238E27FC236}">
                <a16:creationId xmlns:a16="http://schemas.microsoft.com/office/drawing/2014/main" id="{EBA3FCA2-CD50-0D8F-E7D8-365032858822}"/>
              </a:ext>
            </a:extLst>
          </p:cNvPr>
          <p:cNvSpPr txBox="1"/>
          <p:nvPr/>
        </p:nvSpPr>
        <p:spPr>
          <a:xfrm>
            <a:off x="5908184" y="3995138"/>
            <a:ext cx="2816436" cy="369332"/>
          </a:xfrm>
          <a:prstGeom prst="rect">
            <a:avLst/>
          </a:prstGeom>
          <a:noFill/>
        </p:spPr>
        <p:txBody>
          <a:bodyPr wrap="square" rtlCol="0">
            <a:spAutoFit/>
          </a:bodyPr>
          <a:lstStyle/>
          <a:p>
            <a:pPr algn="ctr"/>
            <a:r>
              <a:rPr lang="en-US" dirty="0">
                <a:solidFill>
                  <a:schemeClr val="bg1"/>
                </a:solidFill>
                <a:latin typeface="FormaDJRDeck" pitchFamily="2" charset="77"/>
              </a:rPr>
              <a:t>EDUCATIONAL MODULES</a:t>
            </a:r>
          </a:p>
        </p:txBody>
      </p:sp>
      <p:sp>
        <p:nvSpPr>
          <p:cNvPr id="28" name="TextBox 27">
            <a:extLst>
              <a:ext uri="{FF2B5EF4-FFF2-40B4-BE49-F238E27FC236}">
                <a16:creationId xmlns:a16="http://schemas.microsoft.com/office/drawing/2014/main" id="{5AFDEE11-12AB-43B5-214B-8AB31B60BB0B}"/>
              </a:ext>
            </a:extLst>
          </p:cNvPr>
          <p:cNvSpPr txBox="1"/>
          <p:nvPr/>
        </p:nvSpPr>
        <p:spPr>
          <a:xfrm>
            <a:off x="5433373" y="6192301"/>
            <a:ext cx="3680249" cy="369332"/>
          </a:xfrm>
          <a:prstGeom prst="rect">
            <a:avLst/>
          </a:prstGeom>
          <a:noFill/>
        </p:spPr>
        <p:txBody>
          <a:bodyPr wrap="square" rtlCol="0">
            <a:spAutoFit/>
          </a:bodyPr>
          <a:lstStyle/>
          <a:p>
            <a:pPr algn="ctr"/>
            <a:r>
              <a:rPr lang="en-US" dirty="0">
                <a:solidFill>
                  <a:schemeClr val="bg1"/>
                </a:solidFill>
                <a:latin typeface="FormaDJRDeck" pitchFamily="2" charset="77"/>
              </a:rPr>
              <a:t>COMPLIANCE DISCLOSURE</a:t>
            </a:r>
          </a:p>
        </p:txBody>
      </p:sp>
      <p:sp>
        <p:nvSpPr>
          <p:cNvPr id="29" name="TextBox 28">
            <a:extLst>
              <a:ext uri="{FF2B5EF4-FFF2-40B4-BE49-F238E27FC236}">
                <a16:creationId xmlns:a16="http://schemas.microsoft.com/office/drawing/2014/main" id="{74E6E0E8-3FA1-BDE5-4C28-0017D95508E8}"/>
              </a:ext>
            </a:extLst>
          </p:cNvPr>
          <p:cNvSpPr txBox="1"/>
          <p:nvPr/>
        </p:nvSpPr>
        <p:spPr>
          <a:xfrm>
            <a:off x="8984849" y="2479726"/>
            <a:ext cx="2816436" cy="646331"/>
          </a:xfrm>
          <a:prstGeom prst="rect">
            <a:avLst/>
          </a:prstGeom>
          <a:noFill/>
        </p:spPr>
        <p:txBody>
          <a:bodyPr wrap="square" rtlCol="0">
            <a:spAutoFit/>
          </a:bodyPr>
          <a:lstStyle/>
          <a:p>
            <a:pPr algn="ctr"/>
            <a:r>
              <a:rPr lang="en-US" dirty="0">
                <a:solidFill>
                  <a:schemeClr val="bg1"/>
                </a:solidFill>
                <a:latin typeface="FormaDJRDeck" pitchFamily="2" charset="77"/>
              </a:rPr>
              <a:t>INDUSTRY EXPERT</a:t>
            </a:r>
          </a:p>
          <a:p>
            <a:pPr algn="ctr"/>
            <a:r>
              <a:rPr lang="en-US" dirty="0">
                <a:solidFill>
                  <a:schemeClr val="bg1"/>
                </a:solidFill>
                <a:latin typeface="FormaDJRDeck" pitchFamily="2" charset="77"/>
              </a:rPr>
              <a:t>NETWORK</a:t>
            </a:r>
          </a:p>
        </p:txBody>
      </p:sp>
      <p:sp>
        <p:nvSpPr>
          <p:cNvPr id="30" name="TextBox 29">
            <a:extLst>
              <a:ext uri="{FF2B5EF4-FFF2-40B4-BE49-F238E27FC236}">
                <a16:creationId xmlns:a16="http://schemas.microsoft.com/office/drawing/2014/main" id="{E6AC0B06-249A-9F43-5289-9D7DEDB691C7}"/>
              </a:ext>
            </a:extLst>
          </p:cNvPr>
          <p:cNvSpPr txBox="1"/>
          <p:nvPr/>
        </p:nvSpPr>
        <p:spPr>
          <a:xfrm>
            <a:off x="9015173" y="5061778"/>
            <a:ext cx="2816436" cy="646331"/>
          </a:xfrm>
          <a:prstGeom prst="rect">
            <a:avLst/>
          </a:prstGeom>
          <a:noFill/>
        </p:spPr>
        <p:txBody>
          <a:bodyPr wrap="square" rtlCol="0">
            <a:spAutoFit/>
          </a:bodyPr>
          <a:lstStyle/>
          <a:p>
            <a:pPr algn="ctr"/>
            <a:r>
              <a:rPr lang="en-US" dirty="0">
                <a:solidFill>
                  <a:schemeClr val="bg1"/>
                </a:solidFill>
                <a:latin typeface="FormaDJRDeck" pitchFamily="2" charset="77"/>
              </a:rPr>
              <a:t>BRAND-TO-ATHLETE</a:t>
            </a:r>
          </a:p>
          <a:p>
            <a:pPr algn="ctr"/>
            <a:r>
              <a:rPr lang="en-US" dirty="0">
                <a:solidFill>
                  <a:schemeClr val="bg1"/>
                </a:solidFill>
                <a:latin typeface="FormaDJRDeck" pitchFamily="2" charset="77"/>
              </a:rPr>
              <a:t>NETWORK</a:t>
            </a:r>
          </a:p>
        </p:txBody>
      </p:sp>
      <p:sp>
        <p:nvSpPr>
          <p:cNvPr id="31" name="Rectangle 30">
            <a:extLst>
              <a:ext uri="{FF2B5EF4-FFF2-40B4-BE49-F238E27FC236}">
                <a16:creationId xmlns:a16="http://schemas.microsoft.com/office/drawing/2014/main" id="{77DB5D3A-2BC6-7D75-E942-0A8E428668A0}"/>
              </a:ext>
            </a:extLst>
          </p:cNvPr>
          <p:cNvSpPr/>
          <p:nvPr/>
        </p:nvSpPr>
        <p:spPr>
          <a:xfrm>
            <a:off x="8724620" y="192809"/>
            <a:ext cx="3467380" cy="1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D85933-FAA8-DC08-A168-AF0B0DC6A1AE}"/>
              </a:ext>
            </a:extLst>
          </p:cNvPr>
          <p:cNvSpPr/>
          <p:nvPr/>
        </p:nvSpPr>
        <p:spPr>
          <a:xfrm>
            <a:off x="10283252" y="6518658"/>
            <a:ext cx="1908748" cy="1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B307A86-CA43-9869-D416-7DFF6C5D5E1E}"/>
              </a:ext>
            </a:extLst>
          </p:cNvPr>
          <p:cNvSpPr/>
          <p:nvPr/>
        </p:nvSpPr>
        <p:spPr>
          <a:xfrm>
            <a:off x="0" y="6533648"/>
            <a:ext cx="3467380" cy="126562"/>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0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157153A8-2F69-F32E-C638-64909D5A5D61}"/>
              </a:ext>
            </a:extLst>
          </p:cNvPr>
          <p:cNvPicPr>
            <a:picLocks noChangeAspect="1"/>
          </p:cNvPicPr>
          <p:nvPr/>
        </p:nvPicPr>
        <p:blipFill>
          <a:blip r:embed="rId2"/>
          <a:stretch>
            <a:fillRect/>
          </a:stretch>
        </p:blipFill>
        <p:spPr>
          <a:xfrm>
            <a:off x="267399" y="222429"/>
            <a:ext cx="1099131" cy="1099131"/>
          </a:xfrm>
          <a:prstGeom prst="rect">
            <a:avLst/>
          </a:prstGeom>
        </p:spPr>
      </p:pic>
      <p:sp>
        <p:nvSpPr>
          <p:cNvPr id="6" name="TextBox 5">
            <a:extLst>
              <a:ext uri="{FF2B5EF4-FFF2-40B4-BE49-F238E27FC236}">
                <a16:creationId xmlns:a16="http://schemas.microsoft.com/office/drawing/2014/main" id="{015443F4-9300-D507-088A-F716DBF93DDE}"/>
              </a:ext>
            </a:extLst>
          </p:cNvPr>
          <p:cNvSpPr txBox="1"/>
          <p:nvPr/>
        </p:nvSpPr>
        <p:spPr>
          <a:xfrm>
            <a:off x="2038662" y="222429"/>
            <a:ext cx="9763593" cy="1015663"/>
          </a:xfrm>
          <a:prstGeom prst="rect">
            <a:avLst/>
          </a:prstGeom>
          <a:noFill/>
        </p:spPr>
        <p:txBody>
          <a:bodyPr wrap="square" rtlCol="0">
            <a:spAutoFit/>
          </a:bodyPr>
          <a:lstStyle/>
          <a:p>
            <a:r>
              <a:rPr lang="en-US" sz="6000" b="1" dirty="0">
                <a:ln>
                  <a:solidFill>
                    <a:srgbClr val="4B9CD3"/>
                  </a:solidFill>
                </a:ln>
                <a:noFill/>
                <a:latin typeface="FormaDJRDeck" pitchFamily="2" charset="77"/>
              </a:rPr>
              <a:t>INFORMATION LIBRARY</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 application, chat or text message&#10;&#10;Description automatically generated">
            <a:extLst>
              <a:ext uri="{FF2B5EF4-FFF2-40B4-BE49-F238E27FC236}">
                <a16:creationId xmlns:a16="http://schemas.microsoft.com/office/drawing/2014/main" id="{57132AEF-3626-5E13-5427-6458C5DD4827}"/>
              </a:ext>
            </a:extLst>
          </p:cNvPr>
          <p:cNvPicPr>
            <a:picLocks noChangeAspect="1"/>
          </p:cNvPicPr>
          <p:nvPr/>
        </p:nvPicPr>
        <p:blipFill>
          <a:blip r:embed="rId3"/>
          <a:stretch>
            <a:fillRect/>
          </a:stretch>
        </p:blipFill>
        <p:spPr>
          <a:xfrm>
            <a:off x="3567217" y="1819910"/>
            <a:ext cx="2100660" cy="4534528"/>
          </a:xfrm>
          <a:prstGeom prst="rect">
            <a:avLst/>
          </a:prstGeom>
          <a:effectLst>
            <a:outerShdw blurRad="155182" dist="38100" dir="8100000" algn="tr"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4CC41B22-453C-F219-70A0-1CA1AB05AFF2}"/>
              </a:ext>
            </a:extLst>
          </p:cNvPr>
          <p:cNvPicPr>
            <a:picLocks noChangeAspect="1"/>
          </p:cNvPicPr>
          <p:nvPr/>
        </p:nvPicPr>
        <p:blipFill>
          <a:blip r:embed="rId4"/>
          <a:stretch>
            <a:fillRect/>
          </a:stretch>
        </p:blipFill>
        <p:spPr>
          <a:xfrm>
            <a:off x="6096000" y="1819909"/>
            <a:ext cx="2208875" cy="4524019"/>
          </a:xfrm>
          <a:prstGeom prst="rect">
            <a:avLst/>
          </a:prstGeom>
          <a:effectLst>
            <a:outerShdw blurRad="155182" dist="38100" dir="8100000" algn="tr" rotWithShape="0">
              <a:prstClr val="black">
                <a:alpha val="40000"/>
              </a:prstClr>
            </a:outerShdw>
          </a:effectLst>
        </p:spPr>
      </p:pic>
    </p:spTree>
    <p:extLst>
      <p:ext uri="{BB962C8B-B14F-4D97-AF65-F5344CB8AC3E}">
        <p14:creationId xmlns:p14="http://schemas.microsoft.com/office/powerpoint/2010/main" val="177169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443F4-9300-D507-088A-F716DBF93DDE}"/>
              </a:ext>
            </a:extLst>
          </p:cNvPr>
          <p:cNvSpPr txBox="1"/>
          <p:nvPr/>
        </p:nvSpPr>
        <p:spPr>
          <a:xfrm>
            <a:off x="2038662" y="222429"/>
            <a:ext cx="9763593" cy="1015663"/>
          </a:xfrm>
          <a:prstGeom prst="rect">
            <a:avLst/>
          </a:prstGeom>
          <a:noFill/>
        </p:spPr>
        <p:txBody>
          <a:bodyPr wrap="square" rtlCol="0">
            <a:spAutoFit/>
          </a:bodyPr>
          <a:lstStyle/>
          <a:p>
            <a:r>
              <a:rPr lang="en-US" sz="6000" b="1" dirty="0">
                <a:ln>
                  <a:solidFill>
                    <a:srgbClr val="4B9CD3"/>
                  </a:solidFill>
                </a:ln>
                <a:noFill/>
                <a:latin typeface="FormaDJRDeck" pitchFamily="2" charset="77"/>
              </a:rPr>
              <a:t>EDUCATIONAL MODULES</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id="{52BB25C8-47C8-5EDA-26D5-1615263D6166}"/>
              </a:ext>
            </a:extLst>
          </p:cNvPr>
          <p:cNvPicPr>
            <a:picLocks noChangeAspect="1"/>
          </p:cNvPicPr>
          <p:nvPr/>
        </p:nvPicPr>
        <p:blipFill>
          <a:blip r:embed="rId2"/>
          <a:stretch>
            <a:fillRect/>
          </a:stretch>
        </p:blipFill>
        <p:spPr>
          <a:xfrm>
            <a:off x="254834" y="168129"/>
            <a:ext cx="1124262" cy="1124262"/>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0EEC1741-5BC3-33D3-28C3-368357F52411}"/>
              </a:ext>
            </a:extLst>
          </p:cNvPr>
          <p:cNvPicPr>
            <a:picLocks noChangeAspect="1"/>
          </p:cNvPicPr>
          <p:nvPr/>
        </p:nvPicPr>
        <p:blipFill>
          <a:blip r:embed="rId3"/>
          <a:stretch>
            <a:fillRect/>
          </a:stretch>
        </p:blipFill>
        <p:spPr>
          <a:xfrm>
            <a:off x="1528997" y="1859242"/>
            <a:ext cx="2100660" cy="4540602"/>
          </a:xfrm>
          <a:prstGeom prst="rect">
            <a:avLst/>
          </a:prstGeom>
          <a:effectLst>
            <a:outerShdw blurRad="157257" dist="38100" dir="8100000" algn="tr" rotWithShape="0">
              <a:prstClr val="black">
                <a:alpha val="40000"/>
              </a:prst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58973479-CC00-1C21-65D6-E19406E0D2AE}"/>
              </a:ext>
            </a:extLst>
          </p:cNvPr>
          <p:cNvPicPr>
            <a:picLocks noChangeAspect="1"/>
          </p:cNvPicPr>
          <p:nvPr/>
        </p:nvPicPr>
        <p:blipFill>
          <a:blip r:embed="rId4"/>
          <a:stretch>
            <a:fillRect/>
          </a:stretch>
        </p:blipFill>
        <p:spPr>
          <a:xfrm>
            <a:off x="3878115" y="1859242"/>
            <a:ext cx="2103183" cy="4540594"/>
          </a:xfrm>
          <a:prstGeom prst="rect">
            <a:avLst/>
          </a:prstGeom>
          <a:effectLst>
            <a:outerShdw blurRad="157257" dist="38100" dir="8100000" algn="tr" rotWithShape="0">
              <a:prstClr val="black">
                <a:alpha val="40000"/>
              </a:prstClr>
            </a:outerShdw>
          </a:effectLst>
        </p:spPr>
      </p:pic>
      <p:pic>
        <p:nvPicPr>
          <p:cNvPr id="13" name="Picture 12" descr="Icon&#10;&#10;Description automatically generated">
            <a:extLst>
              <a:ext uri="{FF2B5EF4-FFF2-40B4-BE49-F238E27FC236}">
                <a16:creationId xmlns:a16="http://schemas.microsoft.com/office/drawing/2014/main" id="{E0D746AA-F761-519C-D82E-5B11C08DC651}"/>
              </a:ext>
            </a:extLst>
          </p:cNvPr>
          <p:cNvPicPr>
            <a:picLocks noChangeAspect="1"/>
          </p:cNvPicPr>
          <p:nvPr/>
        </p:nvPicPr>
        <p:blipFill>
          <a:blip r:embed="rId5"/>
          <a:stretch>
            <a:fillRect/>
          </a:stretch>
        </p:blipFill>
        <p:spPr>
          <a:xfrm>
            <a:off x="8624012" y="1834900"/>
            <a:ext cx="2122725" cy="4589273"/>
          </a:xfrm>
          <a:prstGeom prst="rect">
            <a:avLst/>
          </a:prstGeom>
          <a:effectLst>
            <a:outerShdw blurRad="157257" dist="38100" dir="8100000" algn="tr" rotWithShape="0">
              <a:prstClr val="black">
                <a:alpha val="40000"/>
              </a:prstClr>
            </a:outerShdw>
          </a:effectLst>
        </p:spPr>
      </p:pic>
      <p:pic>
        <p:nvPicPr>
          <p:cNvPr id="16" name="Picture 15" descr="Text&#10;&#10;Description automatically generated">
            <a:extLst>
              <a:ext uri="{FF2B5EF4-FFF2-40B4-BE49-F238E27FC236}">
                <a16:creationId xmlns:a16="http://schemas.microsoft.com/office/drawing/2014/main" id="{8E0FE9AA-73D9-CBA2-4679-E21AE10C109D}"/>
              </a:ext>
            </a:extLst>
          </p:cNvPr>
          <p:cNvPicPr>
            <a:picLocks noChangeAspect="1"/>
          </p:cNvPicPr>
          <p:nvPr/>
        </p:nvPicPr>
        <p:blipFill>
          <a:blip r:embed="rId6"/>
          <a:stretch>
            <a:fillRect/>
          </a:stretch>
        </p:blipFill>
        <p:spPr>
          <a:xfrm>
            <a:off x="6252829" y="1859242"/>
            <a:ext cx="2099652" cy="4540590"/>
          </a:xfrm>
          <a:prstGeom prst="rect">
            <a:avLst/>
          </a:prstGeom>
          <a:effectLst>
            <a:outerShdw blurRad="157257" dist="38100" dir="8100000" algn="tr" rotWithShape="0">
              <a:prstClr val="black">
                <a:alpha val="40000"/>
              </a:prstClr>
            </a:outerShdw>
          </a:effectLst>
        </p:spPr>
      </p:pic>
    </p:spTree>
    <p:extLst>
      <p:ext uri="{BB962C8B-B14F-4D97-AF65-F5344CB8AC3E}">
        <p14:creationId xmlns:p14="http://schemas.microsoft.com/office/powerpoint/2010/main" val="50435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443F4-9300-D507-088A-F716DBF93DDE}"/>
              </a:ext>
            </a:extLst>
          </p:cNvPr>
          <p:cNvSpPr txBox="1"/>
          <p:nvPr/>
        </p:nvSpPr>
        <p:spPr>
          <a:xfrm>
            <a:off x="2038662" y="222429"/>
            <a:ext cx="9763593" cy="1015663"/>
          </a:xfrm>
          <a:prstGeom prst="rect">
            <a:avLst/>
          </a:prstGeom>
          <a:noFill/>
        </p:spPr>
        <p:txBody>
          <a:bodyPr wrap="square" rtlCol="0">
            <a:spAutoFit/>
          </a:bodyPr>
          <a:lstStyle/>
          <a:p>
            <a:r>
              <a:rPr lang="en-US" sz="6000" b="1" dirty="0">
                <a:ln>
                  <a:solidFill>
                    <a:srgbClr val="4B9CD3"/>
                  </a:solidFill>
                </a:ln>
                <a:noFill/>
                <a:latin typeface="FormaDJRDeck" pitchFamily="2" charset="77"/>
              </a:rPr>
              <a:t>COMPLIANCE DISCLOSURE</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15F9ADC9-8F3B-877D-92BF-0A07BED9E05D}"/>
              </a:ext>
            </a:extLst>
          </p:cNvPr>
          <p:cNvPicPr>
            <a:picLocks noChangeAspect="1"/>
          </p:cNvPicPr>
          <p:nvPr/>
        </p:nvPicPr>
        <p:blipFill>
          <a:blip r:embed="rId2"/>
          <a:stretch>
            <a:fillRect/>
          </a:stretch>
        </p:blipFill>
        <p:spPr>
          <a:xfrm>
            <a:off x="314794" y="269824"/>
            <a:ext cx="1004341" cy="1004341"/>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FB1814DD-BB91-5E7F-DE50-1DD087784805}"/>
              </a:ext>
            </a:extLst>
          </p:cNvPr>
          <p:cNvPicPr>
            <a:picLocks noChangeAspect="1"/>
          </p:cNvPicPr>
          <p:nvPr/>
        </p:nvPicPr>
        <p:blipFill>
          <a:blip r:embed="rId3"/>
          <a:stretch>
            <a:fillRect/>
          </a:stretch>
        </p:blipFill>
        <p:spPr>
          <a:xfrm>
            <a:off x="2706870" y="1819911"/>
            <a:ext cx="2096329" cy="4540596"/>
          </a:xfrm>
          <a:prstGeom prst="rect">
            <a:avLst/>
          </a:prstGeom>
          <a:effectLst>
            <a:outerShdw blurRad="157460" dist="38100" dir="8100000" algn="tr" rotWithShape="0">
              <a:prstClr val="black">
                <a:alpha val="40000"/>
              </a:prstClr>
            </a:outerShdw>
          </a:effectLst>
        </p:spPr>
      </p:pic>
      <p:pic>
        <p:nvPicPr>
          <p:cNvPr id="12" name="Picture 11" descr="Diagram, table&#10;&#10;Description automatically generated">
            <a:extLst>
              <a:ext uri="{FF2B5EF4-FFF2-40B4-BE49-F238E27FC236}">
                <a16:creationId xmlns:a16="http://schemas.microsoft.com/office/drawing/2014/main" id="{4D3E95EF-664C-2C7E-9F23-576EDD8F97A9}"/>
              </a:ext>
            </a:extLst>
          </p:cNvPr>
          <p:cNvPicPr>
            <a:picLocks noChangeAspect="1"/>
          </p:cNvPicPr>
          <p:nvPr/>
        </p:nvPicPr>
        <p:blipFill>
          <a:blip r:embed="rId4"/>
          <a:stretch>
            <a:fillRect/>
          </a:stretch>
        </p:blipFill>
        <p:spPr>
          <a:xfrm>
            <a:off x="5156432" y="1819913"/>
            <a:ext cx="2104390" cy="4540594"/>
          </a:xfrm>
          <a:prstGeom prst="rect">
            <a:avLst/>
          </a:prstGeom>
          <a:effectLst>
            <a:outerShdw blurRad="157460" dist="38100" dir="8100000" algn="tr" rotWithShape="0">
              <a:prstClr val="black">
                <a:alpha val="40000"/>
              </a:prstClr>
            </a:outerShdw>
          </a:effectLst>
        </p:spPr>
      </p:pic>
      <p:pic>
        <p:nvPicPr>
          <p:cNvPr id="15" name="Picture 14" descr="Graphical user interface, text, application&#10;&#10;Description automatically generated">
            <a:extLst>
              <a:ext uri="{FF2B5EF4-FFF2-40B4-BE49-F238E27FC236}">
                <a16:creationId xmlns:a16="http://schemas.microsoft.com/office/drawing/2014/main" id="{0B4BAE09-2DFD-8C37-AECC-304FC19988F5}"/>
              </a:ext>
            </a:extLst>
          </p:cNvPr>
          <p:cNvPicPr>
            <a:picLocks noChangeAspect="1"/>
          </p:cNvPicPr>
          <p:nvPr/>
        </p:nvPicPr>
        <p:blipFill>
          <a:blip r:embed="rId5"/>
          <a:stretch>
            <a:fillRect/>
          </a:stretch>
        </p:blipFill>
        <p:spPr>
          <a:xfrm>
            <a:off x="7557925" y="1819911"/>
            <a:ext cx="2274978" cy="4540594"/>
          </a:xfrm>
          <a:prstGeom prst="rect">
            <a:avLst/>
          </a:prstGeom>
          <a:effectLst>
            <a:outerShdw blurRad="157460" dist="38100" dir="8100000" algn="tr" rotWithShape="0">
              <a:prstClr val="black">
                <a:alpha val="40000"/>
              </a:prstClr>
            </a:outerShdw>
          </a:effectLst>
        </p:spPr>
      </p:pic>
    </p:spTree>
    <p:extLst>
      <p:ext uri="{BB962C8B-B14F-4D97-AF65-F5344CB8AC3E}">
        <p14:creationId xmlns:p14="http://schemas.microsoft.com/office/powerpoint/2010/main" val="34849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2B6981-008A-0FDA-10E7-D0B7E8CDB618}"/>
              </a:ext>
            </a:extLst>
          </p:cNvPr>
          <p:cNvSpPr/>
          <p:nvPr/>
        </p:nvSpPr>
        <p:spPr>
          <a:xfrm>
            <a:off x="1" y="0"/>
            <a:ext cx="1633928" cy="1543991"/>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5443F4-9300-D507-088A-F716DBF93DDE}"/>
              </a:ext>
            </a:extLst>
          </p:cNvPr>
          <p:cNvSpPr txBox="1"/>
          <p:nvPr/>
        </p:nvSpPr>
        <p:spPr>
          <a:xfrm>
            <a:off x="2038662" y="297379"/>
            <a:ext cx="9763593" cy="923330"/>
          </a:xfrm>
          <a:prstGeom prst="rect">
            <a:avLst/>
          </a:prstGeom>
          <a:noFill/>
        </p:spPr>
        <p:txBody>
          <a:bodyPr wrap="square" rtlCol="0">
            <a:spAutoFit/>
          </a:bodyPr>
          <a:lstStyle/>
          <a:p>
            <a:r>
              <a:rPr lang="en-US" sz="5400" b="1" dirty="0">
                <a:ln>
                  <a:solidFill>
                    <a:srgbClr val="4B9CD3"/>
                  </a:solidFill>
                </a:ln>
                <a:noFill/>
                <a:latin typeface="FormaDJRDeck" pitchFamily="2" charset="77"/>
              </a:rPr>
              <a:t>INDUSTRY EXPERT NETWORK</a:t>
            </a:r>
          </a:p>
        </p:txBody>
      </p:sp>
      <p:cxnSp>
        <p:nvCxnSpPr>
          <p:cNvPr id="8" name="Straight Connector 7">
            <a:extLst>
              <a:ext uri="{FF2B5EF4-FFF2-40B4-BE49-F238E27FC236}">
                <a16:creationId xmlns:a16="http://schemas.microsoft.com/office/drawing/2014/main" id="{90BC2165-804C-62DE-9E2B-C68D64BF8778}"/>
              </a:ext>
            </a:extLst>
          </p:cNvPr>
          <p:cNvCxnSpPr>
            <a:cxnSpLocks/>
          </p:cNvCxnSpPr>
          <p:nvPr/>
        </p:nvCxnSpPr>
        <p:spPr>
          <a:xfrm>
            <a:off x="1633929" y="1529001"/>
            <a:ext cx="10558071" cy="0"/>
          </a:xfrm>
          <a:prstGeom prst="line">
            <a:avLst/>
          </a:prstGeom>
          <a:ln w="28575">
            <a:solidFill>
              <a:srgbClr val="4B9CD3"/>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id="{DA8F5826-0703-442D-C956-ABED11BBDAA6}"/>
              </a:ext>
            </a:extLst>
          </p:cNvPr>
          <p:cNvPicPr>
            <a:picLocks noChangeAspect="1"/>
          </p:cNvPicPr>
          <p:nvPr/>
        </p:nvPicPr>
        <p:blipFill>
          <a:blip r:embed="rId2"/>
          <a:stretch>
            <a:fillRect/>
          </a:stretch>
        </p:blipFill>
        <p:spPr>
          <a:xfrm>
            <a:off x="247860" y="192449"/>
            <a:ext cx="1161118" cy="116111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5F35D12-23AB-4FDB-D112-24FA6F7F14BB}"/>
              </a:ext>
            </a:extLst>
          </p:cNvPr>
          <p:cNvPicPr>
            <a:picLocks noChangeAspect="1"/>
          </p:cNvPicPr>
          <p:nvPr/>
        </p:nvPicPr>
        <p:blipFill>
          <a:blip r:embed="rId3"/>
          <a:stretch>
            <a:fillRect/>
          </a:stretch>
        </p:blipFill>
        <p:spPr>
          <a:xfrm>
            <a:off x="3642376" y="1819911"/>
            <a:ext cx="2096329" cy="4576986"/>
          </a:xfrm>
          <a:prstGeom prst="rect">
            <a:avLst/>
          </a:prstGeom>
          <a:effectLst>
            <a:outerShdw blurRad="148246" dist="38100" dir="8100000" algn="tr" rotWithShape="0">
              <a:prstClr val="black">
                <a:alpha val="40000"/>
              </a:prstClr>
            </a:outerShdw>
          </a:effectLst>
        </p:spPr>
      </p:pic>
      <p:pic>
        <p:nvPicPr>
          <p:cNvPr id="11" name="Picture 10" descr="Text&#10;&#10;Description automatically generated">
            <a:extLst>
              <a:ext uri="{FF2B5EF4-FFF2-40B4-BE49-F238E27FC236}">
                <a16:creationId xmlns:a16="http://schemas.microsoft.com/office/drawing/2014/main" id="{FA8E4C79-E637-98FD-3FED-CFD817195944}"/>
              </a:ext>
            </a:extLst>
          </p:cNvPr>
          <p:cNvPicPr>
            <a:picLocks noChangeAspect="1"/>
          </p:cNvPicPr>
          <p:nvPr/>
        </p:nvPicPr>
        <p:blipFill>
          <a:blip r:embed="rId4"/>
          <a:stretch>
            <a:fillRect/>
          </a:stretch>
        </p:blipFill>
        <p:spPr>
          <a:xfrm>
            <a:off x="6263807" y="1819911"/>
            <a:ext cx="2117840" cy="4576985"/>
          </a:xfrm>
          <a:prstGeom prst="rect">
            <a:avLst/>
          </a:prstGeom>
          <a:effectLst>
            <a:outerShdw blurRad="148246" dist="38100" dir="8100000" algn="tr" rotWithShape="0">
              <a:prstClr val="black">
                <a:alpha val="40000"/>
              </a:prstClr>
            </a:outerShdw>
          </a:effectLst>
        </p:spPr>
      </p:pic>
    </p:spTree>
    <p:extLst>
      <p:ext uri="{BB962C8B-B14F-4D97-AF65-F5344CB8AC3E}">
        <p14:creationId xmlns:p14="http://schemas.microsoft.com/office/powerpoint/2010/main" val="337685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4598</TotalTime>
  <Words>358</Words>
  <Application>Microsoft Macintosh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FormaDJRDeck</vt:lpstr>
      <vt:lpstr>FormaDJRDeck Light</vt:lpstr>
      <vt:lpstr>FormaDJRDeck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Moreno, Taylor</dc:creator>
  <cp:lastModifiedBy>Cherner, Todd</cp:lastModifiedBy>
  <cp:revision>6</cp:revision>
  <dcterms:created xsi:type="dcterms:W3CDTF">2022-07-24T15:07:24Z</dcterms:created>
  <dcterms:modified xsi:type="dcterms:W3CDTF">2022-07-28T12:58:45Z</dcterms:modified>
</cp:coreProperties>
</file>