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14"/>
  </p:normalViewPr>
  <p:slideViewPr>
    <p:cSldViewPr snapToGrid="0" snapToObjects="1">
      <p:cViewPr varScale="1">
        <p:scale>
          <a:sx n="97" d="100"/>
          <a:sy n="97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47196-5CC9-4C74-8334-90800EDC95E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9BC13503-4341-49C6-B516-924FC5BF6A39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tx2"/>
              </a:solidFill>
            </a:rPr>
            <a:t>Expand</a:t>
          </a:r>
        </a:p>
      </dgm:t>
    </dgm:pt>
    <dgm:pt modelId="{E74EC008-35C2-48AD-A3E8-3C62EBD5AC2B}" type="parTrans" cxnId="{DD7DA0A9-2CDD-4AA2-B335-4EFFBCF1DE90}">
      <dgm:prSet/>
      <dgm:spPr/>
      <dgm:t>
        <a:bodyPr/>
        <a:lstStyle/>
        <a:p>
          <a:endParaRPr lang="en-US"/>
        </a:p>
      </dgm:t>
    </dgm:pt>
    <dgm:pt modelId="{C964B7E4-E3C9-4FC7-84D4-1527FC602136}" type="sibTrans" cxnId="{DD7DA0A9-2CDD-4AA2-B335-4EFFBCF1DE90}">
      <dgm:prSet/>
      <dgm:spPr/>
      <dgm:t>
        <a:bodyPr/>
        <a:lstStyle/>
        <a:p>
          <a:endParaRPr lang="en-US"/>
        </a:p>
      </dgm:t>
    </dgm:pt>
    <dgm:pt modelId="{4334AC38-B884-4029-BF0B-8A7847C28109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Expand specific resources to K-12 schools.</a:t>
          </a:r>
        </a:p>
      </dgm:t>
    </dgm:pt>
    <dgm:pt modelId="{E4CF2A92-BD02-44AB-A42F-417246931ED6}" type="parTrans" cxnId="{A0612B8A-305C-4635-9E16-34EF789005C3}">
      <dgm:prSet/>
      <dgm:spPr/>
      <dgm:t>
        <a:bodyPr/>
        <a:lstStyle/>
        <a:p>
          <a:endParaRPr lang="en-US"/>
        </a:p>
      </dgm:t>
    </dgm:pt>
    <dgm:pt modelId="{B920827D-824C-41A1-A8B5-E7A9A11A24D4}" type="sibTrans" cxnId="{A0612B8A-305C-4635-9E16-34EF789005C3}">
      <dgm:prSet/>
      <dgm:spPr/>
      <dgm:t>
        <a:bodyPr/>
        <a:lstStyle/>
        <a:p>
          <a:endParaRPr lang="en-US"/>
        </a:p>
      </dgm:t>
    </dgm:pt>
    <dgm:pt modelId="{1B050ECC-DCFF-49AB-A5D0-15F1FEE7293E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tx2"/>
              </a:solidFill>
            </a:rPr>
            <a:t>Partner</a:t>
          </a:r>
        </a:p>
      </dgm:t>
    </dgm:pt>
    <dgm:pt modelId="{0303336C-49EC-4275-9599-30C11A8AA706}" type="parTrans" cxnId="{F34A2D07-B9AB-4F26-87D0-CBAE94657E21}">
      <dgm:prSet/>
      <dgm:spPr/>
      <dgm:t>
        <a:bodyPr/>
        <a:lstStyle/>
        <a:p>
          <a:endParaRPr lang="en-US"/>
        </a:p>
      </dgm:t>
    </dgm:pt>
    <dgm:pt modelId="{AE9A10B9-060C-49D0-B32A-168B6C2664ED}" type="sibTrans" cxnId="{F34A2D07-B9AB-4F26-87D0-CBAE94657E21}">
      <dgm:prSet/>
      <dgm:spPr/>
      <dgm:t>
        <a:bodyPr/>
        <a:lstStyle/>
        <a:p>
          <a:endParaRPr lang="en-US"/>
        </a:p>
      </dgm:t>
    </dgm:pt>
    <dgm:pt modelId="{32528A99-A318-48B3-BF80-9AEF081E67A4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Establish partnerships with SIS providers and other educational technologies</a:t>
          </a:r>
        </a:p>
      </dgm:t>
    </dgm:pt>
    <dgm:pt modelId="{C3660CC1-4596-47B0-BB89-6CDAC878016D}" type="parTrans" cxnId="{C77D75C0-5F25-41EA-B8EE-37827D9802EB}">
      <dgm:prSet/>
      <dgm:spPr/>
      <dgm:t>
        <a:bodyPr/>
        <a:lstStyle/>
        <a:p>
          <a:endParaRPr lang="en-US"/>
        </a:p>
      </dgm:t>
    </dgm:pt>
    <dgm:pt modelId="{1163E43D-3402-44BE-9D69-DEC5559EA09A}" type="sibTrans" cxnId="{C77D75C0-5F25-41EA-B8EE-37827D9802EB}">
      <dgm:prSet/>
      <dgm:spPr/>
      <dgm:t>
        <a:bodyPr/>
        <a:lstStyle/>
        <a:p>
          <a:endParaRPr lang="en-US"/>
        </a:p>
      </dgm:t>
    </dgm:pt>
    <dgm:pt modelId="{D7FD5324-5EC6-472F-8257-82E9575386F7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tx2"/>
              </a:solidFill>
            </a:rPr>
            <a:t>Build</a:t>
          </a:r>
        </a:p>
      </dgm:t>
    </dgm:pt>
    <dgm:pt modelId="{946E3F7D-67E8-473A-92CD-F5B80F6B9BC4}" type="parTrans" cxnId="{FBA6946E-1BAA-42BE-A39D-EFA37015459A}">
      <dgm:prSet/>
      <dgm:spPr/>
      <dgm:t>
        <a:bodyPr/>
        <a:lstStyle/>
        <a:p>
          <a:endParaRPr lang="en-US"/>
        </a:p>
      </dgm:t>
    </dgm:pt>
    <dgm:pt modelId="{20279588-C245-42B4-8E25-06F859805506}" type="sibTrans" cxnId="{FBA6946E-1BAA-42BE-A39D-EFA37015459A}">
      <dgm:prSet/>
      <dgm:spPr/>
      <dgm:t>
        <a:bodyPr/>
        <a:lstStyle/>
        <a:p>
          <a:endParaRPr lang="en-US"/>
        </a:p>
      </dgm:t>
    </dgm:pt>
    <dgm:pt modelId="{1135EAD5-48AA-4953-9CF4-EF1A1D847D78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Continue to build an  online presence</a:t>
          </a:r>
        </a:p>
      </dgm:t>
    </dgm:pt>
    <dgm:pt modelId="{F5DD09EA-5778-4FF2-8EF3-754852B7C27C}" type="parTrans" cxnId="{BB2AEABA-1B2B-487D-BDCD-AE5028B7529E}">
      <dgm:prSet/>
      <dgm:spPr/>
      <dgm:t>
        <a:bodyPr/>
        <a:lstStyle/>
        <a:p>
          <a:endParaRPr lang="en-US"/>
        </a:p>
      </dgm:t>
    </dgm:pt>
    <dgm:pt modelId="{C00F7D77-BC9F-4741-BC2F-E7529EB66477}" type="sibTrans" cxnId="{BB2AEABA-1B2B-487D-BDCD-AE5028B7529E}">
      <dgm:prSet/>
      <dgm:spPr/>
      <dgm:t>
        <a:bodyPr/>
        <a:lstStyle/>
        <a:p>
          <a:endParaRPr lang="en-US"/>
        </a:p>
      </dgm:t>
    </dgm:pt>
    <dgm:pt modelId="{CD649BE0-07F1-4BF3-8AD3-C32A78CC96A8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tx2"/>
              </a:solidFill>
            </a:rPr>
            <a:t>Push</a:t>
          </a:r>
        </a:p>
      </dgm:t>
    </dgm:pt>
    <dgm:pt modelId="{C19B4E39-DAA9-443C-ADD6-F41930AE3B03}" type="parTrans" cxnId="{546AA6DC-837E-49FC-BE0D-70FA358518D9}">
      <dgm:prSet/>
      <dgm:spPr/>
      <dgm:t>
        <a:bodyPr/>
        <a:lstStyle/>
        <a:p>
          <a:endParaRPr lang="en-US"/>
        </a:p>
      </dgm:t>
    </dgm:pt>
    <dgm:pt modelId="{76B3073F-0E7D-43C4-9465-2183F61F8EC6}" type="sibTrans" cxnId="{546AA6DC-837E-49FC-BE0D-70FA358518D9}">
      <dgm:prSet/>
      <dgm:spPr/>
      <dgm:t>
        <a:bodyPr/>
        <a:lstStyle/>
        <a:p>
          <a:endParaRPr lang="en-US"/>
        </a:p>
      </dgm:t>
    </dgm:pt>
    <dgm:pt modelId="{9AB45D7B-8821-4602-828C-10DF17A86BA5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Push for recognition and changes in policy.</a:t>
          </a:r>
        </a:p>
      </dgm:t>
    </dgm:pt>
    <dgm:pt modelId="{3AEA9434-884C-4983-A84A-A4FF6854DDFC}" type="parTrans" cxnId="{5AA045A4-8ACF-4711-A8C5-1B94E33CD1E4}">
      <dgm:prSet/>
      <dgm:spPr/>
      <dgm:t>
        <a:bodyPr/>
        <a:lstStyle/>
        <a:p>
          <a:endParaRPr lang="en-US"/>
        </a:p>
      </dgm:t>
    </dgm:pt>
    <dgm:pt modelId="{69474DA3-A41B-4668-B049-671C485A1114}" type="sibTrans" cxnId="{5AA045A4-8ACF-4711-A8C5-1B94E33CD1E4}">
      <dgm:prSet/>
      <dgm:spPr/>
      <dgm:t>
        <a:bodyPr/>
        <a:lstStyle/>
        <a:p>
          <a:endParaRPr lang="en-US"/>
        </a:p>
      </dgm:t>
    </dgm:pt>
    <dgm:pt modelId="{6B30BC17-4903-4B7C-A6A2-D01ED1990899}" type="pres">
      <dgm:prSet presAssocID="{02247196-5CC9-4C74-8334-90800EDC95E0}" presName="root" presStyleCnt="0">
        <dgm:presLayoutVars>
          <dgm:dir/>
          <dgm:resizeHandles val="exact"/>
        </dgm:presLayoutVars>
      </dgm:prSet>
      <dgm:spPr/>
    </dgm:pt>
    <dgm:pt modelId="{EE6D4E66-8891-40D3-8EF2-DB9F88D5FBE7}" type="pres">
      <dgm:prSet presAssocID="{9BC13503-4341-49C6-B516-924FC5BF6A39}" presName="compNode" presStyleCnt="0"/>
      <dgm:spPr/>
    </dgm:pt>
    <dgm:pt modelId="{D5B8485B-74F9-4E41-A081-9546F4C10FA0}" type="pres">
      <dgm:prSet presAssocID="{9BC13503-4341-49C6-B516-924FC5BF6A3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7BF310F6-F4C9-42E1-9526-3BCFE4AEEE85}" type="pres">
      <dgm:prSet presAssocID="{9BC13503-4341-49C6-B516-924FC5BF6A39}" presName="iconSpace" presStyleCnt="0"/>
      <dgm:spPr/>
    </dgm:pt>
    <dgm:pt modelId="{980B1137-D94D-46AD-A1E6-2A9128F01718}" type="pres">
      <dgm:prSet presAssocID="{9BC13503-4341-49C6-B516-924FC5BF6A39}" presName="parTx" presStyleLbl="revTx" presStyleIdx="0" presStyleCnt="8">
        <dgm:presLayoutVars>
          <dgm:chMax val="0"/>
          <dgm:chPref val="0"/>
        </dgm:presLayoutVars>
      </dgm:prSet>
      <dgm:spPr/>
    </dgm:pt>
    <dgm:pt modelId="{95F08323-32AF-4876-8C6B-224CC013A6E1}" type="pres">
      <dgm:prSet presAssocID="{9BC13503-4341-49C6-B516-924FC5BF6A39}" presName="txSpace" presStyleCnt="0"/>
      <dgm:spPr/>
    </dgm:pt>
    <dgm:pt modelId="{9E244FDF-D418-4F29-80F4-3F88D65F76CB}" type="pres">
      <dgm:prSet presAssocID="{9BC13503-4341-49C6-B516-924FC5BF6A39}" presName="desTx" presStyleLbl="revTx" presStyleIdx="1" presStyleCnt="8">
        <dgm:presLayoutVars/>
      </dgm:prSet>
      <dgm:spPr/>
    </dgm:pt>
    <dgm:pt modelId="{A781E094-22B3-447A-AC3C-044CD45D40C8}" type="pres">
      <dgm:prSet presAssocID="{C964B7E4-E3C9-4FC7-84D4-1527FC602136}" presName="sibTrans" presStyleCnt="0"/>
      <dgm:spPr/>
    </dgm:pt>
    <dgm:pt modelId="{AB035ABC-47BE-4656-B9D5-E280E9311DCC}" type="pres">
      <dgm:prSet presAssocID="{1B050ECC-DCFF-49AB-A5D0-15F1FEE7293E}" presName="compNode" presStyleCnt="0"/>
      <dgm:spPr/>
    </dgm:pt>
    <dgm:pt modelId="{D0712980-00AC-49B7-9ED5-DEF2C6748E1F}" type="pres">
      <dgm:prSet presAssocID="{1B050ECC-DCFF-49AB-A5D0-15F1FEE7293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8B3A702-94D5-4BC4-9AE9-4BEF76AE22EF}" type="pres">
      <dgm:prSet presAssocID="{1B050ECC-DCFF-49AB-A5D0-15F1FEE7293E}" presName="iconSpace" presStyleCnt="0"/>
      <dgm:spPr/>
    </dgm:pt>
    <dgm:pt modelId="{B4796D8C-4AB4-4B64-80C1-E108C90E46D3}" type="pres">
      <dgm:prSet presAssocID="{1B050ECC-DCFF-49AB-A5D0-15F1FEE7293E}" presName="parTx" presStyleLbl="revTx" presStyleIdx="2" presStyleCnt="8">
        <dgm:presLayoutVars>
          <dgm:chMax val="0"/>
          <dgm:chPref val="0"/>
        </dgm:presLayoutVars>
      </dgm:prSet>
      <dgm:spPr/>
    </dgm:pt>
    <dgm:pt modelId="{F5193BA3-21DA-4065-B7EA-B11B70EC3110}" type="pres">
      <dgm:prSet presAssocID="{1B050ECC-DCFF-49AB-A5D0-15F1FEE7293E}" presName="txSpace" presStyleCnt="0"/>
      <dgm:spPr/>
    </dgm:pt>
    <dgm:pt modelId="{F5B839B0-0B18-460F-AA78-D1F84748E715}" type="pres">
      <dgm:prSet presAssocID="{1B050ECC-DCFF-49AB-A5D0-15F1FEE7293E}" presName="desTx" presStyleLbl="revTx" presStyleIdx="3" presStyleCnt="8">
        <dgm:presLayoutVars/>
      </dgm:prSet>
      <dgm:spPr/>
    </dgm:pt>
    <dgm:pt modelId="{E617135B-F226-4035-BF00-CCD984A6840F}" type="pres">
      <dgm:prSet presAssocID="{AE9A10B9-060C-49D0-B32A-168B6C2664ED}" presName="sibTrans" presStyleCnt="0"/>
      <dgm:spPr/>
    </dgm:pt>
    <dgm:pt modelId="{0CDA2DE3-3008-409A-A1EE-8CCDCD4BC116}" type="pres">
      <dgm:prSet presAssocID="{D7FD5324-5EC6-472F-8257-82E9575386F7}" presName="compNode" presStyleCnt="0"/>
      <dgm:spPr/>
    </dgm:pt>
    <dgm:pt modelId="{0D5032DF-4195-4833-B2B4-8B279D17F749}" type="pres">
      <dgm:prSet presAssocID="{D7FD5324-5EC6-472F-8257-82E9575386F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29C9EEB0-45FB-4E57-94C8-4826F06C363C}" type="pres">
      <dgm:prSet presAssocID="{D7FD5324-5EC6-472F-8257-82E9575386F7}" presName="iconSpace" presStyleCnt="0"/>
      <dgm:spPr/>
    </dgm:pt>
    <dgm:pt modelId="{96E447F9-A60F-4799-9438-29A49B9A246F}" type="pres">
      <dgm:prSet presAssocID="{D7FD5324-5EC6-472F-8257-82E9575386F7}" presName="parTx" presStyleLbl="revTx" presStyleIdx="4" presStyleCnt="8">
        <dgm:presLayoutVars>
          <dgm:chMax val="0"/>
          <dgm:chPref val="0"/>
        </dgm:presLayoutVars>
      </dgm:prSet>
      <dgm:spPr/>
    </dgm:pt>
    <dgm:pt modelId="{90394773-6E8D-4240-BFE6-19864B1A2AC4}" type="pres">
      <dgm:prSet presAssocID="{D7FD5324-5EC6-472F-8257-82E9575386F7}" presName="txSpace" presStyleCnt="0"/>
      <dgm:spPr/>
    </dgm:pt>
    <dgm:pt modelId="{7C541C1B-F432-4D27-BE4A-C3C244A6F139}" type="pres">
      <dgm:prSet presAssocID="{D7FD5324-5EC6-472F-8257-82E9575386F7}" presName="desTx" presStyleLbl="revTx" presStyleIdx="5" presStyleCnt="8">
        <dgm:presLayoutVars/>
      </dgm:prSet>
      <dgm:spPr/>
    </dgm:pt>
    <dgm:pt modelId="{015A9B92-4E56-4D0A-A23C-90E2A408225D}" type="pres">
      <dgm:prSet presAssocID="{20279588-C245-42B4-8E25-06F859805506}" presName="sibTrans" presStyleCnt="0"/>
      <dgm:spPr/>
    </dgm:pt>
    <dgm:pt modelId="{F5EBD457-DBF5-43DC-8FB2-BDD52CFBBAC3}" type="pres">
      <dgm:prSet presAssocID="{CD649BE0-07F1-4BF3-8AD3-C32A78CC96A8}" presName="compNode" presStyleCnt="0"/>
      <dgm:spPr/>
    </dgm:pt>
    <dgm:pt modelId="{1846630C-5796-47E7-886B-D9E87A2AED19}" type="pres">
      <dgm:prSet presAssocID="{CD649BE0-07F1-4BF3-8AD3-C32A78CC96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8F94FB6C-527B-404B-B5A5-E919C2FE9811}" type="pres">
      <dgm:prSet presAssocID="{CD649BE0-07F1-4BF3-8AD3-C32A78CC96A8}" presName="iconSpace" presStyleCnt="0"/>
      <dgm:spPr/>
    </dgm:pt>
    <dgm:pt modelId="{4C647D3D-34E0-4C94-8797-4055133CD0CE}" type="pres">
      <dgm:prSet presAssocID="{CD649BE0-07F1-4BF3-8AD3-C32A78CC96A8}" presName="parTx" presStyleLbl="revTx" presStyleIdx="6" presStyleCnt="8">
        <dgm:presLayoutVars>
          <dgm:chMax val="0"/>
          <dgm:chPref val="0"/>
        </dgm:presLayoutVars>
      </dgm:prSet>
      <dgm:spPr/>
    </dgm:pt>
    <dgm:pt modelId="{E3B03335-31A5-4EDE-A7E7-3F42CFFDA355}" type="pres">
      <dgm:prSet presAssocID="{CD649BE0-07F1-4BF3-8AD3-C32A78CC96A8}" presName="txSpace" presStyleCnt="0"/>
      <dgm:spPr/>
    </dgm:pt>
    <dgm:pt modelId="{FC79A71D-0196-4F21-9368-1FC95F329BA7}" type="pres">
      <dgm:prSet presAssocID="{CD649BE0-07F1-4BF3-8AD3-C32A78CC96A8}" presName="desTx" presStyleLbl="revTx" presStyleIdx="7" presStyleCnt="8">
        <dgm:presLayoutVars/>
      </dgm:prSet>
      <dgm:spPr/>
    </dgm:pt>
  </dgm:ptLst>
  <dgm:cxnLst>
    <dgm:cxn modelId="{F34A2D07-B9AB-4F26-87D0-CBAE94657E21}" srcId="{02247196-5CC9-4C74-8334-90800EDC95E0}" destId="{1B050ECC-DCFF-49AB-A5D0-15F1FEE7293E}" srcOrd="1" destOrd="0" parTransId="{0303336C-49EC-4275-9599-30C11A8AA706}" sibTransId="{AE9A10B9-060C-49D0-B32A-168B6C2664ED}"/>
    <dgm:cxn modelId="{A7C3C915-5BA3-3C4D-8A9F-9449EE19B172}" type="presOf" srcId="{9BC13503-4341-49C6-B516-924FC5BF6A39}" destId="{980B1137-D94D-46AD-A1E6-2A9128F01718}" srcOrd="0" destOrd="0" presId="urn:microsoft.com/office/officeart/2018/5/layout/CenteredIconLabelDescriptionList"/>
    <dgm:cxn modelId="{0CC32A1F-6B8C-A84F-BE3B-4B0B9F0B681E}" type="presOf" srcId="{4334AC38-B884-4029-BF0B-8A7847C28109}" destId="{9E244FDF-D418-4F29-80F4-3F88D65F76CB}" srcOrd="0" destOrd="0" presId="urn:microsoft.com/office/officeart/2018/5/layout/CenteredIconLabelDescriptionList"/>
    <dgm:cxn modelId="{77D9FC3A-410F-F444-B92A-A0DB28F9B1AD}" type="presOf" srcId="{1135EAD5-48AA-4953-9CF4-EF1A1D847D78}" destId="{7C541C1B-F432-4D27-BE4A-C3C244A6F139}" srcOrd="0" destOrd="0" presId="urn:microsoft.com/office/officeart/2018/5/layout/CenteredIconLabelDescriptionList"/>
    <dgm:cxn modelId="{1CEDEA4D-FE4E-FE4C-BC80-E32620E36AB3}" type="presOf" srcId="{D7FD5324-5EC6-472F-8257-82E9575386F7}" destId="{96E447F9-A60F-4799-9438-29A49B9A246F}" srcOrd="0" destOrd="0" presId="urn:microsoft.com/office/officeart/2018/5/layout/CenteredIconLabelDescriptionList"/>
    <dgm:cxn modelId="{2467DE64-4B9E-2B46-BEC5-12AE14791109}" type="presOf" srcId="{32528A99-A318-48B3-BF80-9AEF081E67A4}" destId="{F5B839B0-0B18-460F-AA78-D1F84748E715}" srcOrd="0" destOrd="0" presId="urn:microsoft.com/office/officeart/2018/5/layout/CenteredIconLabelDescriptionList"/>
    <dgm:cxn modelId="{FBA6946E-1BAA-42BE-A39D-EFA37015459A}" srcId="{02247196-5CC9-4C74-8334-90800EDC95E0}" destId="{D7FD5324-5EC6-472F-8257-82E9575386F7}" srcOrd="2" destOrd="0" parTransId="{946E3F7D-67E8-473A-92CD-F5B80F6B9BC4}" sibTransId="{20279588-C245-42B4-8E25-06F859805506}"/>
    <dgm:cxn modelId="{D7D2D26F-43E9-4042-BE7D-FD8652EB623B}" type="presOf" srcId="{02247196-5CC9-4C74-8334-90800EDC95E0}" destId="{6B30BC17-4903-4B7C-A6A2-D01ED1990899}" srcOrd="0" destOrd="0" presId="urn:microsoft.com/office/officeart/2018/5/layout/CenteredIconLabelDescriptionList"/>
    <dgm:cxn modelId="{A0612B8A-305C-4635-9E16-34EF789005C3}" srcId="{9BC13503-4341-49C6-B516-924FC5BF6A39}" destId="{4334AC38-B884-4029-BF0B-8A7847C28109}" srcOrd="0" destOrd="0" parTransId="{E4CF2A92-BD02-44AB-A42F-417246931ED6}" sibTransId="{B920827D-824C-41A1-A8B5-E7A9A11A24D4}"/>
    <dgm:cxn modelId="{5AA045A4-8ACF-4711-A8C5-1B94E33CD1E4}" srcId="{CD649BE0-07F1-4BF3-8AD3-C32A78CC96A8}" destId="{9AB45D7B-8821-4602-828C-10DF17A86BA5}" srcOrd="0" destOrd="0" parTransId="{3AEA9434-884C-4983-A84A-A4FF6854DDFC}" sibTransId="{69474DA3-A41B-4668-B049-671C485A1114}"/>
    <dgm:cxn modelId="{DD7DA0A9-2CDD-4AA2-B335-4EFFBCF1DE90}" srcId="{02247196-5CC9-4C74-8334-90800EDC95E0}" destId="{9BC13503-4341-49C6-B516-924FC5BF6A39}" srcOrd="0" destOrd="0" parTransId="{E74EC008-35C2-48AD-A3E8-3C62EBD5AC2B}" sibTransId="{C964B7E4-E3C9-4FC7-84D4-1527FC602136}"/>
    <dgm:cxn modelId="{BB2AEABA-1B2B-487D-BDCD-AE5028B7529E}" srcId="{D7FD5324-5EC6-472F-8257-82E9575386F7}" destId="{1135EAD5-48AA-4953-9CF4-EF1A1D847D78}" srcOrd="0" destOrd="0" parTransId="{F5DD09EA-5778-4FF2-8EF3-754852B7C27C}" sibTransId="{C00F7D77-BC9F-4741-BC2F-E7529EB66477}"/>
    <dgm:cxn modelId="{2F9146BF-8B98-7845-81DB-D844A2FDF761}" type="presOf" srcId="{9AB45D7B-8821-4602-828C-10DF17A86BA5}" destId="{FC79A71D-0196-4F21-9368-1FC95F329BA7}" srcOrd="0" destOrd="0" presId="urn:microsoft.com/office/officeart/2018/5/layout/CenteredIconLabelDescriptionList"/>
    <dgm:cxn modelId="{C77D75C0-5F25-41EA-B8EE-37827D9802EB}" srcId="{1B050ECC-DCFF-49AB-A5D0-15F1FEE7293E}" destId="{32528A99-A318-48B3-BF80-9AEF081E67A4}" srcOrd="0" destOrd="0" parTransId="{C3660CC1-4596-47B0-BB89-6CDAC878016D}" sibTransId="{1163E43D-3402-44BE-9D69-DEC5559EA09A}"/>
    <dgm:cxn modelId="{734052CB-2925-014D-BE5E-720EA49410C4}" type="presOf" srcId="{1B050ECC-DCFF-49AB-A5D0-15F1FEE7293E}" destId="{B4796D8C-4AB4-4B64-80C1-E108C90E46D3}" srcOrd="0" destOrd="0" presId="urn:microsoft.com/office/officeart/2018/5/layout/CenteredIconLabelDescriptionList"/>
    <dgm:cxn modelId="{546AA6DC-837E-49FC-BE0D-70FA358518D9}" srcId="{02247196-5CC9-4C74-8334-90800EDC95E0}" destId="{CD649BE0-07F1-4BF3-8AD3-C32A78CC96A8}" srcOrd="3" destOrd="0" parTransId="{C19B4E39-DAA9-443C-ADD6-F41930AE3B03}" sibTransId="{76B3073F-0E7D-43C4-9465-2183F61F8EC6}"/>
    <dgm:cxn modelId="{EB9E07F1-B45D-6C44-92DF-63EA3013B7E2}" type="presOf" srcId="{CD649BE0-07F1-4BF3-8AD3-C32A78CC96A8}" destId="{4C647D3D-34E0-4C94-8797-4055133CD0CE}" srcOrd="0" destOrd="0" presId="urn:microsoft.com/office/officeart/2018/5/layout/CenteredIconLabelDescriptionList"/>
    <dgm:cxn modelId="{4BA83572-7936-504E-81CA-407BF830A01F}" type="presParOf" srcId="{6B30BC17-4903-4B7C-A6A2-D01ED1990899}" destId="{EE6D4E66-8891-40D3-8EF2-DB9F88D5FBE7}" srcOrd="0" destOrd="0" presId="urn:microsoft.com/office/officeart/2018/5/layout/CenteredIconLabelDescriptionList"/>
    <dgm:cxn modelId="{629EDA81-7143-8F42-8E12-B8592A59079A}" type="presParOf" srcId="{EE6D4E66-8891-40D3-8EF2-DB9F88D5FBE7}" destId="{D5B8485B-74F9-4E41-A081-9546F4C10FA0}" srcOrd="0" destOrd="0" presId="urn:microsoft.com/office/officeart/2018/5/layout/CenteredIconLabelDescriptionList"/>
    <dgm:cxn modelId="{D3EA0B6B-B2BF-E549-8F8E-7604584184FD}" type="presParOf" srcId="{EE6D4E66-8891-40D3-8EF2-DB9F88D5FBE7}" destId="{7BF310F6-F4C9-42E1-9526-3BCFE4AEEE85}" srcOrd="1" destOrd="0" presId="urn:microsoft.com/office/officeart/2018/5/layout/CenteredIconLabelDescriptionList"/>
    <dgm:cxn modelId="{3EE95D81-9E1D-CC4F-BB2E-1AA2C56DAE78}" type="presParOf" srcId="{EE6D4E66-8891-40D3-8EF2-DB9F88D5FBE7}" destId="{980B1137-D94D-46AD-A1E6-2A9128F01718}" srcOrd="2" destOrd="0" presId="urn:microsoft.com/office/officeart/2018/5/layout/CenteredIconLabelDescriptionList"/>
    <dgm:cxn modelId="{4E123B1D-A6BE-CB41-A67A-59F54200082D}" type="presParOf" srcId="{EE6D4E66-8891-40D3-8EF2-DB9F88D5FBE7}" destId="{95F08323-32AF-4876-8C6B-224CC013A6E1}" srcOrd="3" destOrd="0" presId="urn:microsoft.com/office/officeart/2018/5/layout/CenteredIconLabelDescriptionList"/>
    <dgm:cxn modelId="{44149E86-E6B2-D349-AC33-6E38E94085FC}" type="presParOf" srcId="{EE6D4E66-8891-40D3-8EF2-DB9F88D5FBE7}" destId="{9E244FDF-D418-4F29-80F4-3F88D65F76CB}" srcOrd="4" destOrd="0" presId="urn:microsoft.com/office/officeart/2018/5/layout/CenteredIconLabelDescriptionList"/>
    <dgm:cxn modelId="{400B1071-FA6F-904F-89F6-5AAE6AF15945}" type="presParOf" srcId="{6B30BC17-4903-4B7C-A6A2-D01ED1990899}" destId="{A781E094-22B3-447A-AC3C-044CD45D40C8}" srcOrd="1" destOrd="0" presId="urn:microsoft.com/office/officeart/2018/5/layout/CenteredIconLabelDescriptionList"/>
    <dgm:cxn modelId="{402720A4-F072-2144-A22E-ABE8716F3FAC}" type="presParOf" srcId="{6B30BC17-4903-4B7C-A6A2-D01ED1990899}" destId="{AB035ABC-47BE-4656-B9D5-E280E9311DCC}" srcOrd="2" destOrd="0" presId="urn:microsoft.com/office/officeart/2018/5/layout/CenteredIconLabelDescriptionList"/>
    <dgm:cxn modelId="{C8A4F9C0-1CDB-124B-B380-B6F7862C8B44}" type="presParOf" srcId="{AB035ABC-47BE-4656-B9D5-E280E9311DCC}" destId="{D0712980-00AC-49B7-9ED5-DEF2C6748E1F}" srcOrd="0" destOrd="0" presId="urn:microsoft.com/office/officeart/2018/5/layout/CenteredIconLabelDescriptionList"/>
    <dgm:cxn modelId="{73C58380-6847-1B47-A377-A0674E3F041A}" type="presParOf" srcId="{AB035ABC-47BE-4656-B9D5-E280E9311DCC}" destId="{D8B3A702-94D5-4BC4-9AE9-4BEF76AE22EF}" srcOrd="1" destOrd="0" presId="urn:microsoft.com/office/officeart/2018/5/layout/CenteredIconLabelDescriptionList"/>
    <dgm:cxn modelId="{E4E6B16C-7677-D54A-AA99-ACF4F6638BD8}" type="presParOf" srcId="{AB035ABC-47BE-4656-B9D5-E280E9311DCC}" destId="{B4796D8C-4AB4-4B64-80C1-E108C90E46D3}" srcOrd="2" destOrd="0" presId="urn:microsoft.com/office/officeart/2018/5/layout/CenteredIconLabelDescriptionList"/>
    <dgm:cxn modelId="{C0C7A491-735F-FD49-B1E3-DBC1B0519EC1}" type="presParOf" srcId="{AB035ABC-47BE-4656-B9D5-E280E9311DCC}" destId="{F5193BA3-21DA-4065-B7EA-B11B70EC3110}" srcOrd="3" destOrd="0" presId="urn:microsoft.com/office/officeart/2018/5/layout/CenteredIconLabelDescriptionList"/>
    <dgm:cxn modelId="{495A847C-F238-7A4B-9D60-9474431536CC}" type="presParOf" srcId="{AB035ABC-47BE-4656-B9D5-E280E9311DCC}" destId="{F5B839B0-0B18-460F-AA78-D1F84748E715}" srcOrd="4" destOrd="0" presId="urn:microsoft.com/office/officeart/2018/5/layout/CenteredIconLabelDescriptionList"/>
    <dgm:cxn modelId="{3B08C63A-A4EE-B548-B500-76DC7CA9A48B}" type="presParOf" srcId="{6B30BC17-4903-4B7C-A6A2-D01ED1990899}" destId="{E617135B-F226-4035-BF00-CCD984A6840F}" srcOrd="3" destOrd="0" presId="urn:microsoft.com/office/officeart/2018/5/layout/CenteredIconLabelDescriptionList"/>
    <dgm:cxn modelId="{1B91004D-43F7-3245-A7DE-962FDFBE342D}" type="presParOf" srcId="{6B30BC17-4903-4B7C-A6A2-D01ED1990899}" destId="{0CDA2DE3-3008-409A-A1EE-8CCDCD4BC116}" srcOrd="4" destOrd="0" presId="urn:microsoft.com/office/officeart/2018/5/layout/CenteredIconLabelDescriptionList"/>
    <dgm:cxn modelId="{A3E54553-BD67-604E-AF17-F981F7A0D8A7}" type="presParOf" srcId="{0CDA2DE3-3008-409A-A1EE-8CCDCD4BC116}" destId="{0D5032DF-4195-4833-B2B4-8B279D17F749}" srcOrd="0" destOrd="0" presId="urn:microsoft.com/office/officeart/2018/5/layout/CenteredIconLabelDescriptionList"/>
    <dgm:cxn modelId="{301C32BC-3AA3-3A4A-91F9-4899C95E6DAD}" type="presParOf" srcId="{0CDA2DE3-3008-409A-A1EE-8CCDCD4BC116}" destId="{29C9EEB0-45FB-4E57-94C8-4826F06C363C}" srcOrd="1" destOrd="0" presId="urn:microsoft.com/office/officeart/2018/5/layout/CenteredIconLabelDescriptionList"/>
    <dgm:cxn modelId="{8FB491D8-35F6-A64E-80AB-AD647F1F1463}" type="presParOf" srcId="{0CDA2DE3-3008-409A-A1EE-8CCDCD4BC116}" destId="{96E447F9-A60F-4799-9438-29A49B9A246F}" srcOrd="2" destOrd="0" presId="urn:microsoft.com/office/officeart/2018/5/layout/CenteredIconLabelDescriptionList"/>
    <dgm:cxn modelId="{E891711A-37A6-6A45-86F7-6780D6060145}" type="presParOf" srcId="{0CDA2DE3-3008-409A-A1EE-8CCDCD4BC116}" destId="{90394773-6E8D-4240-BFE6-19864B1A2AC4}" srcOrd="3" destOrd="0" presId="urn:microsoft.com/office/officeart/2018/5/layout/CenteredIconLabelDescriptionList"/>
    <dgm:cxn modelId="{3D225445-751C-9646-B846-4943366660D6}" type="presParOf" srcId="{0CDA2DE3-3008-409A-A1EE-8CCDCD4BC116}" destId="{7C541C1B-F432-4D27-BE4A-C3C244A6F139}" srcOrd="4" destOrd="0" presId="urn:microsoft.com/office/officeart/2018/5/layout/CenteredIconLabelDescriptionList"/>
    <dgm:cxn modelId="{5E0E0E40-20AF-D04B-A30E-09F14998BDF9}" type="presParOf" srcId="{6B30BC17-4903-4B7C-A6A2-D01ED1990899}" destId="{015A9B92-4E56-4D0A-A23C-90E2A408225D}" srcOrd="5" destOrd="0" presId="urn:microsoft.com/office/officeart/2018/5/layout/CenteredIconLabelDescriptionList"/>
    <dgm:cxn modelId="{A411B4A1-1F13-A84C-8579-63A147FBBDFB}" type="presParOf" srcId="{6B30BC17-4903-4B7C-A6A2-D01ED1990899}" destId="{F5EBD457-DBF5-43DC-8FB2-BDD52CFBBAC3}" srcOrd="6" destOrd="0" presId="urn:microsoft.com/office/officeart/2018/5/layout/CenteredIconLabelDescriptionList"/>
    <dgm:cxn modelId="{CFB4716B-5119-5349-8268-CF2B7AF72046}" type="presParOf" srcId="{F5EBD457-DBF5-43DC-8FB2-BDD52CFBBAC3}" destId="{1846630C-5796-47E7-886B-D9E87A2AED19}" srcOrd="0" destOrd="0" presId="urn:microsoft.com/office/officeart/2018/5/layout/CenteredIconLabelDescriptionList"/>
    <dgm:cxn modelId="{1664D9C0-105C-8243-AF9B-A66832F91525}" type="presParOf" srcId="{F5EBD457-DBF5-43DC-8FB2-BDD52CFBBAC3}" destId="{8F94FB6C-527B-404B-B5A5-E919C2FE9811}" srcOrd="1" destOrd="0" presId="urn:microsoft.com/office/officeart/2018/5/layout/CenteredIconLabelDescriptionList"/>
    <dgm:cxn modelId="{795FC06E-166D-6448-BC18-8E868AA71934}" type="presParOf" srcId="{F5EBD457-DBF5-43DC-8FB2-BDD52CFBBAC3}" destId="{4C647D3D-34E0-4C94-8797-4055133CD0CE}" srcOrd="2" destOrd="0" presId="urn:microsoft.com/office/officeart/2018/5/layout/CenteredIconLabelDescriptionList"/>
    <dgm:cxn modelId="{E7FDD536-6C8D-2A45-88A1-2CB2484B9E46}" type="presParOf" srcId="{F5EBD457-DBF5-43DC-8FB2-BDD52CFBBAC3}" destId="{E3B03335-31A5-4EDE-A7E7-3F42CFFDA355}" srcOrd="3" destOrd="0" presId="urn:microsoft.com/office/officeart/2018/5/layout/CenteredIconLabelDescriptionList"/>
    <dgm:cxn modelId="{5CB2CC87-C681-9B4B-8AF1-382CC30543BD}" type="presParOf" srcId="{F5EBD457-DBF5-43DC-8FB2-BDD52CFBBAC3}" destId="{FC79A71D-0196-4F21-9368-1FC95F329BA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CA2CBE-8D18-48ED-B060-4DBD592CF8A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B68E8A-CAE0-421A-9CA6-CF2D4723B019}">
      <dgm:prSet/>
      <dgm:spPr/>
      <dgm:t>
        <a:bodyPr/>
        <a:lstStyle/>
        <a:p>
          <a:r>
            <a:rPr lang="en-US" dirty="0"/>
            <a:t>The software will have a positive impact on student financial success and institutional enrollment and retention rates</a:t>
          </a:r>
        </a:p>
      </dgm:t>
    </dgm:pt>
    <dgm:pt modelId="{053DC98F-4356-4671-8500-A5F328D617D6}" type="parTrans" cxnId="{22003B41-0186-4F06-ABEF-F7FB81333EC5}">
      <dgm:prSet/>
      <dgm:spPr/>
      <dgm:t>
        <a:bodyPr/>
        <a:lstStyle/>
        <a:p>
          <a:endParaRPr lang="en-US"/>
        </a:p>
      </dgm:t>
    </dgm:pt>
    <dgm:pt modelId="{C4AF1F42-23B5-4A57-A180-8F5EA875BEA4}" type="sibTrans" cxnId="{22003B41-0186-4F06-ABEF-F7FB81333EC5}">
      <dgm:prSet/>
      <dgm:spPr/>
      <dgm:t>
        <a:bodyPr/>
        <a:lstStyle/>
        <a:p>
          <a:endParaRPr lang="en-US"/>
        </a:p>
      </dgm:t>
    </dgm:pt>
    <dgm:pt modelId="{9C571676-6FBA-4DE8-B959-BA0524A3461D}">
      <dgm:prSet/>
      <dgm:spPr/>
      <dgm:t>
        <a:bodyPr/>
        <a:lstStyle/>
        <a:p>
          <a:r>
            <a:rPr lang="en-US" dirty="0"/>
            <a:t>National and state policies will advocate for the financial aid management software industry</a:t>
          </a:r>
        </a:p>
      </dgm:t>
    </dgm:pt>
    <dgm:pt modelId="{37AF16CD-1948-4023-BCBA-F72A1C53B73B}" type="parTrans" cxnId="{C6F066A6-1701-484D-9DB5-40DDD79E594E}">
      <dgm:prSet/>
      <dgm:spPr/>
      <dgm:t>
        <a:bodyPr/>
        <a:lstStyle/>
        <a:p>
          <a:endParaRPr lang="en-US"/>
        </a:p>
      </dgm:t>
    </dgm:pt>
    <dgm:pt modelId="{8CB2F3B4-10FC-44C6-844F-E7E6B63CCE71}" type="sibTrans" cxnId="{C6F066A6-1701-484D-9DB5-40DDD79E594E}">
      <dgm:prSet/>
      <dgm:spPr/>
      <dgm:t>
        <a:bodyPr/>
        <a:lstStyle/>
        <a:p>
          <a:endParaRPr lang="en-US"/>
        </a:p>
      </dgm:t>
    </dgm:pt>
    <dgm:pt modelId="{A84CC382-D458-47CD-883C-A7F7403D904B}">
      <dgm:prSet/>
      <dgm:spPr/>
      <dgm:t>
        <a:bodyPr/>
        <a:lstStyle/>
        <a:p>
          <a:r>
            <a:rPr lang="en-US"/>
            <a:t>The number of investors and investment dollars will increase</a:t>
          </a:r>
        </a:p>
      </dgm:t>
    </dgm:pt>
    <dgm:pt modelId="{78BF8357-AEAB-4035-8697-8C022E41B954}" type="parTrans" cxnId="{085EA9AB-8D45-4FC6-A2A0-870A59F5096C}">
      <dgm:prSet/>
      <dgm:spPr/>
      <dgm:t>
        <a:bodyPr/>
        <a:lstStyle/>
        <a:p>
          <a:endParaRPr lang="en-US"/>
        </a:p>
      </dgm:t>
    </dgm:pt>
    <dgm:pt modelId="{4C86DF52-C661-4148-A63A-B26B61ABB13F}" type="sibTrans" cxnId="{085EA9AB-8D45-4FC6-A2A0-870A59F5096C}">
      <dgm:prSet/>
      <dgm:spPr/>
      <dgm:t>
        <a:bodyPr/>
        <a:lstStyle/>
        <a:p>
          <a:endParaRPr lang="en-US"/>
        </a:p>
      </dgm:t>
    </dgm:pt>
    <dgm:pt modelId="{91BD02C1-58BA-4AD4-BE6C-E32880A1DC5C}">
      <dgm:prSet/>
      <dgm:spPr/>
      <dgm:t>
        <a:bodyPr/>
        <a:lstStyle/>
        <a:p>
          <a:r>
            <a:rPr lang="en-US" dirty="0"/>
            <a:t>The financial aid system will be accessed and utilized at a higher rate by underserved students</a:t>
          </a:r>
        </a:p>
      </dgm:t>
    </dgm:pt>
    <dgm:pt modelId="{4B66AC29-69F0-4437-A510-4A9C93C762B9}" type="parTrans" cxnId="{62FDF9B6-0524-4A8B-8021-9169BD906D18}">
      <dgm:prSet/>
      <dgm:spPr/>
      <dgm:t>
        <a:bodyPr/>
        <a:lstStyle/>
        <a:p>
          <a:endParaRPr lang="en-US"/>
        </a:p>
      </dgm:t>
    </dgm:pt>
    <dgm:pt modelId="{5747E866-A1C0-4A1F-BECC-909A1E5AE43A}" type="sibTrans" cxnId="{62FDF9B6-0524-4A8B-8021-9169BD906D18}">
      <dgm:prSet/>
      <dgm:spPr/>
      <dgm:t>
        <a:bodyPr/>
        <a:lstStyle/>
        <a:p>
          <a:endParaRPr lang="en-US"/>
        </a:p>
      </dgm:t>
    </dgm:pt>
    <dgm:pt modelId="{8B5A00CF-24B0-4BA7-8690-1F1E0BE3026E}">
      <dgm:prSet/>
      <dgm:spPr/>
      <dgm:t>
        <a:bodyPr/>
        <a:lstStyle/>
        <a:p>
          <a:r>
            <a:rPr lang="en-US" dirty="0"/>
            <a:t>There will be more informative sessions and training about the software and its resources</a:t>
          </a:r>
        </a:p>
      </dgm:t>
    </dgm:pt>
    <dgm:pt modelId="{1927E5B0-10C4-47A7-8AED-3B2647DE0E84}" type="parTrans" cxnId="{D5494ACE-8437-412A-B095-497E17A7B810}">
      <dgm:prSet/>
      <dgm:spPr/>
      <dgm:t>
        <a:bodyPr/>
        <a:lstStyle/>
        <a:p>
          <a:endParaRPr lang="en-US"/>
        </a:p>
      </dgm:t>
    </dgm:pt>
    <dgm:pt modelId="{9C25D7EC-6C3F-4D59-953E-DD3CA32834BE}" type="sibTrans" cxnId="{D5494ACE-8437-412A-B095-497E17A7B810}">
      <dgm:prSet/>
      <dgm:spPr/>
      <dgm:t>
        <a:bodyPr/>
        <a:lstStyle/>
        <a:p>
          <a:endParaRPr lang="en-US"/>
        </a:p>
      </dgm:t>
    </dgm:pt>
    <dgm:pt modelId="{90AFCE0C-B82B-5547-A0FC-EAF5E68B05B9}" type="pres">
      <dgm:prSet presAssocID="{3DCA2CBE-8D18-48ED-B060-4DBD592CF8A7}" presName="vert0" presStyleCnt="0">
        <dgm:presLayoutVars>
          <dgm:dir/>
          <dgm:animOne val="branch"/>
          <dgm:animLvl val="lvl"/>
        </dgm:presLayoutVars>
      </dgm:prSet>
      <dgm:spPr/>
    </dgm:pt>
    <dgm:pt modelId="{68E0949F-C9C4-5848-9FD6-3F4D5CD42BCE}" type="pres">
      <dgm:prSet presAssocID="{D3B68E8A-CAE0-421A-9CA6-CF2D4723B019}" presName="thickLine" presStyleLbl="alignNode1" presStyleIdx="0" presStyleCnt="5"/>
      <dgm:spPr/>
    </dgm:pt>
    <dgm:pt modelId="{90AB20DB-50F5-8246-B208-8A35026110C1}" type="pres">
      <dgm:prSet presAssocID="{D3B68E8A-CAE0-421A-9CA6-CF2D4723B019}" presName="horz1" presStyleCnt="0"/>
      <dgm:spPr/>
    </dgm:pt>
    <dgm:pt modelId="{496B6CD2-BF67-3F49-8F3F-1FA1128F2559}" type="pres">
      <dgm:prSet presAssocID="{D3B68E8A-CAE0-421A-9CA6-CF2D4723B019}" presName="tx1" presStyleLbl="revTx" presStyleIdx="0" presStyleCnt="5"/>
      <dgm:spPr/>
    </dgm:pt>
    <dgm:pt modelId="{EB1A3D48-6797-2D4A-A14C-CAA55A7D88FE}" type="pres">
      <dgm:prSet presAssocID="{D3B68E8A-CAE0-421A-9CA6-CF2D4723B019}" presName="vert1" presStyleCnt="0"/>
      <dgm:spPr/>
    </dgm:pt>
    <dgm:pt modelId="{99B0E5C0-4B0A-CE4C-8A58-3FE8ADBE0EF0}" type="pres">
      <dgm:prSet presAssocID="{9C571676-6FBA-4DE8-B959-BA0524A3461D}" presName="thickLine" presStyleLbl="alignNode1" presStyleIdx="1" presStyleCnt="5"/>
      <dgm:spPr/>
    </dgm:pt>
    <dgm:pt modelId="{861DAC46-803F-3946-AC77-74FDC0371DF2}" type="pres">
      <dgm:prSet presAssocID="{9C571676-6FBA-4DE8-B959-BA0524A3461D}" presName="horz1" presStyleCnt="0"/>
      <dgm:spPr/>
    </dgm:pt>
    <dgm:pt modelId="{5ED9BE4A-37F2-7C4E-85A0-1A927D805812}" type="pres">
      <dgm:prSet presAssocID="{9C571676-6FBA-4DE8-B959-BA0524A3461D}" presName="tx1" presStyleLbl="revTx" presStyleIdx="1" presStyleCnt="5"/>
      <dgm:spPr/>
    </dgm:pt>
    <dgm:pt modelId="{74F0F9AE-E1F5-E846-9324-D11EC42CA7D2}" type="pres">
      <dgm:prSet presAssocID="{9C571676-6FBA-4DE8-B959-BA0524A3461D}" presName="vert1" presStyleCnt="0"/>
      <dgm:spPr/>
    </dgm:pt>
    <dgm:pt modelId="{E3E28A17-BE73-054D-B3FF-EA2EB81E5F53}" type="pres">
      <dgm:prSet presAssocID="{A84CC382-D458-47CD-883C-A7F7403D904B}" presName="thickLine" presStyleLbl="alignNode1" presStyleIdx="2" presStyleCnt="5"/>
      <dgm:spPr/>
    </dgm:pt>
    <dgm:pt modelId="{50628F19-85E2-0F47-AFC9-089FC102D7B0}" type="pres">
      <dgm:prSet presAssocID="{A84CC382-D458-47CD-883C-A7F7403D904B}" presName="horz1" presStyleCnt="0"/>
      <dgm:spPr/>
    </dgm:pt>
    <dgm:pt modelId="{54209F30-806C-9742-A39F-049A61BC0CE7}" type="pres">
      <dgm:prSet presAssocID="{A84CC382-D458-47CD-883C-A7F7403D904B}" presName="tx1" presStyleLbl="revTx" presStyleIdx="2" presStyleCnt="5"/>
      <dgm:spPr/>
    </dgm:pt>
    <dgm:pt modelId="{515A5D4A-D525-DE41-9B4B-9965E179561A}" type="pres">
      <dgm:prSet presAssocID="{A84CC382-D458-47CD-883C-A7F7403D904B}" presName="vert1" presStyleCnt="0"/>
      <dgm:spPr/>
    </dgm:pt>
    <dgm:pt modelId="{86C8733D-7DA9-A54F-AA96-EE4EF3A61AC9}" type="pres">
      <dgm:prSet presAssocID="{91BD02C1-58BA-4AD4-BE6C-E32880A1DC5C}" presName="thickLine" presStyleLbl="alignNode1" presStyleIdx="3" presStyleCnt="5"/>
      <dgm:spPr/>
    </dgm:pt>
    <dgm:pt modelId="{251A5C2B-C5E8-0B48-8143-4ABD73598C61}" type="pres">
      <dgm:prSet presAssocID="{91BD02C1-58BA-4AD4-BE6C-E32880A1DC5C}" presName="horz1" presStyleCnt="0"/>
      <dgm:spPr/>
    </dgm:pt>
    <dgm:pt modelId="{232C9E90-9DF3-AE42-A999-8145FAF0A9BE}" type="pres">
      <dgm:prSet presAssocID="{91BD02C1-58BA-4AD4-BE6C-E32880A1DC5C}" presName="tx1" presStyleLbl="revTx" presStyleIdx="3" presStyleCnt="5"/>
      <dgm:spPr/>
    </dgm:pt>
    <dgm:pt modelId="{0CFEF229-A69D-B249-A97A-582C13002D20}" type="pres">
      <dgm:prSet presAssocID="{91BD02C1-58BA-4AD4-BE6C-E32880A1DC5C}" presName="vert1" presStyleCnt="0"/>
      <dgm:spPr/>
    </dgm:pt>
    <dgm:pt modelId="{80397D18-C8A7-574F-B108-22F55CD1C881}" type="pres">
      <dgm:prSet presAssocID="{8B5A00CF-24B0-4BA7-8690-1F1E0BE3026E}" presName="thickLine" presStyleLbl="alignNode1" presStyleIdx="4" presStyleCnt="5"/>
      <dgm:spPr/>
    </dgm:pt>
    <dgm:pt modelId="{1FCEE778-F1F1-614E-9DA2-36EAF241A06E}" type="pres">
      <dgm:prSet presAssocID="{8B5A00CF-24B0-4BA7-8690-1F1E0BE3026E}" presName="horz1" presStyleCnt="0"/>
      <dgm:spPr/>
    </dgm:pt>
    <dgm:pt modelId="{183C55DF-7A46-A74C-9CD9-03F56F6724E5}" type="pres">
      <dgm:prSet presAssocID="{8B5A00CF-24B0-4BA7-8690-1F1E0BE3026E}" presName="tx1" presStyleLbl="revTx" presStyleIdx="4" presStyleCnt="5"/>
      <dgm:spPr/>
    </dgm:pt>
    <dgm:pt modelId="{96FB1605-C6DA-4A44-AF15-34DF1370C016}" type="pres">
      <dgm:prSet presAssocID="{8B5A00CF-24B0-4BA7-8690-1F1E0BE3026E}" presName="vert1" presStyleCnt="0"/>
      <dgm:spPr/>
    </dgm:pt>
  </dgm:ptLst>
  <dgm:cxnLst>
    <dgm:cxn modelId="{70CD3E15-CDF2-D448-899B-D8E41E8EDC20}" type="presOf" srcId="{91BD02C1-58BA-4AD4-BE6C-E32880A1DC5C}" destId="{232C9E90-9DF3-AE42-A999-8145FAF0A9BE}" srcOrd="0" destOrd="0" presId="urn:microsoft.com/office/officeart/2008/layout/LinedList"/>
    <dgm:cxn modelId="{22003B41-0186-4F06-ABEF-F7FB81333EC5}" srcId="{3DCA2CBE-8D18-48ED-B060-4DBD592CF8A7}" destId="{D3B68E8A-CAE0-421A-9CA6-CF2D4723B019}" srcOrd="0" destOrd="0" parTransId="{053DC98F-4356-4671-8500-A5F328D617D6}" sibTransId="{C4AF1F42-23B5-4A57-A180-8F5EA875BEA4}"/>
    <dgm:cxn modelId="{8BE37F64-6F28-BF4D-A500-0E2B3DFB83CC}" type="presOf" srcId="{A84CC382-D458-47CD-883C-A7F7403D904B}" destId="{54209F30-806C-9742-A39F-049A61BC0CE7}" srcOrd="0" destOrd="0" presId="urn:microsoft.com/office/officeart/2008/layout/LinedList"/>
    <dgm:cxn modelId="{DC7B059A-569E-E040-A5F2-749BE672384F}" type="presOf" srcId="{3DCA2CBE-8D18-48ED-B060-4DBD592CF8A7}" destId="{90AFCE0C-B82B-5547-A0FC-EAF5E68B05B9}" srcOrd="0" destOrd="0" presId="urn:microsoft.com/office/officeart/2008/layout/LinedList"/>
    <dgm:cxn modelId="{C6F066A6-1701-484D-9DB5-40DDD79E594E}" srcId="{3DCA2CBE-8D18-48ED-B060-4DBD592CF8A7}" destId="{9C571676-6FBA-4DE8-B959-BA0524A3461D}" srcOrd="1" destOrd="0" parTransId="{37AF16CD-1948-4023-BCBA-F72A1C53B73B}" sibTransId="{8CB2F3B4-10FC-44C6-844F-E7E6B63CCE71}"/>
    <dgm:cxn modelId="{085EA9AB-8D45-4FC6-A2A0-870A59F5096C}" srcId="{3DCA2CBE-8D18-48ED-B060-4DBD592CF8A7}" destId="{A84CC382-D458-47CD-883C-A7F7403D904B}" srcOrd="2" destOrd="0" parTransId="{78BF8357-AEAB-4035-8697-8C022E41B954}" sibTransId="{4C86DF52-C661-4148-A63A-B26B61ABB13F}"/>
    <dgm:cxn modelId="{62FDF9B6-0524-4A8B-8021-9169BD906D18}" srcId="{3DCA2CBE-8D18-48ED-B060-4DBD592CF8A7}" destId="{91BD02C1-58BA-4AD4-BE6C-E32880A1DC5C}" srcOrd="3" destOrd="0" parTransId="{4B66AC29-69F0-4437-A510-4A9C93C762B9}" sibTransId="{5747E866-A1C0-4A1F-BECC-909A1E5AE43A}"/>
    <dgm:cxn modelId="{A897F2BB-9E94-FA4F-AA35-20684E902AAC}" type="presOf" srcId="{8B5A00CF-24B0-4BA7-8690-1F1E0BE3026E}" destId="{183C55DF-7A46-A74C-9CD9-03F56F6724E5}" srcOrd="0" destOrd="0" presId="urn:microsoft.com/office/officeart/2008/layout/LinedList"/>
    <dgm:cxn modelId="{D5494ACE-8437-412A-B095-497E17A7B810}" srcId="{3DCA2CBE-8D18-48ED-B060-4DBD592CF8A7}" destId="{8B5A00CF-24B0-4BA7-8690-1F1E0BE3026E}" srcOrd="4" destOrd="0" parTransId="{1927E5B0-10C4-47A7-8AED-3B2647DE0E84}" sibTransId="{9C25D7EC-6C3F-4D59-953E-DD3CA32834BE}"/>
    <dgm:cxn modelId="{B1C822E1-7E41-A846-8A5E-33951D574266}" type="presOf" srcId="{9C571676-6FBA-4DE8-B959-BA0524A3461D}" destId="{5ED9BE4A-37F2-7C4E-85A0-1A927D805812}" srcOrd="0" destOrd="0" presId="urn:microsoft.com/office/officeart/2008/layout/LinedList"/>
    <dgm:cxn modelId="{ACC8A8FE-C82E-C546-8F86-7F5113D75D8C}" type="presOf" srcId="{D3B68E8A-CAE0-421A-9CA6-CF2D4723B019}" destId="{496B6CD2-BF67-3F49-8F3F-1FA1128F2559}" srcOrd="0" destOrd="0" presId="urn:microsoft.com/office/officeart/2008/layout/LinedList"/>
    <dgm:cxn modelId="{04004E30-3260-ED40-B2DC-42D16C6660E0}" type="presParOf" srcId="{90AFCE0C-B82B-5547-A0FC-EAF5E68B05B9}" destId="{68E0949F-C9C4-5848-9FD6-3F4D5CD42BCE}" srcOrd="0" destOrd="0" presId="urn:microsoft.com/office/officeart/2008/layout/LinedList"/>
    <dgm:cxn modelId="{BA614CE3-8106-7445-850E-F17F9295C069}" type="presParOf" srcId="{90AFCE0C-B82B-5547-A0FC-EAF5E68B05B9}" destId="{90AB20DB-50F5-8246-B208-8A35026110C1}" srcOrd="1" destOrd="0" presId="urn:microsoft.com/office/officeart/2008/layout/LinedList"/>
    <dgm:cxn modelId="{7A4A0569-F9A0-E244-96FB-386B5A54A8F0}" type="presParOf" srcId="{90AB20DB-50F5-8246-B208-8A35026110C1}" destId="{496B6CD2-BF67-3F49-8F3F-1FA1128F2559}" srcOrd="0" destOrd="0" presId="urn:microsoft.com/office/officeart/2008/layout/LinedList"/>
    <dgm:cxn modelId="{DC0C2E3F-1B19-B249-AE6C-F7DB913EF2D8}" type="presParOf" srcId="{90AB20DB-50F5-8246-B208-8A35026110C1}" destId="{EB1A3D48-6797-2D4A-A14C-CAA55A7D88FE}" srcOrd="1" destOrd="0" presId="urn:microsoft.com/office/officeart/2008/layout/LinedList"/>
    <dgm:cxn modelId="{88617FCC-96EE-9346-A2FB-9E9CE0A85010}" type="presParOf" srcId="{90AFCE0C-B82B-5547-A0FC-EAF5E68B05B9}" destId="{99B0E5C0-4B0A-CE4C-8A58-3FE8ADBE0EF0}" srcOrd="2" destOrd="0" presId="urn:microsoft.com/office/officeart/2008/layout/LinedList"/>
    <dgm:cxn modelId="{937213B0-FA0F-3D45-AB41-947CD7F3D604}" type="presParOf" srcId="{90AFCE0C-B82B-5547-A0FC-EAF5E68B05B9}" destId="{861DAC46-803F-3946-AC77-74FDC0371DF2}" srcOrd="3" destOrd="0" presId="urn:microsoft.com/office/officeart/2008/layout/LinedList"/>
    <dgm:cxn modelId="{1DE8A9B2-86CC-6F44-BDD4-CFC39A96683B}" type="presParOf" srcId="{861DAC46-803F-3946-AC77-74FDC0371DF2}" destId="{5ED9BE4A-37F2-7C4E-85A0-1A927D805812}" srcOrd="0" destOrd="0" presId="urn:microsoft.com/office/officeart/2008/layout/LinedList"/>
    <dgm:cxn modelId="{0A1613D2-78E6-EC47-BDF5-DEAA8B63DA3C}" type="presParOf" srcId="{861DAC46-803F-3946-AC77-74FDC0371DF2}" destId="{74F0F9AE-E1F5-E846-9324-D11EC42CA7D2}" srcOrd="1" destOrd="0" presId="urn:microsoft.com/office/officeart/2008/layout/LinedList"/>
    <dgm:cxn modelId="{D1B71A6C-EC8D-C640-BD20-3871A8C459F3}" type="presParOf" srcId="{90AFCE0C-B82B-5547-A0FC-EAF5E68B05B9}" destId="{E3E28A17-BE73-054D-B3FF-EA2EB81E5F53}" srcOrd="4" destOrd="0" presId="urn:microsoft.com/office/officeart/2008/layout/LinedList"/>
    <dgm:cxn modelId="{9FB8BA2D-78D8-E741-B1C2-C286B3DAD59C}" type="presParOf" srcId="{90AFCE0C-B82B-5547-A0FC-EAF5E68B05B9}" destId="{50628F19-85E2-0F47-AFC9-089FC102D7B0}" srcOrd="5" destOrd="0" presId="urn:microsoft.com/office/officeart/2008/layout/LinedList"/>
    <dgm:cxn modelId="{5ED43105-1F7B-C241-88C0-A6D26D36ED31}" type="presParOf" srcId="{50628F19-85E2-0F47-AFC9-089FC102D7B0}" destId="{54209F30-806C-9742-A39F-049A61BC0CE7}" srcOrd="0" destOrd="0" presId="urn:microsoft.com/office/officeart/2008/layout/LinedList"/>
    <dgm:cxn modelId="{15069DD8-5E9F-E246-AA09-E162A0444F60}" type="presParOf" srcId="{50628F19-85E2-0F47-AFC9-089FC102D7B0}" destId="{515A5D4A-D525-DE41-9B4B-9965E179561A}" srcOrd="1" destOrd="0" presId="urn:microsoft.com/office/officeart/2008/layout/LinedList"/>
    <dgm:cxn modelId="{5339EED6-AED9-B740-A617-725D7AE89B01}" type="presParOf" srcId="{90AFCE0C-B82B-5547-A0FC-EAF5E68B05B9}" destId="{86C8733D-7DA9-A54F-AA96-EE4EF3A61AC9}" srcOrd="6" destOrd="0" presId="urn:microsoft.com/office/officeart/2008/layout/LinedList"/>
    <dgm:cxn modelId="{5042CD21-EBF0-CB44-BA66-18698275B01C}" type="presParOf" srcId="{90AFCE0C-B82B-5547-A0FC-EAF5E68B05B9}" destId="{251A5C2B-C5E8-0B48-8143-4ABD73598C61}" srcOrd="7" destOrd="0" presId="urn:microsoft.com/office/officeart/2008/layout/LinedList"/>
    <dgm:cxn modelId="{70AF4A52-9F83-1B41-A413-01740355427D}" type="presParOf" srcId="{251A5C2B-C5E8-0B48-8143-4ABD73598C61}" destId="{232C9E90-9DF3-AE42-A999-8145FAF0A9BE}" srcOrd="0" destOrd="0" presId="urn:microsoft.com/office/officeart/2008/layout/LinedList"/>
    <dgm:cxn modelId="{D1AFA0C8-7D1D-F742-85D0-F9EF9A98B222}" type="presParOf" srcId="{251A5C2B-C5E8-0B48-8143-4ABD73598C61}" destId="{0CFEF229-A69D-B249-A97A-582C13002D20}" srcOrd="1" destOrd="0" presId="urn:microsoft.com/office/officeart/2008/layout/LinedList"/>
    <dgm:cxn modelId="{138343CF-C14B-AD4C-BD7C-942563C8E381}" type="presParOf" srcId="{90AFCE0C-B82B-5547-A0FC-EAF5E68B05B9}" destId="{80397D18-C8A7-574F-B108-22F55CD1C881}" srcOrd="8" destOrd="0" presId="urn:microsoft.com/office/officeart/2008/layout/LinedList"/>
    <dgm:cxn modelId="{541AC742-7D16-1E41-AD23-585B4123DE3F}" type="presParOf" srcId="{90AFCE0C-B82B-5547-A0FC-EAF5E68B05B9}" destId="{1FCEE778-F1F1-614E-9DA2-36EAF241A06E}" srcOrd="9" destOrd="0" presId="urn:microsoft.com/office/officeart/2008/layout/LinedList"/>
    <dgm:cxn modelId="{62C5E1E9-245A-5945-88CC-894865FA528C}" type="presParOf" srcId="{1FCEE778-F1F1-614E-9DA2-36EAF241A06E}" destId="{183C55DF-7A46-A74C-9CD9-03F56F6724E5}" srcOrd="0" destOrd="0" presId="urn:microsoft.com/office/officeart/2008/layout/LinedList"/>
    <dgm:cxn modelId="{4E7EF930-464E-0C4B-9309-53CB0FA81C62}" type="presParOf" srcId="{1FCEE778-F1F1-614E-9DA2-36EAF241A06E}" destId="{96FB1605-C6DA-4A44-AF15-34DF1370C0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8485B-74F9-4E41-A081-9546F4C10FA0}">
      <dsp:nvSpPr>
        <dsp:cNvPr id="0" name=""/>
        <dsp:cNvSpPr/>
      </dsp:nvSpPr>
      <dsp:spPr>
        <a:xfrm>
          <a:off x="776263" y="695475"/>
          <a:ext cx="828351" cy="828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B1137-D94D-46AD-A1E6-2A9128F01718}">
      <dsp:nvSpPr>
        <dsp:cNvPr id="0" name=""/>
        <dsp:cNvSpPr/>
      </dsp:nvSpPr>
      <dsp:spPr>
        <a:xfrm>
          <a:off x="7080" y="1622093"/>
          <a:ext cx="2366718" cy="35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 dirty="0">
              <a:solidFill>
                <a:schemeClr val="tx2"/>
              </a:solidFill>
            </a:rPr>
            <a:t>Expand</a:t>
          </a:r>
        </a:p>
      </dsp:txBody>
      <dsp:txXfrm>
        <a:off x="7080" y="1622093"/>
        <a:ext cx="2366718" cy="355007"/>
      </dsp:txXfrm>
    </dsp:sp>
    <dsp:sp modelId="{9E244FDF-D418-4F29-80F4-3F88D65F76CB}">
      <dsp:nvSpPr>
        <dsp:cNvPr id="0" name=""/>
        <dsp:cNvSpPr/>
      </dsp:nvSpPr>
      <dsp:spPr>
        <a:xfrm>
          <a:off x="7080" y="2022806"/>
          <a:ext cx="2366718" cy="957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/>
              </a:solidFill>
            </a:rPr>
            <a:t>Expand specific resources to K-12 schools.</a:t>
          </a:r>
        </a:p>
      </dsp:txBody>
      <dsp:txXfrm>
        <a:off x="7080" y="2022806"/>
        <a:ext cx="2366718" cy="957923"/>
      </dsp:txXfrm>
    </dsp:sp>
    <dsp:sp modelId="{D0712980-00AC-49B7-9ED5-DEF2C6748E1F}">
      <dsp:nvSpPr>
        <dsp:cNvPr id="0" name=""/>
        <dsp:cNvSpPr/>
      </dsp:nvSpPr>
      <dsp:spPr>
        <a:xfrm>
          <a:off x="3557158" y="695475"/>
          <a:ext cx="828351" cy="828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96D8C-4AB4-4B64-80C1-E108C90E46D3}">
      <dsp:nvSpPr>
        <dsp:cNvPr id="0" name=""/>
        <dsp:cNvSpPr/>
      </dsp:nvSpPr>
      <dsp:spPr>
        <a:xfrm>
          <a:off x="2787974" y="1622093"/>
          <a:ext cx="2366718" cy="35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 dirty="0">
              <a:solidFill>
                <a:schemeClr val="tx2"/>
              </a:solidFill>
            </a:rPr>
            <a:t>Partner</a:t>
          </a:r>
        </a:p>
      </dsp:txBody>
      <dsp:txXfrm>
        <a:off x="2787974" y="1622093"/>
        <a:ext cx="2366718" cy="355007"/>
      </dsp:txXfrm>
    </dsp:sp>
    <dsp:sp modelId="{F5B839B0-0B18-460F-AA78-D1F84748E715}">
      <dsp:nvSpPr>
        <dsp:cNvPr id="0" name=""/>
        <dsp:cNvSpPr/>
      </dsp:nvSpPr>
      <dsp:spPr>
        <a:xfrm>
          <a:off x="2787974" y="2022806"/>
          <a:ext cx="2366718" cy="957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/>
              </a:solidFill>
            </a:rPr>
            <a:t>Establish partnerships with SIS providers and other educational technologies</a:t>
          </a:r>
        </a:p>
      </dsp:txBody>
      <dsp:txXfrm>
        <a:off x="2787974" y="2022806"/>
        <a:ext cx="2366718" cy="957923"/>
      </dsp:txXfrm>
    </dsp:sp>
    <dsp:sp modelId="{0D5032DF-4195-4833-B2B4-8B279D17F749}">
      <dsp:nvSpPr>
        <dsp:cNvPr id="0" name=""/>
        <dsp:cNvSpPr/>
      </dsp:nvSpPr>
      <dsp:spPr>
        <a:xfrm>
          <a:off x="6338052" y="695475"/>
          <a:ext cx="828351" cy="828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447F9-A60F-4799-9438-29A49B9A246F}">
      <dsp:nvSpPr>
        <dsp:cNvPr id="0" name=""/>
        <dsp:cNvSpPr/>
      </dsp:nvSpPr>
      <dsp:spPr>
        <a:xfrm>
          <a:off x="5568869" y="1622093"/>
          <a:ext cx="2366718" cy="35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 dirty="0">
              <a:solidFill>
                <a:schemeClr val="tx2"/>
              </a:solidFill>
            </a:rPr>
            <a:t>Build</a:t>
          </a:r>
        </a:p>
      </dsp:txBody>
      <dsp:txXfrm>
        <a:off x="5568869" y="1622093"/>
        <a:ext cx="2366718" cy="355007"/>
      </dsp:txXfrm>
    </dsp:sp>
    <dsp:sp modelId="{7C541C1B-F432-4D27-BE4A-C3C244A6F139}">
      <dsp:nvSpPr>
        <dsp:cNvPr id="0" name=""/>
        <dsp:cNvSpPr/>
      </dsp:nvSpPr>
      <dsp:spPr>
        <a:xfrm>
          <a:off x="5568869" y="2022806"/>
          <a:ext cx="2366718" cy="957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/>
              </a:solidFill>
            </a:rPr>
            <a:t>Continue to build an  online presence</a:t>
          </a:r>
        </a:p>
      </dsp:txBody>
      <dsp:txXfrm>
        <a:off x="5568869" y="2022806"/>
        <a:ext cx="2366718" cy="957923"/>
      </dsp:txXfrm>
    </dsp:sp>
    <dsp:sp modelId="{1846630C-5796-47E7-886B-D9E87A2AED19}">
      <dsp:nvSpPr>
        <dsp:cNvPr id="0" name=""/>
        <dsp:cNvSpPr/>
      </dsp:nvSpPr>
      <dsp:spPr>
        <a:xfrm>
          <a:off x="9118947" y="695475"/>
          <a:ext cx="828351" cy="828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47D3D-34E0-4C94-8797-4055133CD0CE}">
      <dsp:nvSpPr>
        <dsp:cNvPr id="0" name=""/>
        <dsp:cNvSpPr/>
      </dsp:nvSpPr>
      <dsp:spPr>
        <a:xfrm>
          <a:off x="8349763" y="1622093"/>
          <a:ext cx="2366718" cy="35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 dirty="0">
              <a:solidFill>
                <a:schemeClr val="tx2"/>
              </a:solidFill>
            </a:rPr>
            <a:t>Push</a:t>
          </a:r>
        </a:p>
      </dsp:txBody>
      <dsp:txXfrm>
        <a:off x="8349763" y="1622093"/>
        <a:ext cx="2366718" cy="355007"/>
      </dsp:txXfrm>
    </dsp:sp>
    <dsp:sp modelId="{FC79A71D-0196-4F21-9368-1FC95F329BA7}">
      <dsp:nvSpPr>
        <dsp:cNvPr id="0" name=""/>
        <dsp:cNvSpPr/>
      </dsp:nvSpPr>
      <dsp:spPr>
        <a:xfrm>
          <a:off x="8349763" y="2022806"/>
          <a:ext cx="2366718" cy="957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/>
              </a:solidFill>
            </a:rPr>
            <a:t>Push for recognition and changes in policy.</a:t>
          </a:r>
        </a:p>
      </dsp:txBody>
      <dsp:txXfrm>
        <a:off x="8349763" y="2022806"/>
        <a:ext cx="2366718" cy="957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0949F-C9C4-5848-9FD6-3F4D5CD42BCE}">
      <dsp:nvSpPr>
        <dsp:cNvPr id="0" name=""/>
        <dsp:cNvSpPr/>
      </dsp:nvSpPr>
      <dsp:spPr>
        <a:xfrm>
          <a:off x="0" y="752"/>
          <a:ext cx="78125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B6CD2-BF67-3F49-8F3F-1FA1128F2559}">
      <dsp:nvSpPr>
        <dsp:cNvPr id="0" name=""/>
        <dsp:cNvSpPr/>
      </dsp:nvSpPr>
      <dsp:spPr>
        <a:xfrm>
          <a:off x="0" y="752"/>
          <a:ext cx="7812562" cy="1232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software will have a positive impact on student financial success and institutional enrollment and retention rates</a:t>
          </a:r>
        </a:p>
      </dsp:txBody>
      <dsp:txXfrm>
        <a:off x="0" y="752"/>
        <a:ext cx="7812562" cy="1232496"/>
      </dsp:txXfrm>
    </dsp:sp>
    <dsp:sp modelId="{99B0E5C0-4B0A-CE4C-8A58-3FE8ADBE0EF0}">
      <dsp:nvSpPr>
        <dsp:cNvPr id="0" name=""/>
        <dsp:cNvSpPr/>
      </dsp:nvSpPr>
      <dsp:spPr>
        <a:xfrm>
          <a:off x="0" y="1233248"/>
          <a:ext cx="781256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9BE4A-37F2-7C4E-85A0-1A927D805812}">
      <dsp:nvSpPr>
        <dsp:cNvPr id="0" name=""/>
        <dsp:cNvSpPr/>
      </dsp:nvSpPr>
      <dsp:spPr>
        <a:xfrm>
          <a:off x="0" y="1233248"/>
          <a:ext cx="7812562" cy="1232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 and state policies will advocate for the financial aid management software industry</a:t>
          </a:r>
        </a:p>
      </dsp:txBody>
      <dsp:txXfrm>
        <a:off x="0" y="1233248"/>
        <a:ext cx="7812562" cy="1232496"/>
      </dsp:txXfrm>
    </dsp:sp>
    <dsp:sp modelId="{E3E28A17-BE73-054D-B3FF-EA2EB81E5F53}">
      <dsp:nvSpPr>
        <dsp:cNvPr id="0" name=""/>
        <dsp:cNvSpPr/>
      </dsp:nvSpPr>
      <dsp:spPr>
        <a:xfrm>
          <a:off x="0" y="2465744"/>
          <a:ext cx="781256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09F30-806C-9742-A39F-049A61BC0CE7}">
      <dsp:nvSpPr>
        <dsp:cNvPr id="0" name=""/>
        <dsp:cNvSpPr/>
      </dsp:nvSpPr>
      <dsp:spPr>
        <a:xfrm>
          <a:off x="0" y="2465744"/>
          <a:ext cx="7812562" cy="1232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number of investors and investment dollars will increase</a:t>
          </a:r>
        </a:p>
      </dsp:txBody>
      <dsp:txXfrm>
        <a:off x="0" y="2465744"/>
        <a:ext cx="7812562" cy="1232496"/>
      </dsp:txXfrm>
    </dsp:sp>
    <dsp:sp modelId="{86C8733D-7DA9-A54F-AA96-EE4EF3A61AC9}">
      <dsp:nvSpPr>
        <dsp:cNvPr id="0" name=""/>
        <dsp:cNvSpPr/>
      </dsp:nvSpPr>
      <dsp:spPr>
        <a:xfrm>
          <a:off x="0" y="3698241"/>
          <a:ext cx="78125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C9E90-9DF3-AE42-A999-8145FAF0A9BE}">
      <dsp:nvSpPr>
        <dsp:cNvPr id="0" name=""/>
        <dsp:cNvSpPr/>
      </dsp:nvSpPr>
      <dsp:spPr>
        <a:xfrm>
          <a:off x="0" y="3698241"/>
          <a:ext cx="7812562" cy="1232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financial aid system will be accessed and utilized at a higher rate by underserved students</a:t>
          </a:r>
        </a:p>
      </dsp:txBody>
      <dsp:txXfrm>
        <a:off x="0" y="3698241"/>
        <a:ext cx="7812562" cy="1232496"/>
      </dsp:txXfrm>
    </dsp:sp>
    <dsp:sp modelId="{80397D18-C8A7-574F-B108-22F55CD1C881}">
      <dsp:nvSpPr>
        <dsp:cNvPr id="0" name=""/>
        <dsp:cNvSpPr/>
      </dsp:nvSpPr>
      <dsp:spPr>
        <a:xfrm>
          <a:off x="0" y="4930737"/>
          <a:ext cx="781256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C55DF-7A46-A74C-9CD9-03F56F6724E5}">
      <dsp:nvSpPr>
        <dsp:cNvPr id="0" name=""/>
        <dsp:cNvSpPr/>
      </dsp:nvSpPr>
      <dsp:spPr>
        <a:xfrm>
          <a:off x="0" y="4930737"/>
          <a:ext cx="7812562" cy="1232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There will be more informative sessions and training about the software and its resources</a:t>
          </a:r>
        </a:p>
      </dsp:txBody>
      <dsp:txXfrm>
        <a:off x="0" y="4930737"/>
        <a:ext cx="7812562" cy="1232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4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4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7/27/22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8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7/27/22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5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7/27/22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9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7/27/22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2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7/27/22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3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2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7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7/27/22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50" r:id="rId6"/>
    <p:sldLayoutId id="2147484045" r:id="rId7"/>
    <p:sldLayoutId id="2147484046" r:id="rId8"/>
    <p:sldLayoutId id="2147484047" r:id="rId9"/>
    <p:sldLayoutId id="2147484049" r:id="rId10"/>
    <p:sldLayoutId id="21474840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zim.co.zw/2013/02/press-release-pastel-launches-cloud-computing-for-small-business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6" name="Rectangle 367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7" name="Rectangle 369">
            <a:extLst>
              <a:ext uri="{FF2B5EF4-FFF2-40B4-BE49-F238E27FC236}">
                <a16:creationId xmlns:a16="http://schemas.microsoft.com/office/drawing/2014/main" id="{1D89589F-37B2-43AC-A5AB-3B428690B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2" name="Right Triangle 371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Flowchart: Document 373">
            <a:extLst>
              <a:ext uri="{FF2B5EF4-FFF2-40B4-BE49-F238E27FC236}">
                <a16:creationId xmlns:a16="http://schemas.microsoft.com/office/drawing/2014/main" id="{0AF8A919-E589-4841-8662-39A57558C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0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C1EFE9-06E8-6CDE-E1D6-712BF2E1C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US" sz="4600">
                <a:solidFill>
                  <a:schemeClr val="tx2">
                    <a:alpha val="80000"/>
                  </a:schemeClr>
                </a:solidFill>
              </a:rPr>
              <a:t>The Financial Aid Management Software Industry:</a:t>
            </a:r>
            <a:br>
              <a:rPr lang="en-US" sz="4600">
                <a:solidFill>
                  <a:schemeClr val="tx2">
                    <a:alpha val="80000"/>
                  </a:schemeClr>
                </a:solidFill>
              </a:rPr>
            </a:br>
            <a:r>
              <a:rPr lang="en-US" sz="4600">
                <a:solidFill>
                  <a:schemeClr val="tx2">
                    <a:alpha val="80000"/>
                  </a:schemeClr>
                </a:solidFill>
              </a:rPr>
              <a:t>A Market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37ECA-01CE-DE3C-BDDF-177B6A970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tx2">
                    <a:alpha val="80000"/>
                  </a:schemeClr>
                </a:solidFill>
              </a:rPr>
              <a:t>Paige Hofstad</a:t>
            </a:r>
          </a:p>
          <a:p>
            <a:pPr algn="l"/>
            <a:r>
              <a:rPr lang="en-US">
                <a:solidFill>
                  <a:schemeClr val="tx2">
                    <a:alpha val="80000"/>
                  </a:schemeClr>
                </a:solidFill>
              </a:rPr>
              <a:t>MEITE Thesis 2022</a:t>
            </a:r>
            <a:endParaRPr lang="en-US" dirty="0">
              <a:solidFill>
                <a:schemeClr val="tx2">
                  <a:alpha val="80000"/>
                </a:schemeClr>
              </a:solidFill>
            </a:endParaRPr>
          </a:p>
        </p:txBody>
      </p:sp>
      <p:pic>
        <p:nvPicPr>
          <p:cNvPr id="70" name="Picture 69" descr="Diagram&#10;&#10;Description automatically generated">
            <a:extLst>
              <a:ext uri="{FF2B5EF4-FFF2-40B4-BE49-F238E27FC236}">
                <a16:creationId xmlns:a16="http://schemas.microsoft.com/office/drawing/2014/main" id="{16BD0FB9-9599-0590-3189-7E3A74F72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192" r="38558"/>
          <a:stretch/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A1DA291-7432-A0A1-8ADD-22E5772734D4}"/>
              </a:ext>
            </a:extLst>
          </p:cNvPr>
          <p:cNvSpPr txBox="1"/>
          <p:nvPr/>
        </p:nvSpPr>
        <p:spPr>
          <a:xfrm>
            <a:off x="9400851" y="6657945"/>
            <a:ext cx="27911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techzim.co.zw/2013/02/press-release-pastel-launches-cloud-computing-for-small-business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9AACBB-A038-1E55-CF11-04BD405B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53" y="331456"/>
            <a:ext cx="4419600" cy="2240735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2"/>
                </a:solidFill>
              </a:rPr>
              <a:t>Financial Aid is Extremely Important for Students Pursuing Higher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77F84-A66B-BEF1-9BC7-693493F0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733" y="2666120"/>
            <a:ext cx="4419600" cy="29835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tx2"/>
                </a:solidFill>
              </a:rPr>
              <a:t>Undergraduate and Graduate students received </a:t>
            </a:r>
            <a:r>
              <a:rPr lang="en-US" sz="1100" b="1" dirty="0">
                <a:solidFill>
                  <a:schemeClr val="tx2"/>
                </a:solidFill>
              </a:rPr>
              <a:t>$234.9 billion </a:t>
            </a:r>
            <a:r>
              <a:rPr lang="en-US" sz="1100" dirty="0">
                <a:solidFill>
                  <a:schemeClr val="tx2"/>
                </a:solidFill>
              </a:rPr>
              <a:t>in grants, federal loans, tax credits, and federal work-study aid in the 2020-21 school year (College Board, 2021) .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tx2"/>
                </a:solidFill>
              </a:rPr>
              <a:t>The average student borrows </a:t>
            </a:r>
            <a:r>
              <a:rPr lang="en-US" sz="1100" b="1" dirty="0">
                <a:solidFill>
                  <a:schemeClr val="tx2"/>
                </a:solidFill>
              </a:rPr>
              <a:t>$11,836 </a:t>
            </a:r>
            <a:r>
              <a:rPr lang="en-US" sz="1100" dirty="0">
                <a:solidFill>
                  <a:schemeClr val="tx2"/>
                </a:solidFill>
              </a:rPr>
              <a:t>per year to afford school (</a:t>
            </a:r>
            <a:r>
              <a:rPr lang="en-US" sz="1100" dirty="0" err="1">
                <a:solidFill>
                  <a:schemeClr val="tx2"/>
                </a:solidFill>
              </a:rPr>
              <a:t>EducationData.org</a:t>
            </a:r>
            <a:r>
              <a:rPr lang="en-US" sz="1100" dirty="0">
                <a:solidFill>
                  <a:schemeClr val="tx2"/>
                </a:solidFill>
              </a:rPr>
              <a:t>, 2021). 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tx2"/>
                </a:solidFill>
              </a:rPr>
              <a:t>The amount every student borrows has grown at a yearly rate of</a:t>
            </a:r>
            <a:r>
              <a:rPr lang="en-US" sz="1100" b="1" dirty="0">
                <a:solidFill>
                  <a:schemeClr val="tx2"/>
                </a:solidFill>
              </a:rPr>
              <a:t> 1.961%. </a:t>
            </a:r>
            <a:r>
              <a:rPr lang="en-US" sz="1100" dirty="0">
                <a:solidFill>
                  <a:schemeClr val="tx2"/>
                </a:solidFill>
              </a:rPr>
              <a:t>(</a:t>
            </a:r>
            <a:r>
              <a:rPr lang="en-US" sz="1100" dirty="0" err="1">
                <a:solidFill>
                  <a:schemeClr val="tx2"/>
                </a:solidFill>
              </a:rPr>
              <a:t>EducationData.org</a:t>
            </a:r>
            <a:r>
              <a:rPr lang="en-US" sz="1100" dirty="0">
                <a:solidFill>
                  <a:schemeClr val="tx2"/>
                </a:solidFill>
              </a:rPr>
              <a:t>, 2021).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tx2"/>
                </a:solidFill>
              </a:rPr>
              <a:t>Parents borrowing on behalf of their children receive an average of </a:t>
            </a:r>
            <a:r>
              <a:rPr lang="en-US" sz="1100" b="1" dirty="0">
                <a:solidFill>
                  <a:schemeClr val="tx2"/>
                </a:solidFill>
              </a:rPr>
              <a:t>$12,535</a:t>
            </a:r>
            <a:r>
              <a:rPr lang="en-US" sz="1100" dirty="0">
                <a:solidFill>
                  <a:schemeClr val="tx2"/>
                </a:solidFill>
              </a:rPr>
              <a:t>. (</a:t>
            </a:r>
            <a:r>
              <a:rPr lang="en-US" sz="1100" dirty="0" err="1">
                <a:solidFill>
                  <a:schemeClr val="tx2"/>
                </a:solidFill>
              </a:rPr>
              <a:t>EducationData.org</a:t>
            </a:r>
            <a:r>
              <a:rPr lang="en-US" sz="1100" dirty="0">
                <a:solidFill>
                  <a:schemeClr val="tx2"/>
                </a:solidFill>
              </a:rPr>
              <a:t>, 2021).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tx2"/>
                </a:solidFill>
              </a:rPr>
              <a:t>The average loan debt balance per student is </a:t>
            </a:r>
            <a:r>
              <a:rPr lang="en-US" sz="1100" b="1" dirty="0">
                <a:solidFill>
                  <a:schemeClr val="tx2"/>
                </a:solidFill>
              </a:rPr>
              <a:t>$28,400 </a:t>
            </a:r>
            <a:r>
              <a:rPr lang="en-US" sz="1100" dirty="0">
                <a:solidFill>
                  <a:schemeClr val="tx2"/>
                </a:solidFill>
              </a:rPr>
              <a:t>and may be as high as $40,904 at the end of their college careers (College Board, 2021).</a:t>
            </a:r>
          </a:p>
          <a:p>
            <a:pPr>
              <a:lnSpc>
                <a:spcPct val="100000"/>
              </a:lnSpc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AC219826-02F1-64FC-6EAF-D615ED139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788" y="1523410"/>
            <a:ext cx="6795701" cy="402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EC59C9-9C6F-20AA-945E-A46E4A6A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The current system of financial aid management is misinformative, complex, counterintuitive and confusing for both students and parents.</a:t>
            </a:r>
            <a:br>
              <a:rPr lang="en-US" sz="2800" dirty="0">
                <a:solidFill>
                  <a:schemeClr val="tx2"/>
                </a:solidFill>
              </a:rPr>
            </a:b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8B81831A-F661-8FC0-AF72-63DBD07F3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33" y="3281344"/>
            <a:ext cx="4419600" cy="2233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History of financial aid policy has been focused on increasing accessibility for underserved students but has failed to implement essential services that help students with financial aid management and operations.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This has led to consequences for both high education students and institutions.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96A341-57F6-1F3F-B2D5-0C461620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719" y="609598"/>
            <a:ext cx="6795701" cy="5045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2FE0C9-18B5-152F-252B-537DFE84733B}"/>
              </a:ext>
            </a:extLst>
          </p:cNvPr>
          <p:cNvSpPr txBox="1"/>
          <p:nvPr/>
        </p:nvSpPr>
        <p:spPr>
          <a:xfrm>
            <a:off x="5168615" y="5674465"/>
            <a:ext cx="20007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Nytimes.com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7471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4" name="Rectangle 39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26222098-34BD-4328-93AF-F8000B8A0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8" name="Right Triangle 397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5255" y="-27798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Freeform: Shape 399">
            <a:extLst>
              <a:ext uri="{FF2B5EF4-FFF2-40B4-BE49-F238E27FC236}">
                <a16:creationId xmlns:a16="http://schemas.microsoft.com/office/drawing/2014/main" id="{853F99AE-CDDD-4AA6-B570-8A6E693F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3" y="4554328"/>
            <a:ext cx="12228078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C47ED6-9E45-840E-2B86-30D46D68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2348"/>
            <a:ext cx="5747015" cy="20019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Financial Aid Management Software Industry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BEA2F3B0-5781-0047-3626-05E3EDA8E06F}"/>
              </a:ext>
            </a:extLst>
          </p:cNvPr>
          <p:cNvSpPr txBox="1"/>
          <p:nvPr/>
        </p:nvSpPr>
        <p:spPr>
          <a:xfrm>
            <a:off x="5716570" y="3598507"/>
            <a:ext cx="4955351" cy="2010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8" name="Content Placeholder 87">
            <a:extLst>
              <a:ext uri="{FF2B5EF4-FFF2-40B4-BE49-F238E27FC236}">
                <a16:creationId xmlns:a16="http://schemas.microsoft.com/office/drawing/2014/main" id="{A377A465-1C4C-071B-E399-42FDB788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889" y="536157"/>
            <a:ext cx="5263671" cy="174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To qualify for inclusion in the financial aid management category, a product must:</a:t>
            </a:r>
          </a:p>
          <a:p>
            <a:r>
              <a:rPr lang="en-US" sz="1200" dirty="0">
                <a:solidFill>
                  <a:schemeClr val="tx2"/>
                </a:solidFill>
              </a:rPr>
              <a:t>Process student financial aid forms </a:t>
            </a:r>
          </a:p>
          <a:p>
            <a:r>
              <a:rPr lang="en-US" sz="1200" dirty="0">
                <a:solidFill>
                  <a:schemeClr val="tx2"/>
                </a:solidFill>
              </a:rPr>
              <a:t>Automate portions of the financial aid process </a:t>
            </a:r>
          </a:p>
          <a:p>
            <a:r>
              <a:rPr lang="en-US" sz="1200" dirty="0">
                <a:solidFill>
                  <a:schemeClr val="tx2"/>
                </a:solidFill>
              </a:rPr>
              <a:t>Provide a dashboard for administrative professionals to manage all student financial aid</a:t>
            </a:r>
          </a:p>
        </p:txBody>
      </p:sp>
      <p:pic>
        <p:nvPicPr>
          <p:cNvPr id="98" name="Picture 97" descr="Diagram, schematic&#10;&#10;Description automatically generated">
            <a:extLst>
              <a:ext uri="{FF2B5EF4-FFF2-40B4-BE49-F238E27FC236}">
                <a16:creationId xmlns:a16="http://schemas.microsoft.com/office/drawing/2014/main" id="{87DF7D82-489B-8F97-B36E-5020E12E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64" y="3172135"/>
            <a:ext cx="11340712" cy="3082396"/>
          </a:xfrm>
          <a:prstGeom prst="rect">
            <a:avLst/>
          </a:prstGeom>
        </p:spPr>
      </p:pic>
      <p:sp>
        <p:nvSpPr>
          <p:cNvPr id="390" name="TextBox 389">
            <a:extLst>
              <a:ext uri="{FF2B5EF4-FFF2-40B4-BE49-F238E27FC236}">
                <a16:creationId xmlns:a16="http://schemas.microsoft.com/office/drawing/2014/main" id="{E40100A3-25FA-4F0B-E7FD-62D9223B300E}"/>
              </a:ext>
            </a:extLst>
          </p:cNvPr>
          <p:cNvSpPr txBox="1"/>
          <p:nvPr/>
        </p:nvSpPr>
        <p:spPr>
          <a:xfrm>
            <a:off x="8851820" y="2698260"/>
            <a:ext cx="286321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sz="1050" dirty="0">
                <a:solidFill>
                  <a:schemeClr val="tx2"/>
                </a:solidFill>
              </a:rPr>
              <a:t>*University students and their parents can access their financial aid rewards and decisions and other essential financial aid resources by logging into the software digital interface.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456E0474-CA63-D642-80E1-A0C3F1C9E2EB}"/>
              </a:ext>
            </a:extLst>
          </p:cNvPr>
          <p:cNvSpPr txBox="1"/>
          <p:nvPr/>
        </p:nvSpPr>
        <p:spPr>
          <a:xfrm>
            <a:off x="9078839" y="5906521"/>
            <a:ext cx="273172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sz="1050" dirty="0">
                <a:solidFill>
                  <a:schemeClr val="tx2"/>
                </a:solidFill>
              </a:rPr>
              <a:t>*University financial aid administrators use the software to manage, track and automate student aid.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B9A6099-9ED6-2CAE-D417-D6562CF7CEB4}"/>
              </a:ext>
            </a:extLst>
          </p:cNvPr>
          <p:cNvSpPr txBox="1"/>
          <p:nvPr/>
        </p:nvSpPr>
        <p:spPr>
          <a:xfrm>
            <a:off x="958306" y="6069975"/>
            <a:ext cx="36938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TADS Financial Aid Software Overview (</a:t>
            </a:r>
            <a:r>
              <a:rPr lang="en-US" sz="900" dirty="0" err="1"/>
              <a:t>www.tads.com</a:t>
            </a:r>
            <a:r>
              <a:rPr lang="en-US" sz="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23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12E99B-ADA7-4828-85E9-B06335C69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ocument 22">
            <a:extLst>
              <a:ext uri="{FF2B5EF4-FFF2-40B4-BE49-F238E27FC236}">
                <a16:creationId xmlns:a16="http://schemas.microsoft.com/office/drawing/2014/main" id="{BFEC1042-3FDC-47A3-BCD7-CA9D052F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247311" y="1896700"/>
            <a:ext cx="6858000" cy="3064605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3DADE5-2AFC-8BD8-459E-DB2CC60B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571" y="394749"/>
            <a:ext cx="7010393" cy="1465143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chemeClr val="tx2">
                    <a:alpha val="80000"/>
                  </a:schemeClr>
                </a:solidFill>
              </a:rPr>
              <a:t>Positive Impact on both Education and Society</a:t>
            </a:r>
            <a:br>
              <a:rPr lang="en-US" dirty="0">
                <a:solidFill>
                  <a:schemeClr val="tx2">
                    <a:alpha val="80000"/>
                  </a:schemeClr>
                </a:solidFill>
              </a:rPr>
            </a:br>
            <a:endParaRPr lang="en-US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42F99-E3E6-E7FB-868B-05A30804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965" y="4848467"/>
            <a:ext cx="3387028" cy="17519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2">
                    <a:alpha val="80000"/>
                  </a:schemeClr>
                </a:solidFill>
              </a:rPr>
              <a:t>For Institutions: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dirty="0">
                <a:solidFill>
                  <a:schemeClr val="tx2">
                    <a:alpha val="80000"/>
                  </a:schemeClr>
                </a:solidFill>
              </a:rPr>
              <a:t>Makes more accurate and compliant financial aid offers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dirty="0">
                <a:solidFill>
                  <a:schemeClr val="tx2">
                    <a:alpha val="80000"/>
                  </a:schemeClr>
                </a:solidFill>
              </a:rPr>
              <a:t>Boosts enrollment rates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dirty="0">
                <a:solidFill>
                  <a:schemeClr val="tx2">
                    <a:alpha val="80000"/>
                  </a:schemeClr>
                </a:solidFill>
              </a:rPr>
              <a:t>Boosts retention rates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2">
                  <a:alpha val="80000"/>
                </a:schemeClr>
              </a:solidFill>
            </a:endParaRPr>
          </a:p>
        </p:txBody>
      </p:sp>
      <p:pic>
        <p:nvPicPr>
          <p:cNvPr id="14" name="Graphic 13" descr="Employee badge with solid fill">
            <a:extLst>
              <a:ext uri="{FF2B5EF4-FFF2-40B4-BE49-F238E27FC236}">
                <a16:creationId xmlns:a16="http://schemas.microsoft.com/office/drawing/2014/main" id="{5A792C0C-4678-EC20-EB34-594F84D33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0552" y="3429000"/>
            <a:ext cx="1475379" cy="1475379"/>
          </a:xfrm>
          <a:prstGeom prst="rect">
            <a:avLst/>
          </a:prstGeom>
        </p:spPr>
      </p:pic>
      <p:pic>
        <p:nvPicPr>
          <p:cNvPr id="16" name="Graphic 15" descr="Classroom outline">
            <a:extLst>
              <a:ext uri="{FF2B5EF4-FFF2-40B4-BE49-F238E27FC236}">
                <a16:creationId xmlns:a16="http://schemas.microsoft.com/office/drawing/2014/main" id="{A4030DF5-89A1-05FE-B551-7A87082CE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599" y="1973454"/>
            <a:ext cx="1395976" cy="1103913"/>
          </a:xfrm>
          <a:prstGeom prst="rect">
            <a:avLst/>
          </a:prstGeom>
        </p:spPr>
      </p:pic>
      <p:pic>
        <p:nvPicPr>
          <p:cNvPr id="20" name="Graphic 19" descr="Internet outline">
            <a:extLst>
              <a:ext uri="{FF2B5EF4-FFF2-40B4-BE49-F238E27FC236}">
                <a16:creationId xmlns:a16="http://schemas.microsoft.com/office/drawing/2014/main" id="{BE569436-1DCD-B90D-0FAE-2A9324C71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2108" y="3229434"/>
            <a:ext cx="1685225" cy="168522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4B845CF-00B3-2549-34C7-28DA871C9342}"/>
              </a:ext>
            </a:extLst>
          </p:cNvPr>
          <p:cNvSpPr txBox="1"/>
          <p:nvPr/>
        </p:nvSpPr>
        <p:spPr>
          <a:xfrm>
            <a:off x="854217" y="3119911"/>
            <a:ext cx="310144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2">
                    <a:alpha val="80000"/>
                  </a:schemeClr>
                </a:solidFill>
              </a:rPr>
              <a:t>For Students: </a:t>
            </a:r>
          </a:p>
          <a:p>
            <a:pPr>
              <a:lnSpc>
                <a:spcPct val="100000"/>
              </a:lnSpc>
            </a:pPr>
            <a:endParaRPr lang="en-US" sz="1500" dirty="0">
              <a:solidFill>
                <a:schemeClr val="tx2">
                  <a:alpha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dirty="0">
                <a:solidFill>
                  <a:schemeClr val="tx2">
                    <a:alpha val="80000"/>
                  </a:schemeClr>
                </a:solidFill>
              </a:rPr>
              <a:t>User friendly interface</a:t>
            </a:r>
          </a:p>
          <a:p>
            <a:pPr>
              <a:lnSpc>
                <a:spcPct val="100000"/>
              </a:lnSpc>
            </a:pPr>
            <a:endParaRPr lang="en-US" sz="1500" dirty="0">
              <a:solidFill>
                <a:schemeClr val="tx2">
                  <a:alpha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dirty="0">
                <a:solidFill>
                  <a:schemeClr val="tx2">
                    <a:alpha val="80000"/>
                  </a:schemeClr>
                </a:solidFill>
              </a:rPr>
              <a:t>Accessible on any digital device</a:t>
            </a:r>
          </a:p>
          <a:p>
            <a:pPr>
              <a:lnSpc>
                <a:spcPct val="100000"/>
              </a:lnSpc>
            </a:pPr>
            <a:endParaRPr lang="en-US" sz="1500" dirty="0">
              <a:solidFill>
                <a:schemeClr val="tx2">
                  <a:alpha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dirty="0">
                <a:solidFill>
                  <a:schemeClr val="tx2">
                    <a:alpha val="80000"/>
                  </a:schemeClr>
                </a:solidFill>
              </a:rPr>
              <a:t>Financial Aid offers are more transparent and straightforward </a:t>
            </a:r>
          </a:p>
          <a:p>
            <a:pPr>
              <a:lnSpc>
                <a:spcPct val="100000"/>
              </a:lnSpc>
            </a:pPr>
            <a:endParaRPr lang="en-US" sz="1500" dirty="0">
              <a:solidFill>
                <a:schemeClr val="tx2">
                  <a:alpha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dirty="0">
                <a:solidFill>
                  <a:schemeClr val="tx2">
                    <a:alpha val="80000"/>
                  </a:schemeClr>
                </a:solidFill>
              </a:rPr>
              <a:t>Automated and student-focused processes </a:t>
            </a: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35569CC3-C438-1A42-B200-4787C0AF2DB4}"/>
              </a:ext>
            </a:extLst>
          </p:cNvPr>
          <p:cNvSpPr/>
          <p:nvPr/>
        </p:nvSpPr>
        <p:spPr>
          <a:xfrm>
            <a:off x="4045059" y="2207746"/>
            <a:ext cx="4181419" cy="3795505"/>
          </a:xfrm>
          <a:prstGeom prst="don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3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Right Triangle 116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1555699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5" y="4554328"/>
            <a:ext cx="12197917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DDE8ED-D066-DAB2-1C93-4A1B403C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1" y="168275"/>
            <a:ext cx="7542349" cy="25749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Key Player: </a:t>
            </a:r>
            <a:r>
              <a:rPr lang="en-US" sz="5400" dirty="0" err="1">
                <a:solidFill>
                  <a:schemeClr val="tx2"/>
                </a:solidFill>
              </a:rPr>
              <a:t>CampusLogic</a:t>
            </a:r>
            <a:endParaRPr lang="en-US" sz="54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A picture containing text, indoor, electronics, wooden&#10;&#10;Description automatically generated">
            <a:extLst>
              <a:ext uri="{FF2B5EF4-FFF2-40B4-BE49-F238E27FC236}">
                <a16:creationId xmlns:a16="http://schemas.microsoft.com/office/drawing/2014/main" id="{1AEFADC3-1160-0FAF-CA80-94AA427A6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463" y="2954226"/>
            <a:ext cx="5399968" cy="3293981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4EA963C5-1072-D974-2B05-7C80AB973F9B}"/>
              </a:ext>
            </a:extLst>
          </p:cNvPr>
          <p:cNvSpPr txBox="1"/>
          <p:nvPr/>
        </p:nvSpPr>
        <p:spPr>
          <a:xfrm>
            <a:off x="232201" y="2782576"/>
            <a:ext cx="297186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Financial Aid Automation </a:t>
            </a:r>
            <a:r>
              <a:rPr lang="en-US" dirty="0">
                <a:solidFill>
                  <a:schemeClr val="tx2"/>
                </a:solidFill>
              </a:rPr>
              <a:t>solutions allow students to make informed financial decisions and chart a personal financial pathway.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Student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Campus Communicator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Virtual Advisor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Scholarship Universe</a:t>
            </a:r>
          </a:p>
          <a:p>
            <a:endParaRPr lang="en-US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B5D62DD-E301-C299-6C6A-A3D82E48BF21}"/>
              </a:ext>
            </a:extLst>
          </p:cNvPr>
          <p:cNvSpPr txBox="1"/>
          <p:nvPr/>
        </p:nvSpPr>
        <p:spPr>
          <a:xfrm>
            <a:off x="9001309" y="2894157"/>
            <a:ext cx="28716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Enrollment Acceleration </a:t>
            </a:r>
            <a:r>
              <a:rPr lang="en-US" dirty="0">
                <a:solidFill>
                  <a:schemeClr val="tx2"/>
                </a:solidFill>
              </a:rPr>
              <a:t>solutions encourage college readiness, financial preparedness, and financial emergency mitigation.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Raise Me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Clear Cost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Sponsored Scholar </a:t>
            </a:r>
          </a:p>
          <a:p>
            <a:endParaRPr lang="en-U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75C633F-C8CB-C0A2-CE0F-DF81EE475877}"/>
              </a:ext>
            </a:extLst>
          </p:cNvPr>
          <p:cNvSpPr txBox="1"/>
          <p:nvPr/>
        </p:nvSpPr>
        <p:spPr>
          <a:xfrm>
            <a:off x="5388341" y="1109732"/>
            <a:ext cx="6120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3047"/>
                </a:solidFill>
                <a:effectLst/>
                <a:latin typeface="Cabin"/>
              </a:rPr>
              <a:t>An Award-Winning SaaS Technology That Eliminates Barriers in Providing and Processing Financial Aid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31C54-1B60-D74F-3A2C-C8A303B658BF}"/>
              </a:ext>
            </a:extLst>
          </p:cNvPr>
          <p:cNvSpPr txBox="1"/>
          <p:nvPr/>
        </p:nvSpPr>
        <p:spPr>
          <a:xfrm>
            <a:off x="3471713" y="6248207"/>
            <a:ext cx="9252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Research.com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4261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50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3" name="Rectangle 52">
            <a:extLst>
              <a:ext uri="{FF2B5EF4-FFF2-40B4-BE49-F238E27FC236}">
                <a16:creationId xmlns:a16="http://schemas.microsoft.com/office/drawing/2014/main" id="{5B62175A-9061-4508-B024-671E2C3C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4" name="Right Triangle 5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5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5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7D7F7755-C305-4B28-8A86-8EA8898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23451-12AE-3BE6-16AE-3AA7F8A4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2">
                    <a:alpha val="80000"/>
                  </a:schemeClr>
                </a:solidFill>
              </a:rPr>
              <a:t>S.W.O.T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4417C9-F86A-D62D-1A85-DDCF0A30B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828612"/>
              </p:ext>
            </p:extLst>
          </p:nvPr>
        </p:nvGraphicFramePr>
        <p:xfrm>
          <a:off x="970323" y="2057416"/>
          <a:ext cx="10171097" cy="3976562"/>
        </p:xfrm>
        <a:graphic>
          <a:graphicData uri="http://schemas.openxmlformats.org/drawingml/2006/table">
            <a:tbl>
              <a:tblPr firstRow="1" bandRow="1"/>
              <a:tblGrid>
                <a:gridCol w="5136897">
                  <a:extLst>
                    <a:ext uri="{9D8B030D-6E8A-4147-A177-3AD203B41FA5}">
                      <a16:colId xmlns:a16="http://schemas.microsoft.com/office/drawing/2014/main" val="1164363126"/>
                    </a:ext>
                  </a:extLst>
                </a:gridCol>
                <a:gridCol w="5034200">
                  <a:extLst>
                    <a:ext uri="{9D8B030D-6E8A-4147-A177-3AD203B41FA5}">
                      <a16:colId xmlns:a16="http://schemas.microsoft.com/office/drawing/2014/main" val="3274887430"/>
                    </a:ext>
                  </a:extLst>
                </a:gridCol>
              </a:tblGrid>
              <a:tr h="2118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Strengths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Comprehensive Platform: Enrollment and Financial Aid Automation Solutions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Promotional &amp; Expansive Website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Merge with Ellucian</a:t>
                      </a:r>
                    </a:p>
                    <a:p>
                      <a:endParaRPr lang="en-US" sz="1700"/>
                    </a:p>
                  </a:txBody>
                  <a:tcPr marL="85853" marR="85853" marT="42927" marB="429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Weaknesses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 New National System of Financial Aid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Processing Political Climate: The Human Labor Conflict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The Risk of New Competitors</a:t>
                      </a:r>
                    </a:p>
                    <a:p>
                      <a:endParaRPr lang="en-US" sz="1700" dirty="0"/>
                    </a:p>
                  </a:txBody>
                  <a:tcPr marL="85853" marR="85853" marT="42927" marB="429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022505"/>
                  </a:ext>
                </a:extLst>
              </a:tr>
              <a:tr h="18579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Opportunities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Continue to Establish Partnerships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Expand Social Media Presence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Extend Customer Base to K-12 Schools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853" marR="85853" marT="42927" marB="429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Threats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Requires Institutional/Employee Buy-in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Weak Customer Relationship Channels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Loss of Brand Identity</a:t>
                      </a:r>
                    </a:p>
                    <a:p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 marL="85853" marR="85853" marT="42927" marB="429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34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82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C3FA84C-8729-4FD0-B361-46AE04B43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Right Triangle 96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7C6509-50D1-E256-E86B-18A0496E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3"/>
            <a:ext cx="10744186" cy="16117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alpha val="80000"/>
                  </a:schemeClr>
                </a:solidFill>
              </a:rPr>
              <a:t>Recommendations For CampusLogic and Other Industry Leaders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B97ECD4-67DD-4166-9EC5-5D8834005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316" y="2403921"/>
            <a:ext cx="11806942" cy="3841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1820F8-B8D2-5119-69D2-5F1E56C52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453169"/>
              </p:ext>
            </p:extLst>
          </p:nvPr>
        </p:nvGraphicFramePr>
        <p:xfrm>
          <a:off x="457200" y="2500757"/>
          <a:ext cx="10723563" cy="367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49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28A4BC-34F3-6F47-1A5D-E99CCCE2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67" y="458283"/>
            <a:ext cx="3718767" cy="5531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alpha val="80000"/>
                  </a:schemeClr>
                </a:solidFill>
              </a:rPr>
              <a:t>Future Predictions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7FF450-FB72-C6F7-C0D6-8E16F02E2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706132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635</Words>
  <Application>Microsoft Macintosh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Cabin</vt:lpstr>
      <vt:lpstr>Posterama</vt:lpstr>
      <vt:lpstr>SineVTI</vt:lpstr>
      <vt:lpstr>The Financial Aid Management Software Industry: A Market Analysis</vt:lpstr>
      <vt:lpstr>Financial Aid is Extremely Important for Students Pursuing Higher Education</vt:lpstr>
      <vt:lpstr>The current system of financial aid management is misinformative, complex, counterintuitive and confusing for both students and parents. </vt:lpstr>
      <vt:lpstr>The Financial Aid Management Software Industry</vt:lpstr>
      <vt:lpstr>Positive Impact on both Education and Society </vt:lpstr>
      <vt:lpstr>Key Player: CampusLogic</vt:lpstr>
      <vt:lpstr>S.W.O.T Analysis</vt:lpstr>
      <vt:lpstr>Recommendations For CampusLogic and Other Industry Leaders</vt:lpstr>
      <vt:lpstr>Future Predictions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Financial Aid Management Software Industry: A Market Analysis</dc:title>
  <dc:creator>Microsoft Office User</dc:creator>
  <cp:lastModifiedBy>Cherner, Todd</cp:lastModifiedBy>
  <cp:revision>3</cp:revision>
  <dcterms:created xsi:type="dcterms:W3CDTF">2022-07-25T20:27:33Z</dcterms:created>
  <dcterms:modified xsi:type="dcterms:W3CDTF">2022-07-27T20:13:01Z</dcterms:modified>
</cp:coreProperties>
</file>