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59" r:id="rId4"/>
    <p:sldId id="265" r:id="rId5"/>
    <p:sldId id="257" r:id="rId6"/>
    <p:sldId id="267" r:id="rId7"/>
    <p:sldId id="266" r:id="rId8"/>
    <p:sldId id="258" r:id="rId9"/>
  </p:sldIdLst>
  <p:sldSz cx="18288000" cy="10287000"/>
  <p:notesSz cx="6858000" cy="9144000"/>
  <p:embeddedFontLst>
    <p:embeddedFont>
      <p:font typeface="Aharoni" panose="02010803020104030203" pitchFamily="2" charset="-7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K Grotesk Bold" pitchFamily="2" charset="77"/>
      <p:regular r:id="rId15"/>
      <p:bold r:id="rId16"/>
    </p:embeddedFont>
    <p:embeddedFont>
      <p:font typeface="HK Grotesk Light" pitchFamily="2" charset="77"/>
      <p:regular r:id="rId17"/>
    </p:embeddedFont>
    <p:embeddedFont>
      <p:font typeface="HK Grotesk Light Bold" pitchFamily="2" charset="77"/>
      <p:regular r:id="rId18"/>
    </p:embeddedFont>
    <p:embeddedFont>
      <p:font typeface="HK Grotesk Medium" pitchFamily="2" charset="77"/>
      <p:regular r:id="rId19"/>
    </p:embeddedFont>
    <p:embeddedFont>
      <p:font typeface="HK Grotesk Medium Bold" pitchFamily="2" charset="77"/>
      <p:regular r:id="rId20"/>
      <p:bold r:id="rId21"/>
    </p:embeddedFont>
    <p:embeddedFont>
      <p:font typeface="Now Bold" pitchFamily="2" charset="77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892"/>
    <a:srgbClr val="6AB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20" autoAdjust="0"/>
  </p:normalViewPr>
  <p:slideViewPr>
    <p:cSldViewPr>
      <p:cViewPr varScale="1">
        <p:scale>
          <a:sx n="65" d="100"/>
          <a:sy n="65" d="100"/>
        </p:scale>
        <p:origin x="106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31457" y="0"/>
            <a:ext cx="10256543" cy="10287000"/>
            <a:chOff x="0" y="0"/>
            <a:chExt cx="13675391" cy="13716000"/>
          </a:xfrm>
        </p:grpSpPr>
        <p:sp>
          <p:nvSpPr>
            <p:cNvPr id="3" name="AutoShape 3"/>
            <p:cNvSpPr/>
            <p:nvPr/>
          </p:nvSpPr>
          <p:spPr>
            <a:xfrm>
              <a:off x="10256543" y="0"/>
              <a:ext cx="3418848" cy="3429000"/>
            </a:xfrm>
            <a:prstGeom prst="rect">
              <a:avLst/>
            </a:prstGeom>
            <a:solidFill>
              <a:srgbClr val="6ABF48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837695" y="3429000"/>
              <a:ext cx="3418848" cy="3429000"/>
            </a:xfrm>
            <a:prstGeom prst="rect">
              <a:avLst/>
            </a:prstGeom>
            <a:solidFill>
              <a:srgbClr val="2B4892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3418848" y="6858000"/>
              <a:ext cx="3418848" cy="3429000"/>
            </a:xfrm>
            <a:prstGeom prst="rect">
              <a:avLst/>
            </a:prstGeom>
            <a:solidFill>
              <a:srgbClr val="6ABF48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0" y="10287000"/>
              <a:ext cx="3418848" cy="3429000"/>
            </a:xfrm>
            <a:prstGeom prst="rect">
              <a:avLst/>
            </a:prstGeom>
            <a:solidFill>
              <a:srgbClr val="2B4892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6837695" y="10287000"/>
              <a:ext cx="3418848" cy="3429000"/>
            </a:xfrm>
            <a:prstGeom prst="rect">
              <a:avLst/>
            </a:prstGeom>
            <a:solidFill>
              <a:srgbClr val="2B4892"/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10256543" y="6858000"/>
              <a:ext cx="3418848" cy="3429000"/>
            </a:xfrm>
            <a:prstGeom prst="rect">
              <a:avLst/>
            </a:prstGeom>
            <a:solidFill>
              <a:srgbClr val="6ABF48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028700" y="825469"/>
            <a:ext cx="9566893" cy="4837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22"/>
              </a:lnSpc>
            </a:pPr>
            <a:r>
              <a:rPr lang="en-US" sz="10000" dirty="0">
                <a:solidFill>
                  <a:srgbClr val="FFFFFF"/>
                </a:solidFill>
                <a:latin typeface="HK Grotesk Medium"/>
              </a:rPr>
              <a:t>Early Childhood Clinical Assessment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95883" y="5905500"/>
            <a:ext cx="6776516" cy="707725"/>
            <a:chOff x="0" y="0"/>
            <a:chExt cx="9035353" cy="943633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79502" cy="943633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1553529" y="164900"/>
              <a:ext cx="7481824" cy="576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  <a:spcBef>
                  <a:spcPct val="0"/>
                </a:spcBef>
              </a:pPr>
              <a:r>
                <a:rPr lang="en-US" sz="2500" dirty="0">
                  <a:solidFill>
                    <a:srgbClr val="FFFFFF"/>
                  </a:solidFill>
                  <a:latin typeface="HK Grotesk Medium Bold"/>
                </a:rPr>
                <a:t>Industry Report By Rebecca Elliott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26461" y="1802442"/>
            <a:ext cx="10195439" cy="1143129"/>
            <a:chOff x="0" y="465512"/>
            <a:chExt cx="13593919" cy="1524172"/>
          </a:xfrm>
        </p:grpSpPr>
        <p:sp>
          <p:nvSpPr>
            <p:cNvPr id="3" name="TextBox 3"/>
            <p:cNvSpPr txBox="1"/>
            <p:nvPr/>
          </p:nvSpPr>
          <p:spPr>
            <a:xfrm>
              <a:off x="0" y="465512"/>
              <a:ext cx="13593919" cy="1428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279"/>
                </a:lnSpc>
                <a:spcBef>
                  <a:spcPct val="0"/>
                </a:spcBef>
              </a:pPr>
              <a:r>
                <a:rPr lang="en-US" sz="9600" u="none" dirty="0">
                  <a:solidFill>
                    <a:srgbClr val="000000"/>
                  </a:solidFill>
                  <a:latin typeface="HK Grotesk Medium Bold"/>
                </a:rPr>
                <a:t>History to Today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12688"/>
              <a:ext cx="13593919" cy="576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  <a:spcBef>
                  <a:spcPct val="0"/>
                </a:spcBef>
              </a:pPr>
              <a:r>
                <a:rPr lang="en-US" sz="2500" dirty="0">
                  <a:solidFill>
                    <a:srgbClr val="000000"/>
                  </a:solidFill>
                  <a:latin typeface="HK Grotesk Light"/>
                </a:rPr>
                <a:t>.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0"/>
            <a:ext cx="4767605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AutoShape 7"/>
          <p:cNvSpPr/>
          <p:nvPr/>
        </p:nvSpPr>
        <p:spPr>
          <a:xfrm rot="-5400000">
            <a:off x="15310505" y="7309505"/>
            <a:ext cx="2973081" cy="2981910"/>
          </a:xfrm>
          <a:prstGeom prst="rect">
            <a:avLst/>
          </a:prstGeom>
          <a:solidFill>
            <a:srgbClr val="6ABF48"/>
          </a:solidFill>
        </p:spPr>
      </p:sp>
      <p:sp>
        <p:nvSpPr>
          <p:cNvPr id="8" name="AutoShape 8"/>
          <p:cNvSpPr/>
          <p:nvPr/>
        </p:nvSpPr>
        <p:spPr>
          <a:xfrm rot="-5400000">
            <a:off x="6364775" y="4336424"/>
            <a:ext cx="2973081" cy="2981910"/>
          </a:xfrm>
          <a:prstGeom prst="rect">
            <a:avLst/>
          </a:prstGeom>
          <a:solidFill>
            <a:srgbClr val="2B489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AutoShape 9"/>
          <p:cNvSpPr/>
          <p:nvPr/>
        </p:nvSpPr>
        <p:spPr>
          <a:xfrm rot="-5400000">
            <a:off x="12328595" y="4336424"/>
            <a:ext cx="2973081" cy="2981910"/>
          </a:xfrm>
          <a:prstGeom prst="rect">
            <a:avLst/>
          </a:prstGeom>
          <a:solidFill>
            <a:srgbClr val="2B4892"/>
          </a:solidFill>
        </p:spPr>
      </p:sp>
      <p:sp>
        <p:nvSpPr>
          <p:cNvPr id="10" name="AutoShape 10"/>
          <p:cNvSpPr/>
          <p:nvPr/>
        </p:nvSpPr>
        <p:spPr>
          <a:xfrm rot="-5400000">
            <a:off x="9346685" y="7309505"/>
            <a:ext cx="2973081" cy="2981910"/>
          </a:xfrm>
          <a:prstGeom prst="rect">
            <a:avLst/>
          </a:prstGeom>
          <a:solidFill>
            <a:srgbClr val="6ABF48"/>
          </a:solidFill>
        </p:spPr>
      </p:sp>
      <p:grpSp>
        <p:nvGrpSpPr>
          <p:cNvPr id="26" name="Group 26"/>
          <p:cNvGrpSpPr/>
          <p:nvPr/>
        </p:nvGrpSpPr>
        <p:grpSpPr>
          <a:xfrm>
            <a:off x="381000" y="647700"/>
            <a:ext cx="4237852" cy="866150"/>
            <a:chOff x="0" y="0"/>
            <a:chExt cx="5650469" cy="1154866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46790" cy="772008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1270979" y="143564"/>
              <a:ext cx="4379490" cy="10113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63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HK Grotesk Medium Bold"/>
                </a:rPr>
                <a:t>Early Childhood Clinical Assessment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0" y="8711238"/>
            <a:ext cx="6360361" cy="1594812"/>
            <a:chOff x="0" y="0"/>
            <a:chExt cx="8480482" cy="2126416"/>
          </a:xfrm>
        </p:grpSpPr>
        <p:sp>
          <p:nvSpPr>
            <p:cNvPr id="30" name="AutoShape 30"/>
            <p:cNvSpPr/>
            <p:nvPr/>
          </p:nvSpPr>
          <p:spPr>
            <a:xfrm>
              <a:off x="1060060" y="1063208"/>
              <a:ext cx="1060060" cy="1063208"/>
            </a:xfrm>
            <a:prstGeom prst="rect">
              <a:avLst/>
            </a:prstGeom>
            <a:solidFill>
              <a:srgbClr val="000000">
                <a:alpha val="3922"/>
              </a:srgb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3180181" y="1063208"/>
              <a:ext cx="1060060" cy="1063208"/>
            </a:xfrm>
            <a:prstGeom prst="rect">
              <a:avLst/>
            </a:prstGeom>
            <a:solidFill>
              <a:srgbClr val="000000">
                <a:alpha val="3922"/>
              </a:srgb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0" y="0"/>
              <a:ext cx="1060060" cy="1063208"/>
            </a:xfrm>
            <a:prstGeom prst="rect">
              <a:avLst/>
            </a:prstGeom>
            <a:solidFill>
              <a:srgbClr val="000000">
                <a:alpha val="1961"/>
              </a:srgb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2120120" y="0"/>
              <a:ext cx="1060060" cy="1063208"/>
            </a:xfrm>
            <a:prstGeom prst="rect">
              <a:avLst/>
            </a:prstGeom>
            <a:solidFill>
              <a:srgbClr val="000000">
                <a:alpha val="1961"/>
              </a:srgb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5300301" y="1063208"/>
              <a:ext cx="1060060" cy="1063208"/>
            </a:xfrm>
            <a:prstGeom prst="rect">
              <a:avLst/>
            </a:prstGeom>
            <a:solidFill>
              <a:srgbClr val="000000">
                <a:alpha val="3922"/>
              </a:srgb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420421" y="1063208"/>
              <a:ext cx="1060060" cy="1063208"/>
            </a:xfrm>
            <a:prstGeom prst="rect">
              <a:avLst/>
            </a:prstGeom>
            <a:solidFill>
              <a:srgbClr val="000000">
                <a:alpha val="3922"/>
              </a:srgb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4240241" y="0"/>
              <a:ext cx="1060060" cy="1063208"/>
            </a:xfrm>
            <a:prstGeom prst="rect">
              <a:avLst/>
            </a:prstGeom>
            <a:solidFill>
              <a:srgbClr val="000000">
                <a:alpha val="1961"/>
              </a:srgb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6360361" y="0"/>
              <a:ext cx="1060060" cy="1063208"/>
            </a:xfrm>
            <a:prstGeom prst="rect">
              <a:avLst/>
            </a:prstGeom>
            <a:solidFill>
              <a:srgbClr val="000000">
                <a:alpha val="1961"/>
              </a:srgbClr>
            </a:solidFill>
          </p:spPr>
        </p:sp>
      </p:grpSp>
      <p:pic>
        <p:nvPicPr>
          <p:cNvPr id="38" name="Picture 2">
            <a:extLst>
              <a:ext uri="{FF2B5EF4-FFF2-40B4-BE49-F238E27FC236}">
                <a16:creationId xmlns:a16="http://schemas.microsoft.com/office/drawing/2014/main" id="{A5780A7B-A4AF-E209-A9D3-2E2C6CBCA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77000" y="5162104"/>
            <a:ext cx="2798000" cy="1200596"/>
          </a:xfrm>
          <a:prstGeom prst="rect">
            <a:avLst/>
          </a:prstGeom>
        </p:spPr>
      </p:pic>
      <p:pic>
        <p:nvPicPr>
          <p:cNvPr id="39" name="Picture 17">
            <a:extLst>
              <a:ext uri="{FF2B5EF4-FFF2-40B4-BE49-F238E27FC236}">
                <a16:creationId xmlns:a16="http://schemas.microsoft.com/office/drawing/2014/main" id="{818791A1-07E3-C2EF-07A6-9EE194FE05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732490" y="4697473"/>
            <a:ext cx="2165290" cy="2129858"/>
          </a:xfrm>
          <a:prstGeom prst="rect">
            <a:avLst/>
          </a:prstGeom>
        </p:spPr>
      </p:pic>
      <p:pic>
        <p:nvPicPr>
          <p:cNvPr id="40" name="Picture 5">
            <a:extLst>
              <a:ext uri="{FF2B5EF4-FFF2-40B4-BE49-F238E27FC236}">
                <a16:creationId xmlns:a16="http://schemas.microsoft.com/office/drawing/2014/main" id="{E78A8B03-F4C8-4159-8615-E1FF6867FC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800977" y="7937011"/>
            <a:ext cx="2268095" cy="183922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7BF1496-CBB6-F3D5-AF60-F2307A6885F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259" r="19106"/>
          <a:stretch/>
        </p:blipFill>
        <p:spPr>
          <a:xfrm>
            <a:off x="-1" y="2171700"/>
            <a:ext cx="4767605" cy="6847997"/>
          </a:xfrm>
          <a:prstGeom prst="rect">
            <a:avLst/>
          </a:prstGeom>
        </p:spPr>
      </p:pic>
      <p:pic>
        <p:nvPicPr>
          <p:cNvPr id="1034" name="Picture 10" descr="Calendar icon free vector png - Pixsector">
            <a:extLst>
              <a:ext uri="{FF2B5EF4-FFF2-40B4-BE49-F238E27FC236}">
                <a16:creationId xmlns:a16="http://schemas.microsoft.com/office/drawing/2014/main" id="{9B1C0E09-80BF-A9BB-4FB0-E0324D0EE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2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496" y="6729110"/>
            <a:ext cx="4142700" cy="4142700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134598" y="766360"/>
            <a:ext cx="5715001" cy="1598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800" dirty="0">
                <a:solidFill>
                  <a:schemeClr val="bg1"/>
                </a:solidFill>
                <a:latin typeface="HK Grotesk Medium Bold"/>
              </a:rPr>
              <a:t>Early</a:t>
            </a:r>
            <a:r>
              <a:rPr lang="en-US" sz="3200" dirty="0">
                <a:solidFill>
                  <a:schemeClr val="bg1"/>
                </a:solidFill>
                <a:latin typeface="HK Grotesk Medium Bold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HK Grotesk Medium Bold"/>
              </a:rPr>
              <a:t>Childhood Clinical Assessment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231638" y="0"/>
            <a:ext cx="3056362" cy="3065438"/>
            <a:chOff x="0" y="0"/>
            <a:chExt cx="4075149" cy="4087250"/>
          </a:xfrm>
        </p:grpSpPr>
        <p:sp>
          <p:nvSpPr>
            <p:cNvPr id="6" name="AutoShape 6"/>
            <p:cNvSpPr/>
            <p:nvPr/>
          </p:nvSpPr>
          <p:spPr>
            <a:xfrm rot="-10800000">
              <a:off x="2037575" y="0"/>
              <a:ext cx="1018787" cy="1021813"/>
            </a:xfrm>
            <a:prstGeom prst="rect">
              <a:avLst/>
            </a:prstGeom>
            <a:solidFill>
              <a:srgbClr val="3F7E44">
                <a:alpha val="46667"/>
              </a:srgbClr>
            </a:solidFill>
          </p:spPr>
        </p:sp>
        <p:sp>
          <p:nvSpPr>
            <p:cNvPr id="7" name="AutoShape 7"/>
            <p:cNvSpPr/>
            <p:nvPr/>
          </p:nvSpPr>
          <p:spPr>
            <a:xfrm rot="-10800000">
              <a:off x="2037575" y="2043625"/>
              <a:ext cx="1018787" cy="1021813"/>
            </a:xfrm>
            <a:prstGeom prst="rect">
              <a:avLst/>
            </a:prstGeom>
            <a:solidFill>
              <a:srgbClr val="3F7E44">
                <a:alpha val="46667"/>
              </a:srgbClr>
            </a:solidFill>
          </p:spPr>
        </p:sp>
        <p:sp>
          <p:nvSpPr>
            <p:cNvPr id="8" name="AutoShape 8"/>
            <p:cNvSpPr/>
            <p:nvPr/>
          </p:nvSpPr>
          <p:spPr>
            <a:xfrm rot="-10800000">
              <a:off x="0" y="0"/>
              <a:ext cx="1018787" cy="1021813"/>
            </a:xfrm>
            <a:prstGeom prst="rect">
              <a:avLst/>
            </a:prstGeom>
            <a:solidFill>
              <a:srgbClr val="3F7E44">
                <a:alpha val="46667"/>
              </a:srgbClr>
            </a:solidFill>
          </p:spPr>
        </p:sp>
        <p:sp>
          <p:nvSpPr>
            <p:cNvPr id="9" name="AutoShape 9"/>
            <p:cNvSpPr/>
            <p:nvPr/>
          </p:nvSpPr>
          <p:spPr>
            <a:xfrm rot="-10800000">
              <a:off x="3056362" y="1021813"/>
              <a:ext cx="1018787" cy="1021813"/>
            </a:xfrm>
            <a:prstGeom prst="rect">
              <a:avLst/>
            </a:prstGeom>
            <a:solidFill>
              <a:srgbClr val="3F7E44">
                <a:alpha val="23922"/>
              </a:srgbClr>
            </a:solidFill>
          </p:spPr>
        </p:sp>
        <p:sp>
          <p:nvSpPr>
            <p:cNvPr id="10" name="AutoShape 10"/>
            <p:cNvSpPr/>
            <p:nvPr/>
          </p:nvSpPr>
          <p:spPr>
            <a:xfrm rot="-10800000">
              <a:off x="1018787" y="1021813"/>
              <a:ext cx="1018787" cy="1021813"/>
            </a:xfrm>
            <a:prstGeom prst="rect">
              <a:avLst/>
            </a:prstGeom>
            <a:solidFill>
              <a:srgbClr val="3F7E44">
                <a:alpha val="23922"/>
              </a:srgbClr>
            </a:solidFill>
          </p:spPr>
        </p:sp>
        <p:sp>
          <p:nvSpPr>
            <p:cNvPr id="11" name="AutoShape 11"/>
            <p:cNvSpPr/>
            <p:nvPr/>
          </p:nvSpPr>
          <p:spPr>
            <a:xfrm rot="-10800000">
              <a:off x="3056362" y="3065438"/>
              <a:ext cx="1018787" cy="1021813"/>
            </a:xfrm>
            <a:prstGeom prst="rect">
              <a:avLst/>
            </a:prstGeom>
            <a:solidFill>
              <a:srgbClr val="3F7E44">
                <a:alpha val="23922"/>
              </a:srgbClr>
            </a:solidFill>
          </p:spPr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33FCD61B-CEA1-62A3-524B-41AF13488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r="23472"/>
          <a:stretch/>
        </p:blipFill>
        <p:spPr bwMode="auto">
          <a:xfrm>
            <a:off x="0" y="-38100"/>
            <a:ext cx="9525000" cy="1032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063461-A70E-5223-CED2-34DCE5099915}"/>
              </a:ext>
            </a:extLst>
          </p:cNvPr>
          <p:cNvSpPr txBox="1"/>
          <p:nvPr/>
        </p:nvSpPr>
        <p:spPr>
          <a:xfrm>
            <a:off x="10134598" y="2324100"/>
            <a:ext cx="6705602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early childhood clinical assessment industry has been around for almost a century to serve a very specific purpose for educational practitioners.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0" i="0" u="none" strike="noStrike" dirty="0">
                <a:solidFill>
                  <a:schemeClr val="bg1"/>
                </a:solidFill>
                <a:effectLst/>
              </a:rPr>
              <a:t>Gathers developmental and IQ data in children birth – 8 years old.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</a:rPr>
              <a:t>Aid in the diagnosis of disabilities, identification of strengths and weakness, progress monitor growth, and evaluate effectiveness of programs and interventions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0" i="0" u="none" strike="noStrike" dirty="0">
                <a:solidFill>
                  <a:schemeClr val="bg1"/>
                </a:solidFill>
                <a:effectLst/>
              </a:rPr>
              <a:t>Systematically developed and are norm referenced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</a:rPr>
              <a:t>Administered individually by qualified professional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0" i="0" u="none" strike="noStrike" dirty="0">
                <a:solidFill>
                  <a:schemeClr val="bg1"/>
                </a:solidFill>
                <a:effectLst/>
              </a:rPr>
              <a:t>Sold by publishing companies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38761" y="-385229"/>
            <a:ext cx="4455533" cy="4807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28"/>
              </a:lnSpc>
            </a:pPr>
            <a:r>
              <a:rPr lang="en-US" sz="32481" dirty="0">
                <a:solidFill>
                  <a:schemeClr val="bg2">
                    <a:alpha val="6667"/>
                  </a:schemeClr>
                </a:solidFill>
                <a:latin typeface="HK Grotesk Bold"/>
              </a:rPr>
              <a:t>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231914" y="3034197"/>
            <a:ext cx="4455533" cy="4737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28"/>
              </a:lnSpc>
            </a:pPr>
            <a:r>
              <a:rPr lang="en-US" sz="32481">
                <a:solidFill>
                  <a:srgbClr val="FFFFFF">
                    <a:alpha val="6667"/>
                  </a:srgbClr>
                </a:solidFill>
                <a:latin typeface="HK Grotesk Bold"/>
              </a:rPr>
              <a:t>2</a:t>
            </a:r>
          </a:p>
        </p:txBody>
      </p:sp>
      <p:sp>
        <p:nvSpPr>
          <p:cNvPr id="4" name="AutoShape 4"/>
          <p:cNvSpPr/>
          <p:nvPr/>
        </p:nvSpPr>
        <p:spPr>
          <a:xfrm>
            <a:off x="8348836" y="0"/>
            <a:ext cx="7491301" cy="3429000"/>
          </a:xfrm>
          <a:prstGeom prst="rect">
            <a:avLst/>
          </a:prstGeom>
          <a:solidFill>
            <a:srgbClr val="2B4892"/>
          </a:solidFill>
        </p:spPr>
      </p:sp>
      <p:sp>
        <p:nvSpPr>
          <p:cNvPr id="5" name="TextBox 5"/>
          <p:cNvSpPr txBox="1"/>
          <p:nvPr/>
        </p:nvSpPr>
        <p:spPr>
          <a:xfrm>
            <a:off x="14867336" y="6467158"/>
            <a:ext cx="4455533" cy="4737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28"/>
              </a:lnSpc>
            </a:pPr>
            <a:r>
              <a:rPr lang="en-US" sz="32481">
                <a:solidFill>
                  <a:srgbClr val="FFFFFF">
                    <a:alpha val="6667"/>
                  </a:srgbClr>
                </a:solidFill>
                <a:latin typeface="HK Grotesk Bold"/>
              </a:rPr>
              <a:t>3</a:t>
            </a:r>
          </a:p>
        </p:txBody>
      </p:sp>
      <p:sp>
        <p:nvSpPr>
          <p:cNvPr id="6" name="AutoShape 6"/>
          <p:cNvSpPr/>
          <p:nvPr/>
        </p:nvSpPr>
        <p:spPr>
          <a:xfrm>
            <a:off x="8348836" y="6858000"/>
            <a:ext cx="7491301" cy="3429000"/>
          </a:xfrm>
          <a:prstGeom prst="rect">
            <a:avLst/>
          </a:prstGeom>
          <a:solidFill>
            <a:srgbClr val="2B4892"/>
          </a:solidFill>
        </p:spPr>
      </p:sp>
      <p:sp>
        <p:nvSpPr>
          <p:cNvPr id="7" name="AutoShape 7"/>
          <p:cNvSpPr/>
          <p:nvPr/>
        </p:nvSpPr>
        <p:spPr>
          <a:xfrm>
            <a:off x="10796699" y="3429000"/>
            <a:ext cx="7491301" cy="3429000"/>
          </a:xfrm>
          <a:prstGeom prst="rect">
            <a:avLst/>
          </a:prstGeom>
          <a:solidFill>
            <a:srgbClr val="6ABF48"/>
          </a:solidFill>
        </p:spPr>
      </p:sp>
      <p:sp>
        <p:nvSpPr>
          <p:cNvPr id="9" name="TextBox 9"/>
          <p:cNvSpPr txBox="1"/>
          <p:nvPr/>
        </p:nvSpPr>
        <p:spPr>
          <a:xfrm>
            <a:off x="985055" y="4560531"/>
            <a:ext cx="6025345" cy="811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13"/>
              </a:lnSpc>
            </a:pPr>
            <a:r>
              <a:rPr lang="en-US" sz="6600" dirty="0">
                <a:solidFill>
                  <a:srgbClr val="FFFFFF"/>
                </a:solidFill>
                <a:latin typeface="HK Grotesk Medium"/>
              </a:rPr>
              <a:t>Industry Trends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32127" y="1181100"/>
            <a:ext cx="6724719" cy="100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3"/>
              </a:lnSpc>
            </a:pPr>
            <a:r>
              <a:rPr lang="en-US" sz="2800" dirty="0">
                <a:solidFill>
                  <a:srgbClr val="FFFFFF"/>
                </a:solidFill>
                <a:latin typeface="Now Bold"/>
              </a:rPr>
              <a:t> Normative Updates and Release of New Versions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79990" y="4533900"/>
            <a:ext cx="6724719" cy="100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3"/>
              </a:lnSpc>
            </a:pPr>
            <a:r>
              <a:rPr lang="en-US" sz="2800" dirty="0">
                <a:solidFill>
                  <a:srgbClr val="FFFFFF"/>
                </a:solidFill>
                <a:latin typeface="Now Bold"/>
              </a:rPr>
              <a:t>Technological Revolution’s Impact on the Industry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732127" y="8267700"/>
            <a:ext cx="672471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3"/>
              </a:lnSpc>
            </a:pPr>
            <a:r>
              <a:rPr lang="en-US" sz="2800" dirty="0">
                <a:solidFill>
                  <a:srgbClr val="FFFFFF"/>
                </a:solidFill>
                <a:latin typeface="Now Bold"/>
              </a:rPr>
              <a:t>Additional Products and Resources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38256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285B62-7E31-FEAA-A75F-F3B637DD0225}"/>
              </a:ext>
            </a:extLst>
          </p:cNvPr>
          <p:cNvSpPr/>
          <p:nvPr/>
        </p:nvSpPr>
        <p:spPr>
          <a:xfrm>
            <a:off x="0" y="0"/>
            <a:ext cx="18288000" cy="1398290"/>
          </a:xfrm>
          <a:prstGeom prst="rect">
            <a:avLst/>
          </a:prstGeom>
          <a:solidFill>
            <a:srgbClr val="6AB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EB15EE-08F7-71ED-2185-4C0A77C708DB}"/>
              </a:ext>
            </a:extLst>
          </p:cNvPr>
          <p:cNvSpPr/>
          <p:nvPr/>
        </p:nvSpPr>
        <p:spPr>
          <a:xfrm>
            <a:off x="1562100" y="733509"/>
            <a:ext cx="15163800" cy="533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3294005" y="5278175"/>
            <a:ext cx="4993995" cy="5008825"/>
            <a:chOff x="0" y="0"/>
            <a:chExt cx="6658660" cy="6678433"/>
          </a:xfrm>
        </p:grpSpPr>
        <p:sp>
          <p:nvSpPr>
            <p:cNvPr id="20" name="AutoShape 20"/>
            <p:cNvSpPr/>
            <p:nvPr/>
          </p:nvSpPr>
          <p:spPr>
            <a:xfrm>
              <a:off x="3329330" y="1669608"/>
              <a:ext cx="1664665" cy="1669608"/>
            </a:xfrm>
            <a:prstGeom prst="rect">
              <a:avLst/>
            </a:prstGeom>
            <a:solidFill>
              <a:srgbClr val="000000">
                <a:alpha val="6667"/>
              </a:srgb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0" y="5008825"/>
              <a:ext cx="1664665" cy="1669608"/>
            </a:xfrm>
            <a:prstGeom prst="rect">
              <a:avLst/>
            </a:prstGeom>
            <a:solidFill>
              <a:srgbClr val="000000">
                <a:alpha val="6667"/>
              </a:srgb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3329330" y="5008825"/>
              <a:ext cx="1664665" cy="1669608"/>
            </a:xfrm>
            <a:prstGeom prst="rect">
              <a:avLst/>
            </a:prstGeom>
            <a:solidFill>
              <a:srgbClr val="000000">
                <a:alpha val="6667"/>
              </a:srgb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993995" y="0"/>
              <a:ext cx="1664665" cy="1669608"/>
            </a:xfrm>
            <a:prstGeom prst="rect">
              <a:avLst/>
            </a:prstGeom>
            <a:solidFill>
              <a:srgbClr val="3F7E44">
                <a:alpha val="44706"/>
              </a:srgb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1664665" y="3339217"/>
              <a:ext cx="1664665" cy="1669608"/>
            </a:xfrm>
            <a:prstGeom prst="rect">
              <a:avLst/>
            </a:prstGeom>
            <a:solidFill>
              <a:srgbClr val="3F7E44">
                <a:alpha val="44706"/>
              </a:srgb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993995" y="3339217"/>
              <a:ext cx="1664665" cy="1669608"/>
            </a:xfrm>
            <a:prstGeom prst="rect">
              <a:avLst/>
            </a:prstGeom>
            <a:solidFill>
              <a:srgbClr val="3F7E44">
                <a:alpha val="44706"/>
              </a:srgbClr>
            </a:solidFill>
          </p:spPr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90C4E0E0-F620-FC86-4F3B-F842517A8800}"/>
              </a:ext>
            </a:extLst>
          </p:cNvPr>
          <p:cNvSpPr/>
          <p:nvPr/>
        </p:nvSpPr>
        <p:spPr>
          <a:xfrm>
            <a:off x="1562100" y="6582972"/>
            <a:ext cx="4419600" cy="23672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Elevate Potential | Riverside Insights">
            <a:extLst>
              <a:ext uri="{FF2B5EF4-FFF2-40B4-BE49-F238E27FC236}">
                <a16:creationId xmlns:a16="http://schemas.microsoft.com/office/drawing/2014/main" id="{36FC13AA-2483-B272-6E78-EF1AA92E8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74" y="1727740"/>
            <a:ext cx="1083625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56C7B2E-5691-BD2F-DE04-108F93012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158" y="6596812"/>
            <a:ext cx="4419983" cy="2371550"/>
          </a:xfrm>
          <a:prstGeom prst="rect">
            <a:avLst/>
          </a:prstGeom>
        </p:spPr>
      </p:pic>
      <p:sp>
        <p:nvSpPr>
          <p:cNvPr id="28" name="TextBox 18">
            <a:extLst>
              <a:ext uri="{FF2B5EF4-FFF2-40B4-BE49-F238E27FC236}">
                <a16:creationId xmlns:a16="http://schemas.microsoft.com/office/drawing/2014/main" id="{F0000C4C-B4CE-3587-698F-990716BA3911}"/>
              </a:ext>
            </a:extLst>
          </p:cNvPr>
          <p:cNvSpPr txBox="1"/>
          <p:nvPr/>
        </p:nvSpPr>
        <p:spPr>
          <a:xfrm>
            <a:off x="2120800" y="7047211"/>
            <a:ext cx="3130112" cy="164660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613"/>
              </a:lnSpc>
              <a:spcBef>
                <a:spcPct val="0"/>
              </a:spcBef>
            </a:pPr>
            <a:r>
              <a:rPr lang="en-US" sz="13800" b="1" dirty="0">
                <a:solidFill>
                  <a:srgbClr val="6ABF48"/>
                </a:solidFill>
                <a:latin typeface="Aharoni" panose="02010803020104030203" pitchFamily="2" charset="-79"/>
                <a:ea typeface="HGPSoeiKakugothicUB" panose="020B0400000000000000" pitchFamily="34" charset="-128"/>
                <a:cs typeface="Aharoni" panose="02010803020104030203" pitchFamily="2" charset="-79"/>
              </a:rPr>
              <a:t>2018</a:t>
            </a:r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02025BF8-2052-3217-94A7-9D163DB267D7}"/>
              </a:ext>
            </a:extLst>
          </p:cNvPr>
          <p:cNvSpPr txBox="1"/>
          <p:nvPr/>
        </p:nvSpPr>
        <p:spPr>
          <a:xfrm>
            <a:off x="6726690" y="7393120"/>
            <a:ext cx="4730312" cy="127650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8000" dirty="0">
                <a:solidFill>
                  <a:srgbClr val="6ABF4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Verticals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44DA625-F9E6-6FFA-44F2-88070D978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1105" y="6527939"/>
            <a:ext cx="4419983" cy="2371550"/>
          </a:xfrm>
          <a:prstGeom prst="rect">
            <a:avLst/>
          </a:prstGeom>
        </p:spPr>
      </p:pic>
      <p:sp>
        <p:nvSpPr>
          <p:cNvPr id="32" name="TextBox 18">
            <a:extLst>
              <a:ext uri="{FF2B5EF4-FFF2-40B4-BE49-F238E27FC236}">
                <a16:creationId xmlns:a16="http://schemas.microsoft.com/office/drawing/2014/main" id="{AC7B560E-E716-B3E7-6F90-D1D68F1A2DDC}"/>
              </a:ext>
            </a:extLst>
          </p:cNvPr>
          <p:cNvSpPr txBox="1"/>
          <p:nvPr/>
        </p:nvSpPr>
        <p:spPr>
          <a:xfrm>
            <a:off x="7526790" y="6406151"/>
            <a:ext cx="3130112" cy="164660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613"/>
              </a:lnSpc>
              <a:spcBef>
                <a:spcPct val="0"/>
              </a:spcBef>
            </a:pPr>
            <a:r>
              <a:rPr lang="en-US" sz="13800" dirty="0">
                <a:solidFill>
                  <a:srgbClr val="6ABF4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en-US" sz="8295" dirty="0">
              <a:solidFill>
                <a:srgbClr val="6ABF48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7" name="TextBox 18">
            <a:extLst>
              <a:ext uri="{FF2B5EF4-FFF2-40B4-BE49-F238E27FC236}">
                <a16:creationId xmlns:a16="http://schemas.microsoft.com/office/drawing/2014/main" id="{7577F73B-5FD4-964B-1535-FBBAE9FAE1DF}"/>
              </a:ext>
            </a:extLst>
          </p:cNvPr>
          <p:cNvSpPr txBox="1"/>
          <p:nvPr/>
        </p:nvSpPr>
        <p:spPr>
          <a:xfrm>
            <a:off x="13002092" y="7047211"/>
            <a:ext cx="3130112" cy="175432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613"/>
              </a:lnSpc>
              <a:spcBef>
                <a:spcPct val="0"/>
              </a:spcBef>
            </a:pPr>
            <a:r>
              <a:rPr lang="en-US" sz="16600" dirty="0">
                <a:solidFill>
                  <a:srgbClr val="6ABF4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#1</a:t>
            </a:r>
            <a:endParaRPr lang="en-US" sz="8800" dirty="0">
              <a:solidFill>
                <a:srgbClr val="6ABF48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86942" y="1935272"/>
            <a:ext cx="543805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HK Grotesk Medium"/>
              </a:rPr>
              <a:t>Strengths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174114" y="2705100"/>
            <a:ext cx="4436486" cy="2226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  <a:latin typeface="HK Grotesk Light Bold"/>
              </a:rPr>
              <a:t>Technology</a:t>
            </a:r>
          </a:p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r>
              <a:rPr lang="en-US" sz="2500" b="1" i="0" u="none" strike="noStrike" dirty="0">
                <a:solidFill>
                  <a:srgbClr val="000000"/>
                </a:solidFill>
                <a:effectLst/>
                <a:latin typeface="HK Grotesk Light Bold"/>
              </a:rPr>
              <a:t>High Domestic Use</a:t>
            </a:r>
          </a:p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  <a:latin typeface="HK Grotesk Light Bold"/>
              </a:rPr>
              <a:t>Assessment Recognition</a:t>
            </a:r>
          </a:p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  <a:latin typeface="HK Grotesk Light Bold"/>
              </a:rPr>
              <a:t>Investment Backing</a:t>
            </a:r>
          </a:p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endParaRPr lang="en-US" sz="2800" b="1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8288000" cy="1382562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445952" y="401778"/>
            <a:ext cx="4362665" cy="931722"/>
            <a:chOff x="0" y="0"/>
            <a:chExt cx="5816887" cy="124229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46790" cy="77200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437397" y="460372"/>
              <a:ext cx="4379490" cy="781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63"/>
                </a:lnSpc>
                <a:spcBef>
                  <a:spcPct val="0"/>
                </a:spcBef>
              </a:pPr>
              <a:r>
                <a:rPr lang="en-US" sz="8000" dirty="0">
                  <a:solidFill>
                    <a:srgbClr val="000000"/>
                  </a:solidFill>
                  <a:latin typeface="HK Grotesk Medium Bold"/>
                </a:rPr>
                <a:t>SWOT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0" y="5964059"/>
            <a:ext cx="4372915" cy="4385901"/>
            <a:chOff x="0" y="0"/>
            <a:chExt cx="5830554" cy="5847867"/>
          </a:xfrm>
        </p:grpSpPr>
        <p:sp>
          <p:nvSpPr>
            <p:cNvPr id="10" name="AutoShape 10"/>
            <p:cNvSpPr/>
            <p:nvPr/>
          </p:nvSpPr>
          <p:spPr>
            <a:xfrm rot="-10800000">
              <a:off x="2915277" y="0"/>
              <a:ext cx="1457638" cy="1461967"/>
            </a:xfrm>
            <a:prstGeom prst="rect">
              <a:avLst/>
            </a:prstGeom>
            <a:solidFill>
              <a:srgbClr val="000000">
                <a:alpha val="9804"/>
              </a:srgbClr>
            </a:solidFill>
          </p:spPr>
        </p:sp>
        <p:sp>
          <p:nvSpPr>
            <p:cNvPr id="11" name="AutoShape 11"/>
            <p:cNvSpPr/>
            <p:nvPr/>
          </p:nvSpPr>
          <p:spPr>
            <a:xfrm rot="-10800000">
              <a:off x="2915277" y="2923934"/>
              <a:ext cx="1457638" cy="1461967"/>
            </a:xfrm>
            <a:prstGeom prst="rect">
              <a:avLst/>
            </a:prstGeom>
            <a:solidFill>
              <a:srgbClr val="000000">
                <a:alpha val="9804"/>
              </a:srgbClr>
            </a:solidFill>
          </p:spPr>
        </p:sp>
        <p:sp>
          <p:nvSpPr>
            <p:cNvPr id="12" name="AutoShape 12"/>
            <p:cNvSpPr/>
            <p:nvPr/>
          </p:nvSpPr>
          <p:spPr>
            <a:xfrm rot="-10800000">
              <a:off x="0" y="0"/>
              <a:ext cx="1457638" cy="1461967"/>
            </a:xfrm>
            <a:prstGeom prst="rect">
              <a:avLst/>
            </a:prstGeom>
            <a:solidFill>
              <a:srgbClr val="000000">
                <a:alpha val="9804"/>
              </a:srgbClr>
            </a:solidFill>
          </p:spPr>
        </p:sp>
        <p:sp>
          <p:nvSpPr>
            <p:cNvPr id="13" name="AutoShape 13"/>
            <p:cNvSpPr/>
            <p:nvPr/>
          </p:nvSpPr>
          <p:spPr>
            <a:xfrm rot="-10800000">
              <a:off x="4372915" y="1461967"/>
              <a:ext cx="1457638" cy="1461967"/>
            </a:xfrm>
            <a:prstGeom prst="rect">
              <a:avLst/>
            </a:prstGeom>
            <a:solidFill>
              <a:srgbClr val="000000">
                <a:alpha val="4706"/>
              </a:srgbClr>
            </a:solidFill>
          </p:spPr>
        </p:sp>
        <p:sp>
          <p:nvSpPr>
            <p:cNvPr id="14" name="AutoShape 14"/>
            <p:cNvSpPr/>
            <p:nvPr/>
          </p:nvSpPr>
          <p:spPr>
            <a:xfrm rot="-10800000">
              <a:off x="1457638" y="1461967"/>
              <a:ext cx="1457638" cy="1461967"/>
            </a:xfrm>
            <a:prstGeom prst="rect">
              <a:avLst/>
            </a:prstGeom>
            <a:solidFill>
              <a:srgbClr val="000000">
                <a:alpha val="4706"/>
              </a:srgbClr>
            </a:solidFill>
          </p:spPr>
        </p:sp>
        <p:sp>
          <p:nvSpPr>
            <p:cNvPr id="15" name="AutoShape 15"/>
            <p:cNvSpPr/>
            <p:nvPr/>
          </p:nvSpPr>
          <p:spPr>
            <a:xfrm rot="-10800000">
              <a:off x="4372915" y="4385901"/>
              <a:ext cx="1457638" cy="1461967"/>
            </a:xfrm>
            <a:prstGeom prst="rect">
              <a:avLst/>
            </a:prstGeom>
            <a:solidFill>
              <a:srgbClr val="000000">
                <a:alpha val="4706"/>
              </a:srgbClr>
            </a:solidFill>
          </p:spPr>
        </p:sp>
      </p:grpSp>
      <p:sp>
        <p:nvSpPr>
          <p:cNvPr id="16" name="TextBox 2">
            <a:extLst>
              <a:ext uri="{FF2B5EF4-FFF2-40B4-BE49-F238E27FC236}">
                <a16:creationId xmlns:a16="http://schemas.microsoft.com/office/drawing/2014/main" id="{29976B21-FDEF-224A-041A-C2921CF959C9}"/>
              </a:ext>
            </a:extLst>
          </p:cNvPr>
          <p:cNvSpPr txBox="1"/>
          <p:nvPr/>
        </p:nvSpPr>
        <p:spPr>
          <a:xfrm>
            <a:off x="10363200" y="1943100"/>
            <a:ext cx="543805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HK Grotesk Medium"/>
              </a:rPr>
              <a:t>Weaknesses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2DC02376-8DBB-0871-957B-0DEA943C4CD8}"/>
              </a:ext>
            </a:extLst>
          </p:cNvPr>
          <p:cNvSpPr txBox="1"/>
          <p:nvPr/>
        </p:nvSpPr>
        <p:spPr>
          <a:xfrm>
            <a:off x="10498714" y="2688137"/>
            <a:ext cx="4436486" cy="2226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r>
              <a:rPr lang="en-US" sz="2500" b="1" i="0" strike="noStrike" dirty="0">
                <a:solidFill>
                  <a:srgbClr val="000000"/>
                </a:solidFill>
                <a:effectLst/>
                <a:latin typeface="HK Grotesk Light Bold"/>
              </a:rPr>
              <a:t>Continued Print Assessments</a:t>
            </a:r>
            <a:endParaRPr lang="en-US" sz="2500" b="1" dirty="0">
              <a:solidFill>
                <a:srgbClr val="000000"/>
              </a:solidFill>
              <a:latin typeface="HK Grotesk Light Bold"/>
            </a:endParaRPr>
          </a:p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  <a:latin typeface="HK Grotesk Light Bold"/>
              </a:rPr>
              <a:t>Confusing Selling Model</a:t>
            </a:r>
          </a:p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  <a:latin typeface="HK Grotesk Light Bold"/>
              </a:rPr>
              <a:t>New Company Name</a:t>
            </a:r>
          </a:p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endParaRPr lang="en-US" sz="2800" b="1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881BA6DF-8E20-0200-5AEB-6F9927A18FE6}"/>
              </a:ext>
            </a:extLst>
          </p:cNvPr>
          <p:cNvSpPr txBox="1"/>
          <p:nvPr/>
        </p:nvSpPr>
        <p:spPr>
          <a:xfrm>
            <a:off x="4086942" y="5210175"/>
            <a:ext cx="543805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HK Grotesk Medium"/>
              </a:rPr>
              <a:t>Opportunities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DC4C42E3-234D-8253-4270-04044DA2BBFB}"/>
              </a:ext>
            </a:extLst>
          </p:cNvPr>
          <p:cNvSpPr txBox="1"/>
          <p:nvPr/>
        </p:nvSpPr>
        <p:spPr>
          <a:xfrm>
            <a:off x="10363200" y="5219700"/>
            <a:ext cx="5438058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rgbClr val="000000"/>
                </a:solidFill>
                <a:latin typeface="HK Grotesk Medium"/>
              </a:rPr>
              <a:t>Threats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1CE8C298-9459-BF4A-75DC-6A929594CA0D}"/>
              </a:ext>
            </a:extLst>
          </p:cNvPr>
          <p:cNvSpPr txBox="1"/>
          <p:nvPr/>
        </p:nvSpPr>
        <p:spPr>
          <a:xfrm>
            <a:off x="4174114" y="6125496"/>
            <a:ext cx="4207886" cy="2675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000000"/>
                </a:solidFill>
                <a:latin typeface="HK Grotesk Light Bold"/>
              </a:rPr>
              <a:t>Acquisitions</a:t>
            </a:r>
            <a:endParaRPr lang="en-US" sz="2500" b="1" dirty="0">
              <a:solidFill>
                <a:srgbClr val="000000"/>
              </a:solidFill>
              <a:latin typeface="HK Grotesk Light Bold"/>
            </a:endParaRPr>
          </a:p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  <a:latin typeface="HK Grotesk Light Bold"/>
              </a:rPr>
              <a:t>International Development</a:t>
            </a:r>
          </a:p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  <a:latin typeface="HK Grotesk Light Bold"/>
              </a:rPr>
              <a:t>Special Education Growth</a:t>
            </a:r>
          </a:p>
          <a:p>
            <a:pPr>
              <a:lnSpc>
                <a:spcPts val="3500"/>
              </a:lnSpc>
            </a:pPr>
            <a:endParaRPr lang="en-US" sz="2500" b="1" dirty="0">
              <a:solidFill>
                <a:srgbClr val="000000"/>
              </a:solidFill>
              <a:latin typeface="HK Grotesk Light Bold"/>
            </a:endParaRPr>
          </a:p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endParaRPr lang="en-US" sz="2800" b="1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BD5D6322-FF55-8C57-FF38-F2B6E2C140DB}"/>
              </a:ext>
            </a:extLst>
          </p:cNvPr>
          <p:cNvSpPr txBox="1"/>
          <p:nvPr/>
        </p:nvSpPr>
        <p:spPr>
          <a:xfrm>
            <a:off x="10498714" y="6117137"/>
            <a:ext cx="4436486" cy="2226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r>
              <a:rPr lang="en-US" sz="2500" b="1" i="0" u="none" strike="noStrike" dirty="0">
                <a:solidFill>
                  <a:srgbClr val="000000"/>
                </a:solidFill>
                <a:effectLst/>
                <a:latin typeface="HK Grotesk Light Bold"/>
              </a:rPr>
              <a:t>Stubborn Customer Base</a:t>
            </a:r>
            <a:endParaRPr lang="en-US" sz="2500" b="1" dirty="0">
              <a:solidFill>
                <a:srgbClr val="000000"/>
              </a:solidFill>
              <a:latin typeface="HK Grotesk Light Bold"/>
            </a:endParaRPr>
          </a:p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  <a:latin typeface="HK Grotesk Light Bold"/>
              </a:rPr>
              <a:t>Slow Product Innovation</a:t>
            </a:r>
          </a:p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r>
              <a:rPr lang="en-US" sz="2500" b="1" dirty="0">
                <a:solidFill>
                  <a:srgbClr val="000000"/>
                </a:solidFill>
                <a:latin typeface="HK Grotesk Light Bold"/>
              </a:rPr>
              <a:t>Competitor Technology Growth</a:t>
            </a:r>
          </a:p>
          <a:p>
            <a:pPr marL="457200" indent="-457200">
              <a:lnSpc>
                <a:spcPts val="3500"/>
              </a:lnSpc>
              <a:buFont typeface="+mj-lt"/>
              <a:buAutoNum type="arabicPeriod"/>
            </a:pPr>
            <a:endParaRPr lang="en-US" sz="2800" b="1" i="0" u="none" strike="noStrike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>
            <a:off x="7687586" y="723900"/>
            <a:ext cx="2066733" cy="2072870"/>
          </a:xfrm>
          <a:prstGeom prst="rect">
            <a:avLst/>
          </a:prstGeom>
          <a:solidFill>
            <a:srgbClr val="3F7E44">
              <a:alpha val="14902"/>
            </a:srgbClr>
          </a:solidFill>
        </p:spPr>
      </p:sp>
      <p:sp>
        <p:nvSpPr>
          <p:cNvPr id="2" name="TextBox 2"/>
          <p:cNvSpPr txBox="1"/>
          <p:nvPr/>
        </p:nvSpPr>
        <p:spPr>
          <a:xfrm>
            <a:off x="12281429" y="3677834"/>
            <a:ext cx="4977871" cy="475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dirty="0">
                <a:solidFill>
                  <a:srgbClr val="FFFFFF"/>
                </a:solidFill>
                <a:latin typeface="HK Grotesk Light"/>
              </a:rPr>
              <a:t>Change Selling Model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302131" y="5582834"/>
            <a:ext cx="4977871" cy="475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dirty="0">
                <a:solidFill>
                  <a:srgbClr val="FFFFFF"/>
                </a:solidFill>
                <a:latin typeface="HK Grotesk Light"/>
              </a:rPr>
              <a:t>Grow Internationally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0" y="0"/>
            <a:ext cx="18288000" cy="138256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2281429" y="7476425"/>
            <a:ext cx="4977871" cy="923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dirty="0">
                <a:solidFill>
                  <a:srgbClr val="FFFFFF"/>
                </a:solidFill>
                <a:latin typeface="HK Grotesk Light"/>
              </a:rPr>
              <a:t>Acquire More Early Childhood Companies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5981" y="419100"/>
            <a:ext cx="8725619" cy="811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13"/>
              </a:lnSpc>
            </a:pPr>
            <a:r>
              <a:rPr lang="en-US" sz="6600" dirty="0">
                <a:solidFill>
                  <a:schemeClr val="accent3"/>
                </a:solidFill>
                <a:latin typeface="HK Grotesk Medium"/>
              </a:rPr>
              <a:t>Recommendations</a:t>
            </a:r>
          </a:p>
        </p:txBody>
      </p:sp>
      <p:sp>
        <p:nvSpPr>
          <p:cNvPr id="14" name="AutoShape 14"/>
          <p:cNvSpPr/>
          <p:nvPr/>
        </p:nvSpPr>
        <p:spPr>
          <a:xfrm>
            <a:off x="7687586" y="4837021"/>
            <a:ext cx="2066733" cy="2072870"/>
          </a:xfrm>
          <a:prstGeom prst="rect">
            <a:avLst/>
          </a:prstGeom>
          <a:solidFill>
            <a:srgbClr val="3F7E44">
              <a:alpha val="46667"/>
            </a:srgbClr>
          </a:solidFill>
        </p:spPr>
      </p:sp>
      <p:sp>
        <p:nvSpPr>
          <p:cNvPr id="15" name="AutoShape 15"/>
          <p:cNvSpPr/>
          <p:nvPr/>
        </p:nvSpPr>
        <p:spPr>
          <a:xfrm>
            <a:off x="9754319" y="6909890"/>
            <a:ext cx="2066733" cy="2072870"/>
          </a:xfrm>
          <a:prstGeom prst="rect">
            <a:avLst/>
          </a:prstGeom>
          <a:solidFill>
            <a:srgbClr val="3F7E44">
              <a:alpha val="23922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9754319" y="2764151"/>
            <a:ext cx="2066733" cy="2072870"/>
          </a:xfrm>
          <a:prstGeom prst="rect">
            <a:avLst/>
          </a:prstGeom>
          <a:solidFill>
            <a:srgbClr val="3F7E44">
              <a:alpha val="23922"/>
            </a:srgbClr>
          </a:solidFill>
        </p:spPr>
      </p:sp>
      <p:sp>
        <p:nvSpPr>
          <p:cNvPr id="18" name="TextBox 18"/>
          <p:cNvSpPr txBox="1"/>
          <p:nvPr/>
        </p:nvSpPr>
        <p:spPr>
          <a:xfrm>
            <a:off x="10004744" y="3267029"/>
            <a:ext cx="1606112" cy="1432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3"/>
              </a:lnSpc>
              <a:spcBef>
                <a:spcPct val="0"/>
              </a:spcBef>
            </a:pPr>
            <a:r>
              <a:rPr lang="en-US" sz="8295" dirty="0">
                <a:solidFill>
                  <a:srgbClr val="FFFFFF"/>
                </a:solidFill>
                <a:latin typeface="HK Grotesk Medium"/>
              </a:rPr>
              <a:t>01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917896" y="5334308"/>
            <a:ext cx="1606112" cy="1432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3"/>
              </a:lnSpc>
              <a:spcBef>
                <a:spcPct val="0"/>
              </a:spcBef>
            </a:pPr>
            <a:r>
              <a:rPr lang="en-US" sz="8295" dirty="0">
                <a:solidFill>
                  <a:srgbClr val="FFFFFF"/>
                </a:solidFill>
                <a:latin typeface="HK Grotesk Medium"/>
              </a:rPr>
              <a:t>02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84602" y="7424308"/>
            <a:ext cx="1606112" cy="1432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3"/>
              </a:lnSpc>
              <a:spcBef>
                <a:spcPct val="0"/>
              </a:spcBef>
            </a:pPr>
            <a:r>
              <a:rPr lang="en-US" sz="8295" dirty="0">
                <a:solidFill>
                  <a:srgbClr val="FFFFFF"/>
                </a:solidFill>
                <a:latin typeface="HK Grotesk Medium"/>
              </a:rPr>
              <a:t>03</a:t>
            </a:r>
          </a:p>
        </p:txBody>
      </p:sp>
      <p:sp>
        <p:nvSpPr>
          <p:cNvPr id="23" name="AutoShape 23"/>
          <p:cNvSpPr/>
          <p:nvPr/>
        </p:nvSpPr>
        <p:spPr>
          <a:xfrm>
            <a:off x="7687586" y="8982760"/>
            <a:ext cx="2066733" cy="2072870"/>
          </a:xfrm>
          <a:prstGeom prst="rect">
            <a:avLst/>
          </a:prstGeom>
          <a:solidFill>
            <a:srgbClr val="3F7E44">
              <a:alpha val="13725"/>
            </a:srgbClr>
          </a:solidFill>
        </p:spPr>
      </p:sp>
      <p:pic>
        <p:nvPicPr>
          <p:cNvPr id="24" name="Picture 18">
            <a:extLst>
              <a:ext uri="{FF2B5EF4-FFF2-40B4-BE49-F238E27FC236}">
                <a16:creationId xmlns:a16="http://schemas.microsoft.com/office/drawing/2014/main" id="{ABB5132D-2B11-5241-6DAD-0C6D06982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58408" y="3440668"/>
            <a:ext cx="3886200" cy="378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019800" y="4656026"/>
            <a:ext cx="8077200" cy="974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9600" dirty="0">
                <a:solidFill>
                  <a:srgbClr val="FFFFFF"/>
                </a:solidFill>
                <a:latin typeface="HK Grotesk Bold"/>
              </a:rPr>
              <a:t>Thank you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5231638" y="0"/>
            <a:ext cx="3056362" cy="3065438"/>
            <a:chOff x="0" y="0"/>
            <a:chExt cx="4075149" cy="4087250"/>
          </a:xfrm>
        </p:grpSpPr>
        <p:sp>
          <p:nvSpPr>
            <p:cNvPr id="7" name="AutoShape 7"/>
            <p:cNvSpPr/>
            <p:nvPr/>
          </p:nvSpPr>
          <p:spPr>
            <a:xfrm rot="-10800000">
              <a:off x="3056362" y="1021813"/>
              <a:ext cx="1018787" cy="1021813"/>
            </a:xfrm>
            <a:prstGeom prst="rect">
              <a:avLst/>
            </a:prstGeom>
            <a:solidFill>
              <a:srgbClr val="6ABF48"/>
            </a:solidFill>
          </p:spPr>
        </p:sp>
        <p:sp>
          <p:nvSpPr>
            <p:cNvPr id="8" name="AutoShape 8"/>
            <p:cNvSpPr/>
            <p:nvPr/>
          </p:nvSpPr>
          <p:spPr>
            <a:xfrm rot="-10800000">
              <a:off x="2037575" y="0"/>
              <a:ext cx="1018787" cy="1021813"/>
            </a:xfrm>
            <a:prstGeom prst="rect">
              <a:avLst/>
            </a:prstGeom>
            <a:solidFill>
              <a:srgbClr val="2B4892"/>
            </a:solidFill>
          </p:spPr>
        </p:sp>
        <p:sp>
          <p:nvSpPr>
            <p:cNvPr id="9" name="AutoShape 9"/>
            <p:cNvSpPr/>
            <p:nvPr/>
          </p:nvSpPr>
          <p:spPr>
            <a:xfrm rot="-10800000">
              <a:off x="1018787" y="1021813"/>
              <a:ext cx="1018787" cy="1021813"/>
            </a:xfrm>
            <a:prstGeom prst="rect">
              <a:avLst/>
            </a:prstGeom>
            <a:solidFill>
              <a:srgbClr val="6ABF48"/>
            </a:solidFill>
          </p:spPr>
        </p:sp>
        <p:sp>
          <p:nvSpPr>
            <p:cNvPr id="10" name="AutoShape 10"/>
            <p:cNvSpPr/>
            <p:nvPr/>
          </p:nvSpPr>
          <p:spPr>
            <a:xfrm rot="-10800000">
              <a:off x="2037575" y="2043625"/>
              <a:ext cx="1018787" cy="1021813"/>
            </a:xfrm>
            <a:prstGeom prst="rect">
              <a:avLst/>
            </a:prstGeom>
            <a:solidFill>
              <a:srgbClr val="2B4892"/>
            </a:solidFill>
          </p:spPr>
        </p:sp>
        <p:sp>
          <p:nvSpPr>
            <p:cNvPr id="11" name="AutoShape 11"/>
            <p:cNvSpPr/>
            <p:nvPr/>
          </p:nvSpPr>
          <p:spPr>
            <a:xfrm rot="-10800000">
              <a:off x="0" y="0"/>
              <a:ext cx="1018787" cy="1021813"/>
            </a:xfrm>
            <a:prstGeom prst="rect">
              <a:avLst/>
            </a:prstGeom>
            <a:solidFill>
              <a:srgbClr val="2B4892"/>
            </a:solidFill>
          </p:spPr>
        </p:sp>
        <p:sp>
          <p:nvSpPr>
            <p:cNvPr id="12" name="AutoShape 12"/>
            <p:cNvSpPr/>
            <p:nvPr/>
          </p:nvSpPr>
          <p:spPr>
            <a:xfrm rot="-10800000">
              <a:off x="3056362" y="3065438"/>
              <a:ext cx="1018787" cy="1021813"/>
            </a:xfrm>
            <a:prstGeom prst="rect">
              <a:avLst/>
            </a:prstGeom>
            <a:solidFill>
              <a:srgbClr val="6ABF48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785093" cy="579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177</Words>
  <Application>Microsoft Macintosh PowerPoint</Application>
  <PresentationFormat>Custom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Calibri</vt:lpstr>
      <vt:lpstr>Wingdings</vt:lpstr>
      <vt:lpstr>Arial</vt:lpstr>
      <vt:lpstr>Now Bold</vt:lpstr>
      <vt:lpstr>HK Grotesk Light</vt:lpstr>
      <vt:lpstr>HK Grotesk Bold</vt:lpstr>
      <vt:lpstr>Aharoni</vt:lpstr>
      <vt:lpstr>HK Grotesk Medium</vt:lpstr>
      <vt:lpstr>HK Grotesk Medium Bold</vt:lpstr>
      <vt:lpstr>HK Grotesk Light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Green Geometric Business Progress Report Sustainable Development Goals Presentation</dc:title>
  <dc:creator>Elliott, Rebecca</dc:creator>
  <cp:lastModifiedBy>Cherner, Todd</cp:lastModifiedBy>
  <cp:revision>10</cp:revision>
  <dcterms:created xsi:type="dcterms:W3CDTF">2006-08-16T00:00:00Z</dcterms:created>
  <dcterms:modified xsi:type="dcterms:W3CDTF">2022-07-28T12:10:09Z</dcterms:modified>
  <dc:identifier>DAFHnfLv3K0</dc:identifier>
</cp:coreProperties>
</file>