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50FD3-9D16-A352-61BB-366DEDB878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6ACA60-5A15-4C63-0C34-A21DAD0473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09F1F-56EA-110A-F053-15913418E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6C56-4317-CD4F-BADB-7069CB0E4593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F92B7-26A8-2D5F-27F9-28F1D7F93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442E5-2952-4ABA-B24F-395EEC643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1299-FFD3-4A42-AF46-BE1756465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9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6E190-1955-6473-684D-B92372739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9BEBBC-CA04-FBD9-E99D-B4676348E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276F1-61CB-1394-BCE7-B6D9DD149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6C56-4317-CD4F-BADB-7069CB0E4593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8BA43-3CE5-DBDB-109C-97D3E6273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3D287-C0A0-FE6B-BFED-795A48332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1299-FFD3-4A42-AF46-BE1756465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4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353A9F-BAD2-66C1-185E-8953A316DF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AD24B3-640A-0172-6426-8F8839430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0A6D9-F063-3B2A-AC5C-6D1E79670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6C56-4317-CD4F-BADB-7069CB0E4593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3D864-4E7D-03BF-BBDE-3DB84C511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8D989D-7C4D-4B3F-CBF1-5389F0F8A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1299-FFD3-4A42-AF46-BE1756465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98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E2D5D-0A54-7C0D-A6B7-4858944F3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9FEEC-6360-58C9-66FC-A34DF645F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3E7E0-7C41-A087-75D2-BE32FFBE1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6C56-4317-CD4F-BADB-7069CB0E4593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653F3-15FC-4733-3702-7ABD86FF6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219CF-C92B-7CA3-C88A-149F74B9A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1299-FFD3-4A42-AF46-BE1756465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64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0B40E-5515-2B55-1BA3-AD8C62741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388DB9-3924-123C-49F0-A7AE15C68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E79A8-2A34-1B3D-3D4B-325A3FCE0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6C56-4317-CD4F-BADB-7069CB0E4593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634EB-736D-212C-302B-BC94475B4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A05B8-2F35-59D8-FA96-2D1C095A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1299-FFD3-4A42-AF46-BE1756465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7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765D8-CFCB-517F-9362-7895042EF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94DE4-5E99-967A-600B-CFD48D1853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47019-2C79-E8A3-EA95-5C639F1D9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E7A006-31BB-AD1F-50E4-FFE8A67F8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6C56-4317-CD4F-BADB-7069CB0E4593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62A8F9-7961-6B48-3383-7FD961DBB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E302B-77CD-E7E1-B384-AA2CC30D5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1299-FFD3-4A42-AF46-BE1756465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09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426DC-3C4C-C3EF-810A-543B60848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20D51-E1E7-90BD-D9A9-087EB9147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B43345-C531-FB7E-A94F-8C851FBD7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A641BA-165D-81B0-E8E2-E537838662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735787-7D6B-30FA-E523-67692E463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851E55-6E94-D7BA-D3FD-CBE039934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6C56-4317-CD4F-BADB-7069CB0E4593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6249D5-C6FD-D6DC-2B7E-BEBC6E9C4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99CBB3-E984-017F-02A2-01FABD85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1299-FFD3-4A42-AF46-BE1756465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F9466-9022-B5BC-394D-6BF6D93B1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F54128-9E05-5544-ECE8-C4C27C76E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6C56-4317-CD4F-BADB-7069CB0E4593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D896F0-E9A5-8AD0-D1A9-DDA2F53DC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67A4CE-CAE5-C85F-0699-CB780EF22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1299-FFD3-4A42-AF46-BE1756465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1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422746-DCAD-B8F4-AF16-CCC02924F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6C56-4317-CD4F-BADB-7069CB0E4593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7439B4-4ADE-8F3B-0940-8BBE7EF53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FB845-46BD-1026-B782-7B52A088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1299-FFD3-4A42-AF46-BE1756465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91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41ED6-0AC9-36F3-3646-6B7B55408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DBD0B-0766-4AD9-92FB-2FF5B6E1B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2F2852-2EEE-3957-3193-D9047043E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40C116-B82A-56B7-3F91-5A6099627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6C56-4317-CD4F-BADB-7069CB0E4593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B2146F-86FB-C571-DB97-4872C03E6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31ECC5-1B65-FE92-3242-20C003C66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1299-FFD3-4A42-AF46-BE1756465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56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4B531-7546-F221-80C6-BD682FEE4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349519-0E2D-8FC4-FE36-6AB71DBA45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8B23F-BC61-BE81-DCDC-AE309AE7F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E5716F-6312-96B0-B318-0F302A77F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6C56-4317-CD4F-BADB-7069CB0E4593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5B7BC9-E90E-8BF3-E1B3-A37662713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3A9A23-1709-0A00-5C13-374AB1CEA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31299-FFD3-4A42-AF46-BE1756465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0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4BF599-F306-C5AB-E423-B624EF74F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24CA2-61BC-053F-5243-D0D052F6D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1AAC0-D3DA-ECBF-17C3-EE3F3D10FC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D6C56-4317-CD4F-BADB-7069CB0E4593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16C50-95DB-45AE-CFB5-30BE1FCD6E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6EA26-DD8D-9453-DCC3-1B448B8D44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31299-FFD3-4A42-AF46-BE1756465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9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bmanager.com/big-picture/reducing-risk-in-drug-development/how-to-scale-up-a-new-synthesis-reaction-28996" TargetMode="External"/><Relationship Id="rId2" Type="http://schemas.openxmlformats.org/officeDocument/2006/relationships/hyperlink" Target="https://drs.illinois.edu/Page/SafetyLibrary/ScaleUpReactionSafety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850F1D-91B5-4E27-993A-0845F7D771F0}"/>
              </a:ext>
            </a:extLst>
          </p:cNvPr>
          <p:cNvSpPr/>
          <p:nvPr/>
        </p:nvSpPr>
        <p:spPr>
          <a:xfrm>
            <a:off x="0" y="0"/>
            <a:ext cx="12192000" cy="1188720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01DC83-E621-4581-9E3F-3DC270DF59F5}"/>
              </a:ext>
            </a:extLst>
          </p:cNvPr>
          <p:cNvSpPr txBox="1"/>
          <p:nvPr/>
        </p:nvSpPr>
        <p:spPr>
          <a:xfrm>
            <a:off x="961122" y="317230"/>
            <a:ext cx="933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Tar Heel Safety: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Reaction Scale Ups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D379DE-4767-4B45-BFE5-E90FE9611C50}"/>
              </a:ext>
            </a:extLst>
          </p:cNvPr>
          <p:cNvSpPr/>
          <p:nvPr/>
        </p:nvSpPr>
        <p:spPr>
          <a:xfrm>
            <a:off x="209725" y="1407733"/>
            <a:ext cx="7944374" cy="1476486"/>
          </a:xfrm>
          <a:prstGeom prst="rect">
            <a:avLst/>
          </a:prstGeom>
          <a:noFill/>
          <a:ln w="28575">
            <a:solidFill>
              <a:srgbClr val="7BAF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Reaction Considerations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Reactions behave differently on a larger scale.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Scaled up reactions take longer to set up, conduct, and work 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 harder to control the temperature of a reaction in a larger flask, even if the percent reaction contained volume is held constant.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 heat is generated in volumes (</a:t>
            </a:r>
            <a:r>
              <a:rPr lang="en-US" sz="13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3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but heat is removed with vessel surface area (</a:t>
            </a:r>
            <a:r>
              <a:rPr lang="en-US" sz="13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3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leading to a heat-generation-to-dissipation ratio of </a:t>
            </a:r>
            <a:r>
              <a:rPr lang="en-US" sz="13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lang="en-US" sz="1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C8675E-85E2-4EA3-8B26-6DF0C0006576}"/>
              </a:ext>
            </a:extLst>
          </p:cNvPr>
          <p:cNvSpPr/>
          <p:nvPr/>
        </p:nvSpPr>
        <p:spPr>
          <a:xfrm>
            <a:off x="209725" y="3028429"/>
            <a:ext cx="7944374" cy="2358002"/>
          </a:xfrm>
          <a:prstGeom prst="rect">
            <a:avLst/>
          </a:prstGeom>
          <a:noFill/>
          <a:ln w="28575">
            <a:solidFill>
              <a:srgbClr val="7BAF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 for Scaling Up Reactions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Carefully monitor the internal and/or bath/mantle temperature with a thermometer.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Scaled up reactions must be set up carefully.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“all in” conditions, or reactions in which everything reacts suddenly, all at once. Addition funnels become your friend with scale up – adding solutions/liquid reagents by addition funnel helps the chemist monitor and control exotherms.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scale up more than 3x.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You’re dealing with a large amount of chemicals, so extreme caution has to be taken.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there is nothing in close proximity to the reaction set up that might react with the reaction mixture if the vessel breaks or some other mishap occurs.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more strongly the use of overhead stirrers as you scale up.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9B52B56-37AB-4E86-A199-2FF792B63EFF}"/>
              </a:ext>
            </a:extLst>
          </p:cNvPr>
          <p:cNvSpPr/>
          <p:nvPr/>
        </p:nvSpPr>
        <p:spPr>
          <a:xfrm>
            <a:off x="176169" y="5588620"/>
            <a:ext cx="11814495" cy="1052818"/>
          </a:xfrm>
          <a:prstGeom prst="roundRect">
            <a:avLst/>
          </a:prstGeom>
          <a:solidFill>
            <a:srgbClr val="7BAFD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Resources: 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https://drs.illinois.edu/Page/SafetyLibrary/ScaleUpReactionSafety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; 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https://www.labmanager.com/big-picture/reducing-risk-in-drug-development/how-to-scale-up-a-new-synthesis-reaction-28996</a:t>
            </a:r>
            <a:r>
              <a:rPr lang="en-US" sz="1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;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1875E8A-E532-9874-67BC-0383FF5F3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72" y="68055"/>
            <a:ext cx="7810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E327889F-BD32-2E29-7F0E-1CDEF23FC817}"/>
              </a:ext>
            </a:extLst>
          </p:cNvPr>
          <p:cNvGrpSpPr>
            <a:grpSpLocks/>
          </p:cNvGrpSpPr>
          <p:nvPr/>
        </p:nvGrpSpPr>
        <p:grpSpPr bwMode="auto">
          <a:xfrm>
            <a:off x="10294034" y="98217"/>
            <a:ext cx="1684338" cy="973138"/>
            <a:chOff x="10306523" y="101484"/>
            <a:chExt cx="1684140" cy="97404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2E4AEC7-81AA-3DD6-8052-D8107F1C4684}"/>
                </a:ext>
              </a:extLst>
            </p:cNvPr>
            <p:cNvSpPr/>
            <p:nvPr/>
          </p:nvSpPr>
          <p:spPr>
            <a:xfrm>
              <a:off x="10306523" y="101484"/>
              <a:ext cx="1684140" cy="9740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800"/>
            </a:p>
          </p:txBody>
        </p:sp>
        <p:pic>
          <p:nvPicPr>
            <p:cNvPr id="16" name="Picture 15" descr="Culture of Safety">
              <a:extLst>
                <a:ext uri="{FF2B5EF4-FFF2-40B4-BE49-F238E27FC236}">
                  <a16:creationId xmlns:a16="http://schemas.microsoft.com/office/drawing/2014/main" id="{B3F23BF9-7738-D3C3-85DB-54F4C62FB0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0312" y="180161"/>
              <a:ext cx="1450788" cy="826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B64AC65C-A9FD-740C-B0E3-8BC6D7A398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976" y="1407733"/>
            <a:ext cx="3416256" cy="399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401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255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Tereniak, Stephen John</dc:creator>
  <cp:lastModifiedBy>Ann May</cp:lastModifiedBy>
  <cp:revision>10</cp:revision>
  <dcterms:created xsi:type="dcterms:W3CDTF">2023-06-13T00:40:35Z</dcterms:created>
  <dcterms:modified xsi:type="dcterms:W3CDTF">2023-06-13T13:44:53Z</dcterms:modified>
</cp:coreProperties>
</file>