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27BAD-0CB9-D332-A0C1-472A4239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B0F6-D3DB-704B-B5B5-D11732E61B78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6BFA9-81F9-713D-A0EC-61211AC8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BE3A7-7F81-B89B-BB6B-344ABC2F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9A51-E87B-3C4E-B643-A11F6BF00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5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8C6DB-4B4D-7B1E-3A5E-D98263C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D17F-26E9-8545-B304-BCF1EFFB9CD7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6FA38-C939-2AEA-CB67-22B83A71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93EA7-6C39-DE56-2CBE-6CAF9DA4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ABC26-D4A7-F347-9D59-D2D6C7685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4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0B8E-2E00-38A5-FB5D-ACBF970E1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2718F-D531-2740-8727-43077EF108A9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885A7-AA7B-5A5B-5EBF-755A50F2A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A9151-F994-C24D-83AB-FD149160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1F2D-330B-664A-A02B-F375E0271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52FE-308F-C99F-CCEB-C696D5E5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65BF-20B1-BD47-8001-46F6BDFB4FDD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7048-90D7-C68F-F475-7F7935D1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95811-D5C8-A726-6519-5FD4E5DE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36315-71F8-B34D-9203-E2517125F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8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2494F-8DB6-3063-62E7-1DCD72B1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52EC-B203-DF46-B616-A26F7239B7E0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E7001-AEE5-F9D0-EC74-6468C778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BAC6B-C65A-71AD-76F0-4A10292D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8B4-9F63-0C42-B580-B1DAE2BD4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71DAF1-DB8A-5966-41FC-48A70A2F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DA4F-4061-1D42-973E-49957754C2B2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EC0D8E-66F2-D9F0-09BC-86EB20A41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BAA10E-BCCC-3A17-6B61-AA895C16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5F57-8EEB-C04D-B3C1-A3C1BE644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2C3465-0233-F7B0-9EC2-DFD586B0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3428C-0C07-0B43-9A17-94DC2F0C4648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1E1347-257B-BC4D-A221-11E44E24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182824-2B69-DEDD-83E1-566AF354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BDD45-F839-9842-8E4A-2C20C260A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3C723F1-45DC-3B35-C7FF-16149D38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3135-0F13-6242-8420-1BB894A4D637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EBA877-A74D-8325-DFFA-B18D6973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63D809-9489-D66B-AE1E-E4DEBDAF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CBEA5-B83F-DA4C-B06B-077B230DD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6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C7EB6A-749E-3FE4-8F78-E53CB221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1E93-B397-A649-A467-9352B2D6F53B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29FC410-4F7C-0EAD-1BB1-18786794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FB6363-BD19-7E18-3046-9005FBB8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032DE-7EE9-4D4B-A70B-C93CDCAF7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3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AD88F9-9184-6FF9-9327-EFABBACE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11F8F-6226-A547-9009-3596A24055ED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5DA838-9D73-ACC5-90BA-0047CD9F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F0E72F-F4E9-0DB1-4C25-63238657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F164-4192-BC46-B7CA-670A5F2FE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5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447D45-F825-CAF0-870B-D7D9BD23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A0336-84E1-8549-B32F-61390F274A5D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562505-A761-7E56-3B40-82773BDE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9043F9-8C48-39D7-733D-C5D35028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63C1-2B79-FF41-A9A7-891F3C431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2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FEB4BF-9C47-4EC1-CFF3-CABE1DEEE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217AFAF-CC0B-DF7D-5385-1A813E140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71DF6-8471-107F-CE6F-3D60F80AC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E022E0-5283-0F41-9A48-3FFAE2B0C4CA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C841-3A5C-3F87-7F1E-1D19C4918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F13D4-882B-69DC-3782-AE7B3B9B8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900194-81D2-E04B-8F85-8262D9378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mtech-america.com/Article/Article_Info.aspx?ClassID=13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ehs.umass.edu/sites/default/files/High%20Pressure%20Reaction%20Vessel%20SOP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hyperlink" Target="https://www.ccmr.cornell.edu/wp-content/uploads/sites/2/2015/11/ParrReactorSafetyInfo-230m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A2411A-99F5-46CE-FF06-A8F42E86622B}"/>
              </a:ext>
            </a:extLst>
          </p:cNvPr>
          <p:cNvSpPr/>
          <p:nvPr/>
        </p:nvSpPr>
        <p:spPr>
          <a:xfrm>
            <a:off x="0" y="0"/>
            <a:ext cx="12192000" cy="1189038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1" name="TextBox 5">
            <a:extLst>
              <a:ext uri="{FF2B5EF4-FFF2-40B4-BE49-F238E27FC236}">
                <a16:creationId xmlns:a16="http://schemas.microsoft.com/office/drawing/2014/main" id="{2269B40F-A115-6290-6D4B-BF3B194C3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300038"/>
            <a:ext cx="1005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Tar Heel Safety: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Pressurized Reaction Vessels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0F0B8-DC0D-8709-EB0A-83847376F6AD}"/>
              </a:ext>
            </a:extLst>
          </p:cNvPr>
          <p:cNvSpPr/>
          <p:nvPr/>
        </p:nvSpPr>
        <p:spPr>
          <a:xfrm>
            <a:off x="176213" y="1347787"/>
            <a:ext cx="7273925" cy="3361991"/>
          </a:xfrm>
          <a:prstGeom prst="rect">
            <a:avLst/>
          </a:prstGeom>
          <a:noFill/>
          <a:ln w="28575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to run a reaction in a pressure vessel include: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reaction requires conditions above the atmospheric solvent/reagent boiling point – the boiling point at 1 atmosphere isn’t hot enough, so the reaction needs to be heated in a sealed vessel (known as “passive” pressurization).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Intentionally pressurizing a reaction with an inert gas can be a strategy to have reactions go faster; this generally increases the solvent boiling point and allows higher temperatures to be used (known as “active” pressurization).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reaction has a gaseous reagent; thus, higher pressures could mean higher solubility in solution and faster reaction rates.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selectivity could change as the pressure of the gaseous reagent is increased</a:t>
            </a:r>
          </a:p>
        </p:txBody>
      </p:sp>
      <p:grpSp>
        <p:nvGrpSpPr>
          <p:cNvPr id="2057" name="Group 10">
            <a:extLst>
              <a:ext uri="{FF2B5EF4-FFF2-40B4-BE49-F238E27FC236}">
                <a16:creationId xmlns:a16="http://schemas.microsoft.com/office/drawing/2014/main" id="{502ECBCA-27B6-C8A6-3189-9CA5780F50F2}"/>
              </a:ext>
            </a:extLst>
          </p:cNvPr>
          <p:cNvGrpSpPr>
            <a:grpSpLocks/>
          </p:cNvGrpSpPr>
          <p:nvPr/>
        </p:nvGrpSpPr>
        <p:grpSpPr bwMode="auto">
          <a:xfrm>
            <a:off x="10290175" y="101600"/>
            <a:ext cx="1684338" cy="973138"/>
            <a:chOff x="10306523" y="101484"/>
            <a:chExt cx="1684140" cy="97404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3EBB89-4DAB-4AF7-79B6-546280DBD542}"/>
                </a:ext>
              </a:extLst>
            </p:cNvPr>
            <p:cNvSpPr/>
            <p:nvPr/>
          </p:nvSpPr>
          <p:spPr>
            <a:xfrm>
              <a:off x="10306523" y="101484"/>
              <a:ext cx="1684140" cy="974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800"/>
            </a:p>
          </p:txBody>
        </p:sp>
        <p:pic>
          <p:nvPicPr>
            <p:cNvPr id="2062" name="Picture 2" descr="Culture of Safety">
              <a:extLst>
                <a:ext uri="{FF2B5EF4-FFF2-40B4-BE49-F238E27FC236}">
                  <a16:creationId xmlns:a16="http://schemas.microsoft.com/office/drawing/2014/main" id="{9B26C234-958B-A641-89BB-45FF6D409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0312" y="180161"/>
              <a:ext cx="1450788" cy="82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 descr="4544-600-1200 - Parr Instrument Company">
            <a:extLst>
              <a:ext uri="{FF2B5EF4-FFF2-40B4-BE49-F238E27FC236}">
                <a16:creationId xmlns:a16="http://schemas.microsoft.com/office/drawing/2014/main" id="{9EA11C25-749F-32EA-8B91-F202082F2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575" y="1689736"/>
            <a:ext cx="2192779" cy="306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3336357-704D-7D5E-5455-4D3361249DF0}"/>
              </a:ext>
            </a:extLst>
          </p:cNvPr>
          <p:cNvGrpSpPr/>
          <p:nvPr/>
        </p:nvGrpSpPr>
        <p:grpSpPr>
          <a:xfrm>
            <a:off x="10074505" y="2087331"/>
            <a:ext cx="2016455" cy="2574199"/>
            <a:chOff x="5595519" y="3809140"/>
            <a:chExt cx="2016455" cy="2574199"/>
          </a:xfrm>
        </p:grpSpPr>
        <p:pic>
          <p:nvPicPr>
            <p:cNvPr id="5" name="Picture 4" descr="Synthware&amp;#8482; round bottom pressure vessel with PTFE bushing 350 mL, O.D. × L 80&amp;#160;mm × 154&amp;#160;mm, #15 bushing">
              <a:extLst>
                <a:ext uri="{FF2B5EF4-FFF2-40B4-BE49-F238E27FC236}">
                  <a16:creationId xmlns:a16="http://schemas.microsoft.com/office/drawing/2014/main" id="{1CACD078-DE44-3B61-7799-78BE5F4AF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343" y="3809141"/>
              <a:ext cx="1383631" cy="2574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654D5BD-9A72-8FC8-C5AF-835F85126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5519" y="3809140"/>
              <a:ext cx="632824" cy="2574199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269C653-C8D0-9F4E-E06B-5D0969CC294A}"/>
              </a:ext>
            </a:extLst>
          </p:cNvPr>
          <p:cNvSpPr/>
          <p:nvPr/>
        </p:nvSpPr>
        <p:spPr>
          <a:xfrm>
            <a:off x="176213" y="4868527"/>
            <a:ext cx="7273255" cy="1824901"/>
          </a:xfrm>
          <a:prstGeom prst="rect">
            <a:avLst/>
          </a:prstGeom>
          <a:noFill/>
          <a:ln w="28575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Types of pressurized reaction vessels include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tubes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(right), used in lower pressure situations often for “passive” pressurization, and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pressure batch reactors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(left), often used when high pressure gases are involved (e.g. hydrogenations, “active” pressurization). High pressure batch reactors are used at much higher pressures than pressure tubes.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BF0949-4CEE-758E-6E75-74C8BFFF9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2" y="68055"/>
            <a:ext cx="7810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BC5CC5-BC2A-3CA0-78FA-0BF4014AAFD6}"/>
              </a:ext>
            </a:extLst>
          </p:cNvPr>
          <p:cNvSpPr txBox="1"/>
          <p:nvPr/>
        </p:nvSpPr>
        <p:spPr>
          <a:xfrm>
            <a:off x="7568967" y="4966047"/>
            <a:ext cx="21927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 Pressure Batch Reactors –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pressure ratings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8B3056-0F4E-DDCC-91B2-6A111553B4E9}"/>
              </a:ext>
            </a:extLst>
          </p:cNvPr>
          <p:cNvSpPr txBox="1"/>
          <p:nvPr/>
        </p:nvSpPr>
        <p:spPr>
          <a:xfrm>
            <a:off x="9898181" y="4966047"/>
            <a:ext cx="21927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Pressure Tubes – 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Lower pressure ratings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850F1D-91B5-4E27-993A-0845F7D771F0}"/>
              </a:ext>
            </a:extLst>
          </p:cNvPr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1DC83-E621-4581-9E3F-3DC270DF59F5}"/>
              </a:ext>
            </a:extLst>
          </p:cNvPr>
          <p:cNvSpPr txBox="1"/>
          <p:nvPr/>
        </p:nvSpPr>
        <p:spPr>
          <a:xfrm>
            <a:off x="961122" y="317230"/>
            <a:ext cx="933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Tar Heel Safety: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Pressurized Reaction Vessels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C8675E-85E2-4EA3-8B26-6DF0C0006576}"/>
              </a:ext>
            </a:extLst>
          </p:cNvPr>
          <p:cNvSpPr/>
          <p:nvPr/>
        </p:nvSpPr>
        <p:spPr>
          <a:xfrm>
            <a:off x="176169" y="1368155"/>
            <a:ext cx="7273255" cy="3770583"/>
          </a:xfrm>
          <a:prstGeom prst="rect">
            <a:avLst/>
          </a:prstGeom>
          <a:noFill/>
          <a:ln w="28575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 and hazards: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manufacturer pressure rating and maximum volume recommendation before use. Check for presence of cracks or surface scratches, and condition of O-ring and screw-top before use. Scratched metal reactors can be safe to use, but 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scratched glass reactors need to be disposed of. 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the reactor material’s compatibility with reagents and products.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use a blast shield for pressurized reactions.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filling a reactor with gas, ensure that the gas bottle and reactor have proper fittings in good condition.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fume hood sash down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 test the pressure apparatus beforehand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filling a reactor greater than ¾ the vessel volume (liquid volume expansion)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 vessel to room temperature slowly and submerge in ice water before opening slowly.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submit glass pressure vessels to base baths.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B52B56-37AB-4E86-A199-2FF792B63EFF}"/>
              </a:ext>
            </a:extLst>
          </p:cNvPr>
          <p:cNvSpPr/>
          <p:nvPr/>
        </p:nvSpPr>
        <p:spPr>
          <a:xfrm>
            <a:off x="176169" y="5265738"/>
            <a:ext cx="11814495" cy="1415442"/>
          </a:xfrm>
          <a:prstGeom prst="roundRect">
            <a:avLst/>
          </a:prstGeom>
          <a:solidFill>
            <a:srgbClr val="7BA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ever have to use pressurized reactors? You may find the following resources useful:</a:t>
            </a:r>
          </a:p>
          <a:p>
            <a:pPr algn="ctr"/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SOP for pressure vessels: </a:t>
            </a:r>
            <a:r>
              <a:rPr lang="en-US" sz="1400" b="0" i="0" dirty="0">
                <a:effectLst/>
                <a:latin typeface="Calibri" panose="020F0502020204030204" pitchFamily="34" charset="0"/>
                <a:hlinkClick r:id="rId2"/>
              </a:rPr>
              <a:t>https://ehs.umass.edu/sites/default/files/High%20Pressure%20Reaction%20Vessel%20SOP.pdf</a:t>
            </a:r>
            <a:endParaRPr lang="en-US" sz="1400" b="0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Solvent compatibility with O-rings: </a:t>
            </a:r>
            <a:r>
              <a:rPr lang="en-US" sz="1400" b="0" i="0" u="sng" dirty="0">
                <a:effectLst/>
                <a:latin typeface="Slack-Lato"/>
                <a:hlinkClick r:id="rId3"/>
              </a:rPr>
              <a:t>https://www.kemtech-america.com/Article/Article_Info.aspx?ClassID=13</a:t>
            </a:r>
            <a:endParaRPr lang="en-US" sz="1400" b="0" i="0" u="sng" dirty="0">
              <a:effectLst/>
              <a:latin typeface="Slack-Lato"/>
            </a:endParaRPr>
          </a:p>
          <a:p>
            <a:pPr algn="ctr"/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Parr reactor safety and potential explosive molecule moieties: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https://www.ccmr.cornell.edu/wp-content/uploads/sites/2/2015/11/ParrReactorSafetyInfo-230m.pdf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reaction selectivity changing with gaseous reagent pressure: C. R. Landis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Am. Chem. Soc.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10306</a:t>
            </a:r>
          </a:p>
          <a:p>
            <a:pPr algn="ctr"/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75E8A-E532-9874-67BC-0383FF5F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2" y="68055"/>
            <a:ext cx="7810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327889F-BD32-2E29-7F0E-1CDEF23FC817}"/>
              </a:ext>
            </a:extLst>
          </p:cNvPr>
          <p:cNvGrpSpPr>
            <a:grpSpLocks/>
          </p:cNvGrpSpPr>
          <p:nvPr/>
        </p:nvGrpSpPr>
        <p:grpSpPr bwMode="auto">
          <a:xfrm>
            <a:off x="10294034" y="98217"/>
            <a:ext cx="1684338" cy="973138"/>
            <a:chOff x="10306523" y="101484"/>
            <a:chExt cx="1684140" cy="97404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E4AEC7-81AA-3DD6-8052-D8107F1C4684}"/>
                </a:ext>
              </a:extLst>
            </p:cNvPr>
            <p:cNvSpPr/>
            <p:nvPr/>
          </p:nvSpPr>
          <p:spPr>
            <a:xfrm>
              <a:off x="10306523" y="101484"/>
              <a:ext cx="1684140" cy="974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800"/>
            </a:p>
          </p:txBody>
        </p:sp>
        <p:pic>
          <p:nvPicPr>
            <p:cNvPr id="16" name="Picture 15" descr="Culture of Safety">
              <a:extLst>
                <a:ext uri="{FF2B5EF4-FFF2-40B4-BE49-F238E27FC236}">
                  <a16:creationId xmlns:a16="http://schemas.microsoft.com/office/drawing/2014/main" id="{B3F23BF9-7738-D3C3-85DB-54F4C62FB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0312" y="180161"/>
              <a:ext cx="1450788" cy="82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1DBE6D3-DAF4-56F5-B426-F2ECBE39255C}"/>
              </a:ext>
            </a:extLst>
          </p:cNvPr>
          <p:cNvSpPr/>
          <p:nvPr/>
        </p:nvSpPr>
        <p:spPr>
          <a:xfrm>
            <a:off x="7794625" y="1347788"/>
            <a:ext cx="4195763" cy="37909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Stirred Reactors - Parr Instrument Company">
            <a:extLst>
              <a:ext uri="{FF2B5EF4-FFF2-40B4-BE49-F238E27FC236}">
                <a16:creationId xmlns:a16="http://schemas.microsoft.com/office/drawing/2014/main" id="{7CEC05F2-3B10-7546-6562-C34DD5DFB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1474788"/>
            <a:ext cx="3525837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688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513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Slack-Lato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Taron Bradshaw</dc:creator>
  <cp:lastModifiedBy>Ann May</cp:lastModifiedBy>
  <cp:revision>38</cp:revision>
  <dcterms:created xsi:type="dcterms:W3CDTF">2021-07-28T14:56:28Z</dcterms:created>
  <dcterms:modified xsi:type="dcterms:W3CDTF">2023-06-13T13:55:14Z</dcterms:modified>
</cp:coreProperties>
</file>