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96B7-7A0B-9FCD-61C8-25637620E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E1BDE-6BE9-DBB7-24F1-0426639F4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A769-1412-35E4-79CD-200DE491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1D2B-66CB-7B8D-2678-19AEB7FC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2D0E-CA45-F122-C61E-3EF452DC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965D-E3C3-C144-31C0-EE804B9F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9E33B-D031-F7BC-E3BD-D254642AC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4955-B2E9-95B8-6291-43BDBB5C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69BB-3771-7BEC-D5DE-8F3454AE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1A1E9-04B3-0840-A64D-5159267B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500C7-18A0-9D9B-CE2F-DC48C2B0C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44194-A653-932D-EDE0-3632ECFD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4759A-108C-4EB4-7F1A-75BA51BC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54822-1CC7-5188-3E62-6675BE4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8838-3C24-FF85-8EF3-33B1F434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A083-9D49-20B6-FB99-A15448A4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385D-3D14-40AE-BD0E-A4258482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7F5CC-E289-E8AC-117A-24B6E9FE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7B4AD-C182-68BC-2079-35A171BA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4E3CB-B811-1FC8-9293-E95B811B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4599-40FC-4EC6-B782-5F1768BE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5D69F-A4B9-1014-CF7B-A846AEEB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8C21F-C5DC-088B-A5E5-4965662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9D66E-6F82-0326-CA85-D9652668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748EE-E761-1F15-50C0-5AF85B07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9A91-C0EF-A9EB-DC75-4025FA53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BA62-8391-738C-0473-83F3DCED5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17161-9C3D-77D5-F448-EFE07A7FC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F34E-AEDF-793A-7003-32604CE6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CE005-7DF8-8596-EB5D-74E98766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2F4CE-7FAF-C586-88D1-CC50F78E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D32F-304C-8546-588E-F8C91FF1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2B20C-A862-95E6-710C-6E9679D3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CF93D-BECA-83B2-DDF2-01C93F933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719BB-763C-7971-B874-A4C8C542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D3A1A-3E7B-A7F8-9F8F-5271361F3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8D462-4C5E-EE86-96CD-9424C82B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6BAC1-1108-A6F5-E8D0-9DA3CDD9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10666-9DC8-5BCF-FB02-664938FC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7BCE-2647-EF9D-5D16-C922BBE3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2A4A7-109E-74F7-9435-E496557A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18E7F-D22B-22ED-009B-62D9B54F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5BF2D-3B25-F5C5-8853-2044B9BE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7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7834E-1647-7F46-3D28-22EDA4C6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A24CB-90F6-BD0B-114F-3E6725B9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6F03-F5BB-20B6-4CCB-0B8F60D1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7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C9EE-6928-8956-9400-347423E0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211B-DB59-6A22-1354-BBBACF5CC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681A-01BE-400C-1922-04417FA1F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382DE-1CF4-3332-523D-4B161A42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AB93D-2918-CA78-2DE9-4309216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DA06-B5BA-28D8-5B36-C1E9CC88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18EE-3984-C753-52A1-43700C64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33F-6CDA-D467-F0C1-3A1088C37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8C23E-DDB4-7FDA-ECBC-B8D7F7F43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1C5D-53AB-243F-D22B-7947FA08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CC34D-FAE9-6B20-6889-665060CC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9BD90-815C-02E9-3483-024C28C1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702B5-4833-7A85-32E8-4BF90404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0A1B3-4142-246E-EE9C-A66E15B5D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1043F-C811-0D8D-6402-54A95E83F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8D81-570B-8B41-8393-D4B82554D1E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F60E2-B359-4C7D-7DA0-A5304063C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20545-62FB-8BEA-CC9F-12585FB7A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7D5B-CD8F-D246-98DB-A3B880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en.acs.org/articles/88/i24/Sodium-Azide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pubsapp.acs.org/cen/safety/1993041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pubs.acs.org/doi/full/10.1021/op8000977" TargetMode="External"/><Relationship Id="rId4" Type="http://schemas.openxmlformats.org/officeDocument/2006/relationships/hyperlink" Target="https://pubsapp.acs.org/cen/safety/199403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961122" y="317230"/>
            <a:ext cx="933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Inorganic Azides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379DE-4767-4B45-BFE5-E90FE9611C50}"/>
              </a:ext>
            </a:extLst>
          </p:cNvPr>
          <p:cNvSpPr/>
          <p:nvPr/>
        </p:nvSpPr>
        <p:spPr>
          <a:xfrm>
            <a:off x="176169" y="1353968"/>
            <a:ext cx="7617203" cy="1896802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Hazards and Reactivity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sensitive. </a:t>
            </a:r>
            <a:r>
              <a:rPr lang="en-US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with care!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water and strong acids leads to the formation of </a:t>
            </a:r>
            <a:r>
              <a:rPr lang="en-US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hydrazoic acid (HN</a:t>
            </a:r>
            <a:r>
              <a:rPr lang="en-US" sz="1300" u="sng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highly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reaction of inorganic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sodium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dichloromethane produces </a:t>
            </a:r>
            <a:r>
              <a:rPr lang="en-US" sz="13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chloroazidomethane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3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diazidomethane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are </a:t>
            </a:r>
            <a:r>
              <a:rPr lang="en-US" sz="1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explosive!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”Masked”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trimethylsilylazide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prone to the same reactivity risks as inorganic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particularly under conditions where the TMS group can hydrolyze</a:t>
            </a:r>
            <a:b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base, fluoride, acid).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176169" y="3320510"/>
            <a:ext cx="7617203" cy="2076314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176169" y="5588620"/>
            <a:ext cx="11814495" cy="1052818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read: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-halogenated solvent explosion: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https://pubsapp.acs.org/cen/safety/19930419.html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https://cen.acs.org/articles/88/i24/Sodium-Azide.html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https://pubsapp.acs.org/cen/safety/19940314.html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https://pubs.acs.org/doi/full/10.1021/op8000977</a:t>
            </a: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 EHS Sodium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 (including waste disposal): https://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policies.unc.edu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TDClient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/2833/Portal/KB/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ArticleDet?ID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=132075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75E8A-E532-9874-67BC-0383FF5F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" y="68055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27889F-BD32-2E29-7F0E-1CDEF23FC817}"/>
              </a:ext>
            </a:extLst>
          </p:cNvPr>
          <p:cNvGrpSpPr>
            <a:grpSpLocks/>
          </p:cNvGrpSpPr>
          <p:nvPr/>
        </p:nvGrpSpPr>
        <p:grpSpPr bwMode="auto">
          <a:xfrm>
            <a:off x="10294034" y="98217"/>
            <a:ext cx="1684338" cy="973138"/>
            <a:chOff x="10306523" y="101484"/>
            <a:chExt cx="1684140" cy="9740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E4AEC7-81AA-3DD6-8052-D8107F1C4684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800"/>
            </a:p>
          </p:txBody>
        </p:sp>
        <p:pic>
          <p:nvPicPr>
            <p:cNvPr id="16" name="Picture 15" descr="Culture of Safety">
              <a:extLst>
                <a:ext uri="{FF2B5EF4-FFF2-40B4-BE49-F238E27FC236}">
                  <a16:creationId xmlns:a16="http://schemas.microsoft.com/office/drawing/2014/main" id="{B3F23BF9-7738-D3C3-85DB-54F4C62FB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661974E-2FFC-819E-AC57-87A1C8DF704F}"/>
              </a:ext>
            </a:extLst>
          </p:cNvPr>
          <p:cNvSpPr txBox="1"/>
          <p:nvPr/>
        </p:nvSpPr>
        <p:spPr>
          <a:xfrm>
            <a:off x="185638" y="3320510"/>
            <a:ext cx="760773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 and Precautions for using Inorganic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 not mix inorganic (e.g. alkali)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and halogenated solvents!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 not mix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and strong acids!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Avoid distillation/concentration of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Separate waste stream required (See EHS Website link 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 not use a metal spatula for weighing and transferring. Plastic spatulas are alternatives.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Friction around ground glass joints may cause explosions upon contact with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stored below room temperature and away from light, heat, pressure and shock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Perform a careful risk assessment before using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3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67F3D5-5A77-36AD-7E60-B0FEDEB7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04" y="1341464"/>
            <a:ext cx="4055360" cy="40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324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Tereniak, Stephen John</dc:creator>
  <cp:lastModifiedBy>Ann May</cp:lastModifiedBy>
  <cp:revision>7</cp:revision>
  <dcterms:created xsi:type="dcterms:W3CDTF">2023-04-19T14:49:16Z</dcterms:created>
  <dcterms:modified xsi:type="dcterms:W3CDTF">2023-06-13T13:47:13Z</dcterms:modified>
</cp:coreProperties>
</file>