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35A2-B720-21B8-0D51-8DFBE5A1C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27666B-41E5-CAA4-8E5C-9333DBB9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512A15-085F-5DF8-382B-AC2F51A5E492}"/>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5" name="Footer Placeholder 4">
            <a:extLst>
              <a:ext uri="{FF2B5EF4-FFF2-40B4-BE49-F238E27FC236}">
                <a16:creationId xmlns:a16="http://schemas.microsoft.com/office/drawing/2014/main" id="{1921AB1C-6FBC-68DA-BBDD-CA08CE9E7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4CD98-2559-A4AD-6700-A886D97F2485}"/>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63230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A4C3-E9F8-10EA-43EE-A88114E898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5A52A9-F3BC-9E5A-2FE4-D1F19D760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A4354-D266-C827-D3BC-2AC3BAF17281}"/>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5" name="Footer Placeholder 4">
            <a:extLst>
              <a:ext uri="{FF2B5EF4-FFF2-40B4-BE49-F238E27FC236}">
                <a16:creationId xmlns:a16="http://schemas.microsoft.com/office/drawing/2014/main" id="{4D7A6483-8D77-95A6-9624-C8A883627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C14E6-4BDD-BA8C-16E4-D1A6828E7D49}"/>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158552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AADA4-865A-B2B0-DC75-418FA0AAEF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0380E-120E-CD58-0182-55429BE50E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EF8B1-405B-341C-8C6B-5B7BB103DEB9}"/>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5" name="Footer Placeholder 4">
            <a:extLst>
              <a:ext uri="{FF2B5EF4-FFF2-40B4-BE49-F238E27FC236}">
                <a16:creationId xmlns:a16="http://schemas.microsoft.com/office/drawing/2014/main" id="{9EB9B1FC-4024-ED47-9FE3-458E503AA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07AD0-6F5B-0975-D237-EB0E47FFDEAE}"/>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145626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A643-58A3-81BD-6B3E-C22CA130A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8F7E8-2D58-C2A7-7600-F15DABC19C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D5470-50E6-D34B-A782-7E0E2FFD52E2}"/>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5" name="Footer Placeholder 4">
            <a:extLst>
              <a:ext uri="{FF2B5EF4-FFF2-40B4-BE49-F238E27FC236}">
                <a16:creationId xmlns:a16="http://schemas.microsoft.com/office/drawing/2014/main" id="{A76EE55B-5A33-C56D-A783-5B65A6CB5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9E70E-C279-02AA-9F07-3ABECDDBB6EC}"/>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369299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7D33-DA62-17FB-B56C-6F7ECE1A1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4C220-AA23-0162-E9EA-214B51AC6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1085A-A8C7-03C6-0076-A4779267F869}"/>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5" name="Footer Placeholder 4">
            <a:extLst>
              <a:ext uri="{FF2B5EF4-FFF2-40B4-BE49-F238E27FC236}">
                <a16:creationId xmlns:a16="http://schemas.microsoft.com/office/drawing/2014/main" id="{538CD9B0-3FF7-E52C-9125-129C046D0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F0ABA-047A-7635-7F66-8C2225EDD8AF}"/>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55823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AC9-7316-38BF-FF6C-CE8EE5DF2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DF3C7-7610-4379-D73A-3E88CC270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D4707-6935-28F5-95AC-0D0DF34D3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53A699-1938-71BE-272F-EBDC76F6777F}"/>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6" name="Footer Placeholder 5">
            <a:extLst>
              <a:ext uri="{FF2B5EF4-FFF2-40B4-BE49-F238E27FC236}">
                <a16:creationId xmlns:a16="http://schemas.microsoft.com/office/drawing/2014/main" id="{66DA8F9D-ACF3-4D45-052C-1EC86D836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3FB9D-DC61-4FAC-0E31-41BEC5402CCD}"/>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119692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2087-663E-4A2A-7E09-EA1AF76378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D78C0A-7E8E-F009-50D3-FFF975313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17324-353E-6CDF-E1B6-6065511C5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86120-12E8-5B42-538F-5695835A0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73AB6C-1143-E7E0-F3A1-96D3272AE0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2181D3-A721-6FD6-EE99-5B25079E1C1B}"/>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8" name="Footer Placeholder 7">
            <a:extLst>
              <a:ext uri="{FF2B5EF4-FFF2-40B4-BE49-F238E27FC236}">
                <a16:creationId xmlns:a16="http://schemas.microsoft.com/office/drawing/2014/main" id="{AFB4459D-CF40-FE0D-7BEF-099C7C41A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85A358-CF08-B23A-CC0F-ABF6719B5B13}"/>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15579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AE24-8C8E-198B-6C20-89478661F7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13505B-FA35-D7A4-F9C2-19381063E93C}"/>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4" name="Footer Placeholder 3">
            <a:extLst>
              <a:ext uri="{FF2B5EF4-FFF2-40B4-BE49-F238E27FC236}">
                <a16:creationId xmlns:a16="http://schemas.microsoft.com/office/drawing/2014/main" id="{5D76EB05-0E8B-0756-E295-29A660324D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91A27-2EF6-4E7C-1F66-0286A3A4B97A}"/>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4728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F3DA2-D5B1-A58F-AC9F-85365FC644ED}"/>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3" name="Footer Placeholder 2">
            <a:extLst>
              <a:ext uri="{FF2B5EF4-FFF2-40B4-BE49-F238E27FC236}">
                <a16:creationId xmlns:a16="http://schemas.microsoft.com/office/drawing/2014/main" id="{238CF675-5282-1D78-0D9D-A1AB48D31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04986C-4832-A0E3-801A-EA0D64182BA4}"/>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22915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9FBB-AE30-F22F-D46A-934DD7559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B19403-601B-D420-723B-85C4BFE965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CA355-37DC-C6FA-E88E-93DAC5178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C0BB3-158F-088C-8CFA-61BB19A8F828}"/>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6" name="Footer Placeholder 5">
            <a:extLst>
              <a:ext uri="{FF2B5EF4-FFF2-40B4-BE49-F238E27FC236}">
                <a16:creationId xmlns:a16="http://schemas.microsoft.com/office/drawing/2014/main" id="{850773CA-9530-2B64-1CB6-6358757E9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DFCC9-6849-3292-2E43-815812FCC233}"/>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286432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260C-6DE3-7291-8B69-AE0A00D75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E9DAB-61AC-1933-EB0A-AFC067FD4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3DA6B6-ED9C-00D7-429D-522C152FF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3A1C1-AED1-D252-877D-B9C8FBE0C480}"/>
              </a:ext>
            </a:extLst>
          </p:cNvPr>
          <p:cNvSpPr>
            <a:spLocks noGrp="1"/>
          </p:cNvSpPr>
          <p:nvPr>
            <p:ph type="dt" sz="half" idx="10"/>
          </p:nvPr>
        </p:nvSpPr>
        <p:spPr/>
        <p:txBody>
          <a:bodyPr/>
          <a:lstStyle/>
          <a:p>
            <a:fld id="{77B4CA51-88B6-5C46-B19E-5ABF9628B764}" type="datetimeFigureOut">
              <a:rPr lang="en-US" smtClean="0"/>
              <a:t>6/13/2023</a:t>
            </a:fld>
            <a:endParaRPr lang="en-US"/>
          </a:p>
        </p:txBody>
      </p:sp>
      <p:sp>
        <p:nvSpPr>
          <p:cNvPr id="6" name="Footer Placeholder 5">
            <a:extLst>
              <a:ext uri="{FF2B5EF4-FFF2-40B4-BE49-F238E27FC236}">
                <a16:creationId xmlns:a16="http://schemas.microsoft.com/office/drawing/2014/main" id="{A956B9A7-78A8-B4AB-7229-8EE8D677C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829B2-3FCC-E7C7-5124-68C66F9DF12D}"/>
              </a:ext>
            </a:extLst>
          </p:cNvPr>
          <p:cNvSpPr>
            <a:spLocks noGrp="1"/>
          </p:cNvSpPr>
          <p:nvPr>
            <p:ph type="sldNum" sz="quarter" idx="12"/>
          </p:nvPr>
        </p:nvSpPr>
        <p:spPr/>
        <p:txBody>
          <a:bodyPr/>
          <a:lstStyle/>
          <a:p>
            <a:fld id="{83FCED98-5944-3D43-B6D2-B96AA0FF300E}" type="slidenum">
              <a:rPr lang="en-US" smtClean="0"/>
              <a:t>‹#›</a:t>
            </a:fld>
            <a:endParaRPr lang="en-US"/>
          </a:p>
        </p:txBody>
      </p:sp>
    </p:spTree>
    <p:extLst>
      <p:ext uri="{BB962C8B-B14F-4D97-AF65-F5344CB8AC3E}">
        <p14:creationId xmlns:p14="http://schemas.microsoft.com/office/powerpoint/2010/main" val="27132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72270-3AF4-D46E-BCDD-ECE126479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A23B7-9EBF-BDB8-ED07-3219E1E24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DC12E-7882-2C16-9F54-EB89E6BA4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4CA51-88B6-5C46-B19E-5ABF9628B764}" type="datetimeFigureOut">
              <a:rPr lang="en-US" smtClean="0"/>
              <a:t>6/13/2023</a:t>
            </a:fld>
            <a:endParaRPr lang="en-US"/>
          </a:p>
        </p:txBody>
      </p:sp>
      <p:sp>
        <p:nvSpPr>
          <p:cNvPr id="5" name="Footer Placeholder 4">
            <a:extLst>
              <a:ext uri="{FF2B5EF4-FFF2-40B4-BE49-F238E27FC236}">
                <a16:creationId xmlns:a16="http://schemas.microsoft.com/office/drawing/2014/main" id="{F82A5F10-C4E5-A842-E55B-1FA942F40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B89F6A-A16D-488B-E019-3E1B03CBC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CED98-5944-3D43-B6D2-B96AA0FF300E}" type="slidenum">
              <a:rPr lang="en-US" smtClean="0"/>
              <a:t>‹#›</a:t>
            </a:fld>
            <a:endParaRPr lang="en-US"/>
          </a:p>
        </p:txBody>
      </p:sp>
    </p:spTree>
    <p:extLst>
      <p:ext uri="{BB962C8B-B14F-4D97-AF65-F5344CB8AC3E}">
        <p14:creationId xmlns:p14="http://schemas.microsoft.com/office/powerpoint/2010/main" val="561751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hs.unc.edu/topics/hazardous-chemicals/hydrofluoric-acid/" TargetMode="External"/><Relationship Id="rId2" Type="http://schemas.openxmlformats.org/officeDocument/2006/relationships/hyperlink" Target="https://chemistry.harvard.edu/files/chemistry/files/safe_use_of_hf_0.pdf"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850F1D-91B5-4E27-993A-0845F7D771F0}"/>
              </a:ext>
            </a:extLst>
          </p:cNvPr>
          <p:cNvSpPr/>
          <p:nvPr/>
        </p:nvSpPr>
        <p:spPr>
          <a:xfrm>
            <a:off x="0" y="0"/>
            <a:ext cx="12192000" cy="1188720"/>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01DC83-E621-4581-9E3F-3DC270DF59F5}"/>
              </a:ext>
            </a:extLst>
          </p:cNvPr>
          <p:cNvSpPr txBox="1"/>
          <p:nvPr/>
        </p:nvSpPr>
        <p:spPr>
          <a:xfrm>
            <a:off x="961122" y="317230"/>
            <a:ext cx="9332912"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Tar Heel Safety: </a:t>
            </a:r>
            <a:r>
              <a:rPr lang="en-US" sz="2800" i="1" dirty="0">
                <a:latin typeface="Arial" panose="020B0604020202020204" pitchFamily="34" charset="0"/>
                <a:cs typeface="Arial" panose="020B0604020202020204" pitchFamily="34" charset="0"/>
              </a:rPr>
              <a:t>Hydrofluoric Acid</a:t>
            </a:r>
            <a:endParaRPr lang="en-US"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D379DE-4767-4B45-BFE5-E90FE9611C50}"/>
              </a:ext>
            </a:extLst>
          </p:cNvPr>
          <p:cNvSpPr/>
          <p:nvPr/>
        </p:nvSpPr>
        <p:spPr>
          <a:xfrm>
            <a:off x="176169" y="1286937"/>
            <a:ext cx="11814495" cy="970079"/>
          </a:xfrm>
          <a:prstGeom prst="rect">
            <a:avLst/>
          </a:prstGeom>
          <a:noFill/>
          <a:ln w="28575">
            <a:solidFill>
              <a:srgbClr val="7BA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Uses:</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Hydrofluoric acid (HF) is a clear, colorless, fuming liquid used in the electronics industry and in synthetic chemistry.</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It is a glass etchant, a protecting group removal agent, a fluorinating agent, and is used for biological staining.</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HF is also the byproduct of hydrolysis of various compounds such as </a:t>
            </a:r>
            <a:r>
              <a:rPr lang="en-US" sz="1300" b="1" dirty="0">
                <a:solidFill>
                  <a:schemeClr val="tx1"/>
                </a:solidFill>
                <a:latin typeface="Arial" panose="020B0604020202020204" pitchFamily="34" charset="0"/>
                <a:cs typeface="Arial" panose="020B0604020202020204" pitchFamily="34" charset="0"/>
              </a:rPr>
              <a:t>fluoride salts</a:t>
            </a:r>
            <a:r>
              <a:rPr lang="en-US" sz="1300" dirty="0">
                <a:solidFill>
                  <a:schemeClr val="tx1"/>
                </a:solidFill>
                <a:latin typeface="Arial" panose="020B0604020202020204" pitchFamily="34" charset="0"/>
                <a:cs typeface="Arial" panose="020B0604020202020204" pitchFamily="34" charset="0"/>
              </a:rPr>
              <a:t> and </a:t>
            </a:r>
            <a:r>
              <a:rPr lang="en-US" sz="1300" b="1" dirty="0">
                <a:solidFill>
                  <a:schemeClr val="tx1"/>
                </a:solidFill>
                <a:latin typeface="Arial" panose="020B0604020202020204" pitchFamily="34" charset="0"/>
                <a:cs typeface="Arial" panose="020B0604020202020204" pitchFamily="34" charset="0"/>
              </a:rPr>
              <a:t>alkylating agents, like</a:t>
            </a:r>
            <a:r>
              <a:rPr lang="en-US" sz="1300" dirty="0">
                <a:solidFill>
                  <a:schemeClr val="tx1"/>
                </a:solidFill>
                <a:latin typeface="Arial" panose="020B0604020202020204" pitchFamily="34" charset="0"/>
                <a:cs typeface="Arial" panose="020B0604020202020204" pitchFamily="34" charset="0"/>
              </a:rPr>
              <a:t> [Me</a:t>
            </a:r>
            <a:r>
              <a:rPr lang="en-US" sz="1300" baseline="-25000" dirty="0">
                <a:solidFill>
                  <a:schemeClr val="tx1"/>
                </a:solidFill>
                <a:latin typeface="Arial" panose="020B0604020202020204" pitchFamily="34" charset="0"/>
                <a:cs typeface="Arial" panose="020B0604020202020204" pitchFamily="34" charset="0"/>
              </a:rPr>
              <a:t>3</a:t>
            </a:r>
            <a:r>
              <a:rPr lang="en-US" sz="1300" dirty="0">
                <a:solidFill>
                  <a:schemeClr val="tx1"/>
                </a:solidFill>
                <a:latin typeface="Arial" panose="020B0604020202020204" pitchFamily="34" charset="0"/>
                <a:cs typeface="Arial" panose="020B0604020202020204" pitchFamily="34" charset="0"/>
              </a:rPr>
              <a:t>NO][BF</a:t>
            </a:r>
            <a:r>
              <a:rPr lang="en-US" sz="1300" baseline="-25000" dirty="0">
                <a:solidFill>
                  <a:schemeClr val="tx1"/>
                </a:solidFill>
                <a:latin typeface="Arial" panose="020B0604020202020204" pitchFamily="34" charset="0"/>
                <a:cs typeface="Arial" panose="020B0604020202020204" pitchFamily="34" charset="0"/>
              </a:rPr>
              <a:t>4</a:t>
            </a:r>
            <a:r>
              <a:rPr lang="en-US" sz="1300" dirty="0">
                <a:solidFill>
                  <a:schemeClr val="tx1"/>
                </a:solidFill>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40C8675E-85E2-4EA3-8B26-6DF0C0006576}"/>
              </a:ext>
            </a:extLst>
          </p:cNvPr>
          <p:cNvSpPr/>
          <p:nvPr/>
        </p:nvSpPr>
        <p:spPr>
          <a:xfrm>
            <a:off x="176169" y="2335696"/>
            <a:ext cx="8162488" cy="3131700"/>
          </a:xfrm>
          <a:prstGeom prst="rect">
            <a:avLst/>
          </a:prstGeom>
          <a:noFill/>
          <a:ln w="28575">
            <a:solidFill>
              <a:srgbClr val="7BA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Precautions:</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Hydrofluoric acid is </a:t>
            </a:r>
            <a:r>
              <a:rPr lang="en-US" sz="1300" u="sng" dirty="0">
                <a:solidFill>
                  <a:schemeClr val="tx1"/>
                </a:solidFill>
                <a:latin typeface="Arial" panose="020B0604020202020204" pitchFamily="34" charset="0"/>
                <a:cs typeface="Arial" panose="020B0604020202020204" pitchFamily="34" charset="0"/>
              </a:rPr>
              <a:t>highly corrosive </a:t>
            </a:r>
            <a:r>
              <a:rPr lang="en-US" sz="1300" dirty="0">
                <a:solidFill>
                  <a:schemeClr val="tx1"/>
                </a:solidFill>
                <a:latin typeface="Arial" panose="020B0604020202020204" pitchFamily="34" charset="0"/>
                <a:cs typeface="Arial" panose="020B0604020202020204" pitchFamily="34" charset="0"/>
              </a:rPr>
              <a:t>and involves production of lipophilic fluoride ions that cause the breakdown of bone and deep tissue. Symptoms of HF exposure may not be immediate, but HF burns should be treated right after exposure. </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Necessary personal protective equipment (PPE) includes a chemical splash goggles, face shield, lab coat, rubber apron, and two layers of nitrile gloves (inner) and thick butyl nitrile or neoprene gloves (outer). </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HF should be handled exclusively in a designated fume hood. A safety shower and eye wash should be nearby. </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Due to HF’s etching properties, care should be taken to avoid manipulations involving glassware. Storage and manipulation of HF should be undertaken with materials made with polyethylene, Teflon, or plastic.</a:t>
            </a:r>
          </a:p>
          <a:p>
            <a:pPr marL="285750"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In the event of exposure, immediate flushing of affected area with water should be undertaken for 5 minutes followed by generous application of </a:t>
            </a:r>
            <a:r>
              <a:rPr lang="en-US" sz="1300" u="sng" dirty="0">
                <a:solidFill>
                  <a:schemeClr val="tx1"/>
                </a:solidFill>
                <a:latin typeface="Arial" panose="020B0604020202020204" pitchFamily="34" charset="0"/>
                <a:cs typeface="Arial" panose="020B0604020202020204" pitchFamily="34" charset="0"/>
              </a:rPr>
              <a:t>calcium gluconate gel</a:t>
            </a:r>
            <a:r>
              <a:rPr lang="en-US" sz="1300" dirty="0">
                <a:solidFill>
                  <a:schemeClr val="tx1"/>
                </a:solidFill>
                <a:latin typeface="Arial" panose="020B0604020202020204" pitchFamily="34" charset="0"/>
                <a:cs typeface="Arial" panose="020B0604020202020204" pitchFamily="34" charset="0"/>
              </a:rPr>
              <a:t>. </a:t>
            </a:r>
            <a:r>
              <a:rPr lang="en-US" sz="1300" b="1" dirty="0">
                <a:solidFill>
                  <a:schemeClr val="tx1"/>
                </a:solidFill>
                <a:latin typeface="Arial" panose="020B0604020202020204" pitchFamily="34" charset="0"/>
                <a:cs typeface="Arial" panose="020B0604020202020204" pitchFamily="34" charset="0"/>
              </a:rPr>
              <a:t>CALL 911</a:t>
            </a:r>
            <a:r>
              <a:rPr lang="en-US" sz="1300" dirty="0">
                <a:solidFill>
                  <a:schemeClr val="tx1"/>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Gluconate gels typically have a shelf life of ~2 years. Restock regularly!</a:t>
            </a:r>
          </a:p>
        </p:txBody>
      </p:sp>
      <p:sp>
        <p:nvSpPr>
          <p:cNvPr id="9" name="Rectangle: Rounded Corners 8">
            <a:extLst>
              <a:ext uri="{FF2B5EF4-FFF2-40B4-BE49-F238E27FC236}">
                <a16:creationId xmlns:a16="http://schemas.microsoft.com/office/drawing/2014/main" id="{D9B52B56-37AB-4E86-A199-2FF792B63EFF}"/>
              </a:ext>
            </a:extLst>
          </p:cNvPr>
          <p:cNvSpPr/>
          <p:nvPr/>
        </p:nvSpPr>
        <p:spPr>
          <a:xfrm>
            <a:off x="176169" y="5588620"/>
            <a:ext cx="11814495" cy="1052818"/>
          </a:xfrm>
          <a:prstGeom prst="roundRect">
            <a:avLst/>
          </a:prstGeom>
          <a:solidFill>
            <a:srgbClr val="7BAF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a:solidFill>
                <a:schemeClr val="tx1"/>
              </a:solidFill>
              <a:latin typeface="Arial" panose="020B0604020202020204" pitchFamily="34" charset="0"/>
              <a:cs typeface="Arial" panose="020B0604020202020204" pitchFamily="34" charset="0"/>
            </a:endParaRPr>
          </a:p>
          <a:p>
            <a:pPr algn="ctr"/>
            <a:r>
              <a:rPr lang="en-US" sz="1400" i="1" dirty="0">
                <a:solidFill>
                  <a:schemeClr val="tx1"/>
                </a:solidFill>
                <a:latin typeface="Arial" panose="020B0604020202020204" pitchFamily="34" charset="0"/>
                <a:cs typeface="Arial" panose="020B0604020202020204" pitchFamily="34" charset="0"/>
              </a:rPr>
              <a:t>Does your lab use hydrofluoric acid? What are your lab specific protocols?</a:t>
            </a:r>
          </a:p>
          <a:p>
            <a:pPr algn="ctr"/>
            <a:r>
              <a:rPr lang="en-US" sz="1400" b="1" i="1" dirty="0">
                <a:solidFill>
                  <a:schemeClr val="tx1"/>
                </a:solidFill>
                <a:latin typeface="Arial" panose="020B0604020202020204" pitchFamily="34" charset="0"/>
                <a:cs typeface="Arial" panose="020B0604020202020204" pitchFamily="34" charset="0"/>
              </a:rPr>
              <a:t>For More Information: </a:t>
            </a:r>
            <a:r>
              <a:rPr lang="en-US" sz="1400" i="1" dirty="0">
                <a:solidFill>
                  <a:schemeClr val="tx1"/>
                </a:solidFill>
                <a:latin typeface="Arial" panose="020B0604020202020204" pitchFamily="34" charset="0"/>
                <a:cs typeface="Arial" panose="020B0604020202020204" pitchFamily="34" charset="0"/>
                <a:hlinkClick r:id="rId2"/>
              </a:rPr>
              <a:t>https://chemistry.harvard.edu/files/chemistry/files/safe_use_of_hf_0.pdf</a:t>
            </a:r>
            <a:endParaRPr lang="en-US" sz="1400" i="1" dirty="0">
              <a:solidFill>
                <a:schemeClr val="tx1"/>
              </a:solidFill>
              <a:latin typeface="Arial" panose="020B0604020202020204" pitchFamily="34" charset="0"/>
              <a:cs typeface="Arial" panose="020B0604020202020204" pitchFamily="34" charset="0"/>
            </a:endParaRPr>
          </a:p>
          <a:p>
            <a:pPr algn="ctr"/>
            <a:r>
              <a:rPr lang="en-US" sz="1400" i="1" dirty="0">
                <a:solidFill>
                  <a:schemeClr val="tx1"/>
                </a:solidFill>
                <a:latin typeface="Arial" panose="020B0604020202020204" pitchFamily="34" charset="0"/>
                <a:cs typeface="Arial" panose="020B0604020202020204" pitchFamily="34" charset="0"/>
                <a:hlinkClick r:id="rId3"/>
              </a:rPr>
              <a:t>https://ehs.unc.edu/topics/hazardous-chemicals/hydrofluoric-acid/</a:t>
            </a:r>
            <a:br>
              <a:rPr lang="en-US" sz="1400" i="1" dirty="0">
                <a:solidFill>
                  <a:schemeClr val="tx1"/>
                </a:solidFill>
                <a:latin typeface="Arial" panose="020B0604020202020204" pitchFamily="34" charset="0"/>
                <a:cs typeface="Arial" panose="020B0604020202020204" pitchFamily="34" charset="0"/>
              </a:rPr>
            </a:br>
            <a:r>
              <a:rPr lang="en-US" sz="1400" i="1" dirty="0">
                <a:solidFill>
                  <a:schemeClr val="tx1"/>
                </a:solidFill>
                <a:latin typeface="Arial" panose="020B0604020202020204" pitchFamily="34" charset="0"/>
                <a:cs typeface="Arial" panose="020B0604020202020204" pitchFamily="34" charset="0"/>
              </a:rPr>
              <a:t>SOP available at Safety Net: https://</a:t>
            </a:r>
            <a:r>
              <a:rPr lang="en-US" sz="1400" i="1" dirty="0" err="1">
                <a:solidFill>
                  <a:schemeClr val="tx1"/>
                </a:solidFill>
                <a:latin typeface="Arial" panose="020B0604020202020204" pitchFamily="34" charset="0"/>
                <a:cs typeface="Arial" panose="020B0604020202020204" pitchFamily="34" charset="0"/>
              </a:rPr>
              <a:t>safetynet.web.unc.edu</a:t>
            </a:r>
            <a:r>
              <a:rPr lang="en-US" sz="1400" i="1" dirty="0">
                <a:solidFill>
                  <a:schemeClr val="tx1"/>
                </a:solidFill>
                <a:latin typeface="Arial" panose="020B0604020202020204" pitchFamily="34" charset="0"/>
                <a:cs typeface="Arial" panose="020B0604020202020204" pitchFamily="34" charset="0"/>
              </a:rPr>
              <a:t>/home/sops/sop-collection/</a:t>
            </a:r>
          </a:p>
          <a:p>
            <a:pPr algn="ctr"/>
            <a:endParaRPr lang="en-US" sz="1400" i="1"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875E8A-E532-9874-67BC-0383FF5F3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72" y="68055"/>
            <a:ext cx="7810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E327889F-BD32-2E29-7F0E-1CDEF23FC817}"/>
              </a:ext>
            </a:extLst>
          </p:cNvPr>
          <p:cNvGrpSpPr>
            <a:grpSpLocks/>
          </p:cNvGrpSpPr>
          <p:nvPr/>
        </p:nvGrpSpPr>
        <p:grpSpPr bwMode="auto">
          <a:xfrm>
            <a:off x="10294034" y="98217"/>
            <a:ext cx="1684338" cy="973138"/>
            <a:chOff x="10306523" y="101484"/>
            <a:chExt cx="1684140" cy="974047"/>
          </a:xfrm>
        </p:grpSpPr>
        <p:sp>
          <p:nvSpPr>
            <p:cNvPr id="12" name="Rectangle 11">
              <a:extLst>
                <a:ext uri="{FF2B5EF4-FFF2-40B4-BE49-F238E27FC236}">
                  <a16:creationId xmlns:a16="http://schemas.microsoft.com/office/drawing/2014/main" id="{02E4AEC7-81AA-3DD6-8052-D8107F1C4684}"/>
                </a:ext>
              </a:extLst>
            </p:cNvPr>
            <p:cNvSpPr/>
            <p:nvPr/>
          </p:nvSpPr>
          <p:spPr>
            <a:xfrm>
              <a:off x="10306523" y="101484"/>
              <a:ext cx="1684140" cy="974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60800"/>
            </a:p>
          </p:txBody>
        </p:sp>
        <p:pic>
          <p:nvPicPr>
            <p:cNvPr id="16" name="Picture 15" descr="Culture of Safety">
              <a:extLst>
                <a:ext uri="{FF2B5EF4-FFF2-40B4-BE49-F238E27FC236}">
                  <a16:creationId xmlns:a16="http://schemas.microsoft.com/office/drawing/2014/main" id="{B3F23BF9-7738-D3C3-85DB-54F4C62FB0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0312" y="180161"/>
              <a:ext cx="1450788" cy="8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80C9A4E7-E01D-84A0-165A-9DE67A431DF3}"/>
              </a:ext>
            </a:extLst>
          </p:cNvPr>
          <p:cNvPicPr>
            <a:picLocks noChangeAspect="1"/>
          </p:cNvPicPr>
          <p:nvPr/>
        </p:nvPicPr>
        <p:blipFill>
          <a:blip r:embed="rId6"/>
          <a:stretch>
            <a:fillRect/>
          </a:stretch>
        </p:blipFill>
        <p:spPr>
          <a:xfrm>
            <a:off x="8823539" y="2361010"/>
            <a:ext cx="2257719" cy="3033810"/>
          </a:xfrm>
          <a:prstGeom prst="rect">
            <a:avLst/>
          </a:prstGeom>
        </p:spPr>
      </p:pic>
    </p:spTree>
    <p:extLst>
      <p:ext uri="{BB962C8B-B14F-4D97-AF65-F5344CB8AC3E}">
        <p14:creationId xmlns:p14="http://schemas.microsoft.com/office/powerpoint/2010/main" val="2831702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344</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Tereniak, Stephen John</dc:creator>
  <cp:lastModifiedBy>Ann May</cp:lastModifiedBy>
  <cp:revision>2</cp:revision>
  <dcterms:created xsi:type="dcterms:W3CDTF">2023-06-13T02:24:37Z</dcterms:created>
  <dcterms:modified xsi:type="dcterms:W3CDTF">2023-06-13T15:26:47Z</dcterms:modified>
</cp:coreProperties>
</file>