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9DD3-0493-4299-BFDE-61651530D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075E5-50B1-4C37-90A7-C4D27175F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22021-E5C7-47E1-A633-0E835A11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30E75-4C2A-4D20-85B4-57B7F58FC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BD673-C1B0-4B9B-803C-70D936E5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F0F4-6EB1-4142-BEA5-C1FD77BFE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5AED1-FEB5-4C75-A58D-DC380C821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9AF2-E837-43B2-8341-B57123DF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15872-2020-4163-B62F-4361903F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ABEED-15FC-43C4-AC73-D6A2CE87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6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EC77FA-B123-485B-9F1F-218A86072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9CCDE-7119-4BA7-B6CC-AD7A90EF2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DA2A1-F937-4AF9-9429-10466D1F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3DB3-2A57-4B6A-BF50-F175BBED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C76A6-4A93-49A3-85E1-455F58E0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1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A355-85DC-4705-9508-3B883DD56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9A890-9A41-4D42-8BA0-C9D147740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76E39-C8F1-41C6-8A5A-CCDE6BDD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B952-D48A-46F8-BAFB-BCFB8CFF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D03F0-5F69-4FE6-856E-5E0593BF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6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E3861-01B4-4C00-B478-4A8253956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1BDC0-40AF-4FC5-8816-BDC7238CF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4F1D5-802D-4D3F-A374-D896156BF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B590A-FB8E-409D-939C-FC00A2BF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FAA09-D647-403D-AACE-376BA93C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E08A8-A8A4-47F4-BA69-4B3D0CAB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9DF1F-3271-4B5C-B8A8-9E9B0CDE7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DC01B-0B64-461E-9146-D5497685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AB221-194C-4000-9D31-B67611A2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CCCCA-4301-4EDA-B047-F055EAE4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BC6C5-B902-4D24-9FEF-E77A70AE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3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0069-107C-40FB-9458-FB871970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13F5-DBD9-43DA-BD49-CA4A9D8A7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27B93-8F94-4B92-93A3-969A38C3C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38662B-82C8-4A6E-BB35-50AAB9D56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C79EE-F9CB-48C4-B49E-65FBF8AF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90EB2A-DAAA-4628-ACA5-245377E1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AFEFF-4C6B-477E-BA5F-24C1FF8C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1E20B5-99DB-4D14-9B99-BD037829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8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5F34-C58A-434B-91CA-A1149FAB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18B2C3-E501-4EC0-8154-C0CF3D6F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C6AE9-75CE-440E-BCD9-84F280C0C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C834D-8B6F-4C6F-BD04-FFC21B9CC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9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6EA38-5A8B-4456-AFB8-1253D953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BCF74-903D-488D-9AB3-B4040924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33454-8ECE-4418-B3B8-CCBA7995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0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ECA93-37CE-45D3-A53C-7EFD120C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4F428-CEB4-47CE-93B1-0EDE185A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E8383-F51B-4CB7-BC31-F8A49D5D5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DAB21-43F1-4077-9EB8-F8668D54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58388-8833-4E2A-8943-6F756CF6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E0A9B-378C-495E-978D-4009941C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C413-473F-4493-B1B2-6F9CF53C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5BB10-3775-4FF6-8C4F-43E10CF19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DA572-7158-4A6C-A84C-5A5D95995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2E391-1975-4ACD-8595-6EAD93A4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36F87-4746-460E-A2C6-014F4305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B4532-701F-45B1-9FC2-3C6F7693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3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EF52C0-D13E-4C81-AB8A-5DA2F1AB6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B3B2C-3116-4DE1-9A6F-D2D0056E4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154C4-C7B0-4FD1-9737-F44F77B30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A0F0B-CC1A-4429-ADA6-D238D821AE18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48518-0E3D-44C1-B127-2B7E1E464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D644F-761C-4171-B9CD-28E03E311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850F1D-91B5-4E27-993A-0845F7D771F0}"/>
              </a:ext>
            </a:extLst>
          </p:cNvPr>
          <p:cNvSpPr/>
          <p:nvPr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1DC83-E621-4581-9E3F-3DC270DF59F5}"/>
              </a:ext>
            </a:extLst>
          </p:cNvPr>
          <p:cNvSpPr txBox="1"/>
          <p:nvPr/>
        </p:nvSpPr>
        <p:spPr>
          <a:xfrm>
            <a:off x="961122" y="317230"/>
            <a:ext cx="93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Tar Heel Safety: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Aqua Regia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379DE-4767-4B45-BFE5-E90FE9611C50}"/>
              </a:ext>
            </a:extLst>
          </p:cNvPr>
          <p:cNvSpPr/>
          <p:nvPr/>
        </p:nvSpPr>
        <p:spPr>
          <a:xfrm>
            <a:off x="176169" y="1390604"/>
            <a:ext cx="7586503" cy="1336176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 regia is fuming acidic mixture, containing typically a 1:3 ratio of nitric acid to hydrochloric acid, respectively.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Freshly prepared aqua regia is colorless but quickly turns yellow, orange or red.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commonly used for cleaning glassware by dissolving trace metal contaminants.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8675E-85E2-4EA3-8B26-6DF0C0006576}"/>
              </a:ext>
            </a:extLst>
          </p:cNvPr>
          <p:cNvSpPr/>
          <p:nvPr/>
        </p:nvSpPr>
        <p:spPr>
          <a:xfrm>
            <a:off x="176169" y="2889754"/>
            <a:ext cx="7586503" cy="2473486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in a fume hood. Toxic gases are evolved.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add the nitric acid to the hydrochloric acid slowly. The reaction is exothermic.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 regia is extremely corrosive and can cause skin burns.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Glassware should be thoroughly rinsed with water before adding aqua regia.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aqua regia and associated waste away from organic material.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 regia can react violently and exothermically with organic materials!!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 regia should be thoroughly diluted with water, not bubbling, and colorless when placed in a waste container.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 regia evolves gases and may pressurize a waste container if it is still reactive!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store aqua regia in a closed container! Mix only what you need.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52B56-37AB-4E86-A199-2FF792B63EFF}"/>
              </a:ext>
            </a:extLst>
          </p:cNvPr>
          <p:cNvSpPr/>
          <p:nvPr/>
        </p:nvSpPr>
        <p:spPr>
          <a:xfrm>
            <a:off x="176169" y="5588620"/>
            <a:ext cx="11814495" cy="1052818"/>
          </a:xfrm>
          <a:prstGeom prst="roundRect">
            <a:avLst/>
          </a:prstGeom>
          <a:solidFill>
            <a:srgbClr val="7BAFD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your lab use aqua regia? What are your lab specific protocols? Do you maintain a specific aqua regia waste stream?</a:t>
            </a:r>
          </a:p>
          <a:p>
            <a:pPr algn="ctr"/>
            <a:b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 available at Safety Net: https://safetynet.web.unc.edu/home/sops/sop-collection/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875E8A-E532-9874-67BC-0383FF5F3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72" y="68055"/>
            <a:ext cx="7810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327889F-BD32-2E29-7F0E-1CDEF23FC817}"/>
              </a:ext>
            </a:extLst>
          </p:cNvPr>
          <p:cNvGrpSpPr>
            <a:grpSpLocks/>
          </p:cNvGrpSpPr>
          <p:nvPr/>
        </p:nvGrpSpPr>
        <p:grpSpPr bwMode="auto">
          <a:xfrm>
            <a:off x="10294034" y="98217"/>
            <a:ext cx="1684338" cy="973138"/>
            <a:chOff x="10306523" y="101484"/>
            <a:chExt cx="1684140" cy="9740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E4AEC7-81AA-3DD6-8052-D8107F1C4684}"/>
                </a:ext>
              </a:extLst>
            </p:cNvPr>
            <p:cNvSpPr/>
            <p:nvPr/>
          </p:nvSpPr>
          <p:spPr>
            <a:xfrm>
              <a:off x="10306523" y="101484"/>
              <a:ext cx="1684140" cy="974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800"/>
            </a:p>
          </p:txBody>
        </p:sp>
        <p:pic>
          <p:nvPicPr>
            <p:cNvPr id="16" name="Picture 15" descr="Culture of Safety">
              <a:extLst>
                <a:ext uri="{FF2B5EF4-FFF2-40B4-BE49-F238E27FC236}">
                  <a16:creationId xmlns:a16="http://schemas.microsoft.com/office/drawing/2014/main" id="{B3F23BF9-7738-D3C3-85DB-54F4C62FB0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312" y="180161"/>
              <a:ext cx="1450788" cy="826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C17EAD2E-8A28-249D-56AB-C0D542721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07" y="2561251"/>
            <a:ext cx="3730602" cy="280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01F7D97-319A-C6C4-A100-979BBE721582}"/>
              </a:ext>
            </a:extLst>
          </p:cNvPr>
          <p:cNvSpPr/>
          <p:nvPr/>
        </p:nvSpPr>
        <p:spPr>
          <a:xfrm>
            <a:off x="8078597" y="1720853"/>
            <a:ext cx="407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3B3C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3HCl + HNO</a:t>
            </a:r>
            <a:r>
              <a:rPr lang="en-US" baseline="-25000" dirty="0">
                <a:solidFill>
                  <a:srgbClr val="3B3C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3B3C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B3C3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dirty="0" err="1">
                <a:solidFill>
                  <a:srgbClr val="3B3C3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NOCl</a:t>
            </a:r>
            <a:r>
              <a:rPr lang="en-US" dirty="0">
                <a:solidFill>
                  <a:srgbClr val="3B3C3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+ 2H</a:t>
            </a:r>
            <a:r>
              <a:rPr lang="en-US" baseline="-25000" dirty="0">
                <a:solidFill>
                  <a:srgbClr val="3B3C3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dirty="0">
                <a:solidFill>
                  <a:srgbClr val="3B3C3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 + Cl</a:t>
            </a:r>
            <a:r>
              <a:rPr lang="en-US" baseline="-25000" dirty="0">
                <a:solidFill>
                  <a:srgbClr val="3B3C3D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en-US" dirty="0">
              <a:solidFill>
                <a:srgbClr val="3B3C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9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</TotalTime>
  <Words>238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Taron Bradshaw</dc:creator>
  <cp:lastModifiedBy>Ann May</cp:lastModifiedBy>
  <cp:revision>18</cp:revision>
  <dcterms:created xsi:type="dcterms:W3CDTF">2021-07-28T14:56:28Z</dcterms:created>
  <dcterms:modified xsi:type="dcterms:W3CDTF">2023-02-01T04:22:30Z</dcterms:modified>
</cp:coreProperties>
</file>