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9DD3-0493-4299-BFDE-61651530D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4075E5-50B1-4C37-90A7-C4D27175FB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B22021-E5C7-47E1-A633-0E835A111520}"/>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D7730E75-4C2A-4D20-85B4-57B7F58FC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BD673-C1B0-4B9B-803C-70D936E53BB7}"/>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384594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F0F4-6EB1-4142-BEA5-C1FD77BFEE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45AED1-FEB5-4C75-A58D-DC380C821B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49AF2-E837-43B2-8341-B57123DFE53F}"/>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C1115872-2020-4163-B62F-4361903FA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ABEED-15FC-43C4-AC73-D6A2CE87EFB9}"/>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312876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C77FA-B123-485B-9F1F-218A86072E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89CCDE-7119-4BA7-B6CC-AD7A90EF28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DA2A1-F937-4AF9-9429-10466D1F51A0}"/>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26E63DB3-2A57-4B6A-BF50-F175BBEDE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C76A6-4A93-49A3-85E1-455F58E0F4C9}"/>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338291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7A355-85DC-4705-9508-3B883DD568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29A890-9A41-4D42-8BA0-C9D147740C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76E39-C8F1-41C6-8A5A-CCDE6BDDE646}"/>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A821B952-D48A-46F8-BAFB-BCFB8CFF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D03F0-5F69-4FE6-856E-5E0593BFA65C}"/>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191176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3861-01B4-4C00-B478-4A8253956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C1BDC0-40AF-4FC5-8816-BDC7238CF4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74F1D5-802D-4D3F-A374-D896156BF344}"/>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C72B590A-FB8E-409D-939C-FC00A2BF1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FAA09-D647-403D-AACE-376BA93CBD10}"/>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35718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08A8-A8A4-47F4-BA69-4B3D0CAB2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9DF1F-3271-4B5C-B8A8-9E9B0CDE7F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7DC01B-0B64-461E-9146-D549768528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3AB221-194C-4000-9D31-B67611A295AE}"/>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6" name="Footer Placeholder 5">
            <a:extLst>
              <a:ext uri="{FF2B5EF4-FFF2-40B4-BE49-F238E27FC236}">
                <a16:creationId xmlns:a16="http://schemas.microsoft.com/office/drawing/2014/main" id="{8EBCCCCA-4301-4EDA-B047-F055EAE46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BC6C5-B902-4D24-9FEF-E77A70AE2EE1}"/>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137143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0069-107C-40FB-9458-FB871970C0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7F13F5-DBD9-43DA-BD49-CA4A9D8A7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27B93-8F94-4B92-93A3-969A38C3CD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38662B-82C8-4A6E-BB35-50AAB9D56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CC79EE-F9CB-48C4-B49E-65FBF8AF3D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90EB2A-DAAA-4628-ACA5-245377E16E61}"/>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8" name="Footer Placeholder 7">
            <a:extLst>
              <a:ext uri="{FF2B5EF4-FFF2-40B4-BE49-F238E27FC236}">
                <a16:creationId xmlns:a16="http://schemas.microsoft.com/office/drawing/2014/main" id="{E6CAFEFF-4C6B-477E-BA5F-24C1FF8C35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1E20B5-99DB-4D14-9B99-BD03782944DE}"/>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113368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5F34-C58A-434B-91CA-A1149FAB0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18B2C3-E501-4EC0-8154-C0CF3D6F2C13}"/>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4" name="Footer Placeholder 3">
            <a:extLst>
              <a:ext uri="{FF2B5EF4-FFF2-40B4-BE49-F238E27FC236}">
                <a16:creationId xmlns:a16="http://schemas.microsoft.com/office/drawing/2014/main" id="{A87C6AE9-75CE-440E-BCD9-84F280C0C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BC834D-8B6F-4C6F-BD04-FFC21B9CC4E7}"/>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235869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A38-5A8B-4456-AFB8-1253D953AA83}"/>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3" name="Footer Placeholder 2">
            <a:extLst>
              <a:ext uri="{FF2B5EF4-FFF2-40B4-BE49-F238E27FC236}">
                <a16:creationId xmlns:a16="http://schemas.microsoft.com/office/drawing/2014/main" id="{E67BCF74-903D-488D-9AB3-B404092418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33454-8ECE-4418-B3B8-CCBA79957BD5}"/>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206010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CA93-37CE-45D3-A53C-7EFD120CD3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D4F428-CEB4-47CE-93B1-0EDE185A3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E8383-F51B-4CB7-BC31-F8A49D5D5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CDAB21-43F1-4077-9EB8-F8668D54B561}"/>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6" name="Footer Placeholder 5">
            <a:extLst>
              <a:ext uri="{FF2B5EF4-FFF2-40B4-BE49-F238E27FC236}">
                <a16:creationId xmlns:a16="http://schemas.microsoft.com/office/drawing/2014/main" id="{82458388-8833-4E2A-8943-6F756CF65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E0A9B-378C-495E-978D-4009941C68BF}"/>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21351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BC413-473F-4493-B1B2-6F9CF53C2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5BB10-3775-4FF6-8C4F-43E10CF19E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3DA572-7158-4A6C-A84C-5A5D95995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82E391-1975-4ACD-8595-6EAD93A4BAD5}"/>
              </a:ext>
            </a:extLst>
          </p:cNvPr>
          <p:cNvSpPr>
            <a:spLocks noGrp="1"/>
          </p:cNvSpPr>
          <p:nvPr>
            <p:ph type="dt" sz="half" idx="10"/>
          </p:nvPr>
        </p:nvSpPr>
        <p:spPr/>
        <p:txBody>
          <a:bodyPr/>
          <a:lstStyle/>
          <a:p>
            <a:fld id="{2CAA0F0B-CC1A-4429-ADA6-D238D821AE18}" type="datetimeFigureOut">
              <a:rPr lang="en-US" smtClean="0"/>
              <a:t>1/30/2023</a:t>
            </a:fld>
            <a:endParaRPr lang="en-US"/>
          </a:p>
        </p:txBody>
      </p:sp>
      <p:sp>
        <p:nvSpPr>
          <p:cNvPr id="6" name="Footer Placeholder 5">
            <a:extLst>
              <a:ext uri="{FF2B5EF4-FFF2-40B4-BE49-F238E27FC236}">
                <a16:creationId xmlns:a16="http://schemas.microsoft.com/office/drawing/2014/main" id="{27836F87-4746-460E-A2C6-014F4305FE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8B4532-701F-45B1-9FC2-3C6F76935F2B}"/>
              </a:ext>
            </a:extLst>
          </p:cNvPr>
          <p:cNvSpPr>
            <a:spLocks noGrp="1"/>
          </p:cNvSpPr>
          <p:nvPr>
            <p:ph type="sldNum" sz="quarter" idx="12"/>
          </p:nvPr>
        </p:nvSpPr>
        <p:spPr/>
        <p:txBody>
          <a:bodyPr/>
          <a:lstStyle/>
          <a:p>
            <a:fld id="{6A9D7B97-0D0E-4980-9087-CEC667ECCE76}" type="slidenum">
              <a:rPr lang="en-US" smtClean="0"/>
              <a:t>‹#›</a:t>
            </a:fld>
            <a:endParaRPr lang="en-US"/>
          </a:p>
        </p:txBody>
      </p:sp>
    </p:spTree>
    <p:extLst>
      <p:ext uri="{BB962C8B-B14F-4D97-AF65-F5344CB8AC3E}">
        <p14:creationId xmlns:p14="http://schemas.microsoft.com/office/powerpoint/2010/main" val="67023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EF52C0-D13E-4C81-AB8A-5DA2F1AB6A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5B3B2C-3116-4DE1-9A6F-D2D0056E4B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9154C4-C7B0-4FD1-9737-F44F77B304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A0F0B-CC1A-4429-ADA6-D238D821AE18}" type="datetimeFigureOut">
              <a:rPr lang="en-US" smtClean="0"/>
              <a:t>1/30/2023</a:t>
            </a:fld>
            <a:endParaRPr lang="en-US"/>
          </a:p>
        </p:txBody>
      </p:sp>
      <p:sp>
        <p:nvSpPr>
          <p:cNvPr id="5" name="Footer Placeholder 4">
            <a:extLst>
              <a:ext uri="{FF2B5EF4-FFF2-40B4-BE49-F238E27FC236}">
                <a16:creationId xmlns:a16="http://schemas.microsoft.com/office/drawing/2014/main" id="{4D848518-0E3D-44C1-B127-2B7E1E464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CD644F-761C-4171-B9CD-28E03E311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D7B97-0D0E-4980-9087-CEC667ECCE76}" type="slidenum">
              <a:rPr lang="en-US" smtClean="0"/>
              <a:t>‹#›</a:t>
            </a:fld>
            <a:endParaRPr lang="en-US"/>
          </a:p>
        </p:txBody>
      </p:sp>
    </p:spTree>
    <p:extLst>
      <p:ext uri="{BB962C8B-B14F-4D97-AF65-F5344CB8AC3E}">
        <p14:creationId xmlns:p14="http://schemas.microsoft.com/office/powerpoint/2010/main" val="144605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worrell@bio.unc.edu" TargetMode="External"/><Relationship Id="rId7" Type="http://schemas.openxmlformats.org/officeDocument/2006/relationships/image" Target="../media/image2.png"/><Relationship Id="rId2" Type="http://schemas.openxmlformats.org/officeDocument/2006/relationships/hyperlink" Target="https://ehs.unc.edu/about/contact/#pane-0-1" TargetMode="Externa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mailto:cpryor@unc.edu" TargetMode="External"/><Relationship Id="rId4" Type="http://schemas.openxmlformats.org/officeDocument/2006/relationships/hyperlink" Target="mailto:rogerscg@email.unc.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jworrell@bio.unc.edu" TargetMode="External"/><Relationship Id="rId7" Type="http://schemas.openxmlformats.org/officeDocument/2006/relationships/image" Target="../media/image2.png"/><Relationship Id="rId2" Type="http://schemas.openxmlformats.org/officeDocument/2006/relationships/hyperlink" Target="https://ehs.unc.edu/about/contact/#pane-0-1" TargetMode="Externa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mailto:cpryor@unc.edu" TargetMode="External"/><Relationship Id="rId4" Type="http://schemas.openxmlformats.org/officeDocument/2006/relationships/hyperlink" Target="mailto:rogerscg@email.un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850F1D-91B5-4E27-993A-0845F7D771F0}"/>
              </a:ext>
            </a:extLst>
          </p:cNvPr>
          <p:cNvSpPr/>
          <p:nvPr/>
        </p:nvSpPr>
        <p:spPr>
          <a:xfrm>
            <a:off x="0" y="0"/>
            <a:ext cx="12192000" cy="1188720"/>
          </a:xfrm>
          <a:prstGeom prst="rect">
            <a:avLst/>
          </a:prstGeom>
          <a:solidFill>
            <a:srgbClr val="7BAF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801DC83-E621-4581-9E3F-3DC270DF59F5}"/>
              </a:ext>
            </a:extLst>
          </p:cNvPr>
          <p:cNvSpPr txBox="1"/>
          <p:nvPr/>
        </p:nvSpPr>
        <p:spPr>
          <a:xfrm>
            <a:off x="-302004" y="301042"/>
            <a:ext cx="11814494" cy="492443"/>
          </a:xfrm>
          <a:prstGeom prst="rect">
            <a:avLst/>
          </a:prstGeom>
          <a:noFill/>
        </p:spPr>
        <p:txBody>
          <a:bodyPr wrap="square" rtlCol="0">
            <a:spAutoFit/>
          </a:bodyPr>
          <a:lstStyle/>
          <a:p>
            <a:pPr algn="ctr"/>
            <a:r>
              <a:rPr lang="en-US" sz="2600" dirty="0">
                <a:latin typeface="Arial" panose="020B0604020202020204" pitchFamily="34" charset="0"/>
                <a:cs typeface="Arial" panose="020B0604020202020204" pitchFamily="34" charset="0"/>
              </a:rPr>
              <a:t>Tar Heel Safety: </a:t>
            </a:r>
            <a:r>
              <a:rPr lang="en-US" sz="2600" i="1" dirty="0">
                <a:latin typeface="Arial" panose="020B0604020202020204" pitchFamily="34" charset="0"/>
                <a:cs typeface="Arial" panose="020B0604020202020204" pitchFamily="34" charset="0"/>
              </a:rPr>
              <a:t>Who to Call in A Non-Emergency Situation</a:t>
            </a:r>
            <a:endParaRPr lang="en-US" sz="26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9D379DE-4767-4B45-BFE5-E90FE9611C50}"/>
              </a:ext>
            </a:extLst>
          </p:cNvPr>
          <p:cNvSpPr/>
          <p:nvPr/>
        </p:nvSpPr>
        <p:spPr>
          <a:xfrm>
            <a:off x="201337" y="3644756"/>
            <a:ext cx="6375634" cy="1791443"/>
          </a:xfrm>
          <a:prstGeom prst="rect">
            <a:avLst/>
          </a:prstGeom>
          <a:noFill/>
          <a:ln w="28575">
            <a:solidFill>
              <a:srgbClr val="7BAFD4"/>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r>
              <a:rPr lang="en-US" sz="1700" b="1" dirty="0">
                <a:solidFill>
                  <a:schemeClr val="tx1"/>
                </a:solidFill>
                <a:latin typeface="Arial" panose="020B0604020202020204" pitchFamily="34" charset="0"/>
                <a:cs typeface="Arial" panose="020B0604020202020204" pitchFamily="34" charset="0"/>
              </a:rPr>
              <a:t>EHS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Biohazard or Chemical spill</a:t>
            </a:r>
          </a:p>
          <a:p>
            <a:r>
              <a:rPr lang="en-US" sz="1700" dirty="0">
                <a:solidFill>
                  <a:schemeClr val="tx1"/>
                </a:solidFill>
                <a:latin typeface="Arial" panose="020B0604020202020204" pitchFamily="34" charset="0"/>
                <a:cs typeface="Arial" panose="020B0604020202020204" pitchFamily="34" charset="0"/>
              </a:rPr>
              <a:t>     </a:t>
            </a:r>
            <a:r>
              <a:rPr lang="en-US" sz="1500" i="1" dirty="0">
                <a:solidFill>
                  <a:schemeClr val="tx1"/>
                </a:solidFill>
                <a:latin typeface="Arial" panose="020B0604020202020204" pitchFamily="34" charset="0"/>
                <a:cs typeface="Arial" panose="020B0604020202020204" pitchFamily="34" charset="0"/>
              </a:rPr>
              <a:t>(Prioritize medical attention first)</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Eyewash Inspections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Safety Shower Inspections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Gas Leaks</a:t>
            </a:r>
          </a:p>
          <a:p>
            <a:pPr marL="285750" indent="-285750">
              <a:buFont typeface="Arial" panose="020B0604020202020204" pitchFamily="34" charset="0"/>
              <a:buChar char="•"/>
            </a:pPr>
            <a:endParaRPr lang="en-US" sz="17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Hazardous Waste Disposal</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Ventilation Surveys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Odors (gas, burning, unidentified)</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Unknown Substance</a:t>
            </a:r>
          </a:p>
        </p:txBody>
      </p:sp>
      <p:sp>
        <p:nvSpPr>
          <p:cNvPr id="8" name="Rectangle 7">
            <a:extLst>
              <a:ext uri="{FF2B5EF4-FFF2-40B4-BE49-F238E27FC236}">
                <a16:creationId xmlns:a16="http://schemas.microsoft.com/office/drawing/2014/main" id="{40C8675E-85E2-4EA3-8B26-6DF0C0006576}"/>
              </a:ext>
            </a:extLst>
          </p:cNvPr>
          <p:cNvSpPr/>
          <p:nvPr/>
        </p:nvSpPr>
        <p:spPr>
          <a:xfrm>
            <a:off x="201336" y="2190951"/>
            <a:ext cx="6400802" cy="1240741"/>
          </a:xfrm>
          <a:prstGeom prst="rect">
            <a:avLst/>
          </a:prstGeom>
          <a:noFill/>
          <a:ln w="28575">
            <a:solidFill>
              <a:srgbClr val="7BAFD4"/>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r>
              <a:rPr lang="en-US" sz="1700" b="1" dirty="0">
                <a:solidFill>
                  <a:schemeClr val="tx1"/>
                </a:solidFill>
                <a:latin typeface="Arial" panose="020B0604020202020204" pitchFamily="34" charset="0"/>
                <a:cs typeface="Arial" panose="020B0604020202020204" pitchFamily="34" charset="0"/>
              </a:rPr>
              <a:t>Facilities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Broken or Faulty Equipment</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Problems with Fume Hood Operation </a:t>
            </a: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Eyewash/Shower Repairs</a:t>
            </a:r>
          </a:p>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Ventilation Repairs</a:t>
            </a:r>
          </a:p>
        </p:txBody>
      </p:sp>
      <p:sp>
        <p:nvSpPr>
          <p:cNvPr id="9" name="Rectangle: Rounded Corners 8">
            <a:extLst>
              <a:ext uri="{FF2B5EF4-FFF2-40B4-BE49-F238E27FC236}">
                <a16:creationId xmlns:a16="http://schemas.microsoft.com/office/drawing/2014/main" id="{D9B52B56-37AB-4E86-A199-2FF792B63EFF}"/>
              </a:ext>
            </a:extLst>
          </p:cNvPr>
          <p:cNvSpPr/>
          <p:nvPr/>
        </p:nvSpPr>
        <p:spPr>
          <a:xfrm>
            <a:off x="176169" y="5573979"/>
            <a:ext cx="11814495" cy="1182537"/>
          </a:xfrm>
          <a:prstGeom prst="roundRect">
            <a:avLst/>
          </a:prstGeom>
          <a:solidFill>
            <a:srgbClr val="7BAFD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i="1" dirty="0">
                <a:solidFill>
                  <a:schemeClr val="tx1"/>
                </a:solidFill>
                <a:latin typeface="Arial" panose="020B0604020202020204" pitchFamily="34" charset="0"/>
                <a:cs typeface="Arial" panose="020B0604020202020204" pitchFamily="34" charset="0"/>
              </a:rPr>
              <a:t>Some non-emergency situations could quickly turn into an emergency situation. Therefore, this may also require you to take further action to promote safety, such as preemptively evacuating your lab space! </a:t>
            </a:r>
          </a:p>
          <a:p>
            <a:pPr algn="ctr"/>
            <a:r>
              <a:rPr lang="en-US" sz="1500" i="1" dirty="0">
                <a:solidFill>
                  <a:schemeClr val="tx1"/>
                </a:solidFill>
                <a:latin typeface="Arial" panose="020B0604020202020204" pitchFamily="34" charset="0"/>
                <a:cs typeface="Arial" panose="020B0604020202020204" pitchFamily="34" charset="0"/>
              </a:rPr>
              <a:t>For example, if the fume hoods in your lab space shut down unexpectedly, you should call facilities to report the problem, but also evacuate your lab space to prevent chemical fume inhalation!</a:t>
            </a:r>
          </a:p>
        </p:txBody>
      </p:sp>
      <p:sp>
        <p:nvSpPr>
          <p:cNvPr id="16" name="TextBox 15">
            <a:extLst>
              <a:ext uri="{FF2B5EF4-FFF2-40B4-BE49-F238E27FC236}">
                <a16:creationId xmlns:a16="http://schemas.microsoft.com/office/drawing/2014/main" id="{15A59F3A-EC9C-C64B-5FA8-31B3113B1A79}"/>
              </a:ext>
            </a:extLst>
          </p:cNvPr>
          <p:cNvSpPr txBox="1"/>
          <p:nvPr/>
        </p:nvSpPr>
        <p:spPr>
          <a:xfrm>
            <a:off x="7155794" y="4678257"/>
            <a:ext cx="4196942" cy="830997"/>
          </a:xfrm>
          <a:prstGeom prst="rect">
            <a:avLst/>
          </a:prstGeom>
          <a:noFill/>
        </p:spPr>
        <p:txBody>
          <a:bodyPr wrap="square">
            <a:spAutoFit/>
          </a:bodyPr>
          <a:lstStyle/>
          <a:p>
            <a:pPr algn="ctr"/>
            <a:r>
              <a:rPr lang="en-US" sz="1600" b="1" dirty="0">
                <a:solidFill>
                  <a:schemeClr val="tx1"/>
                </a:solidFill>
                <a:latin typeface="Arial" panose="020B0604020202020204" pitchFamily="34" charset="0"/>
                <a:cs typeface="Arial" panose="020B0604020202020204" pitchFamily="34" charset="0"/>
              </a:rPr>
              <a:t>Not Sure Who to Call?</a:t>
            </a:r>
          </a:p>
          <a:p>
            <a:pPr algn="ctr"/>
            <a:r>
              <a:rPr lang="en-US" sz="1600" i="1" dirty="0">
                <a:solidFill>
                  <a:schemeClr val="tx1"/>
                </a:solidFill>
                <a:latin typeface="Arial" panose="020B0604020202020204" pitchFamily="34" charset="0"/>
                <a:cs typeface="Arial" panose="020B0604020202020204" pitchFamily="34" charset="0"/>
              </a:rPr>
              <a:t>Check out the Who Do I Call? List</a:t>
            </a:r>
          </a:p>
          <a:p>
            <a:pPr algn="ctr"/>
            <a:r>
              <a:rPr lang="en-US" sz="1600" dirty="0">
                <a:solidFill>
                  <a:schemeClr val="tx1"/>
                </a:solidFill>
                <a:latin typeface="Arial" panose="020B0604020202020204" pitchFamily="34" charset="0"/>
                <a:cs typeface="Arial" panose="020B0604020202020204" pitchFamily="34" charset="0"/>
                <a:hlinkClick r:id="rId2"/>
              </a:rPr>
              <a:t>https://ehs.unc.edu/about/contact/#pane-0-1</a:t>
            </a:r>
            <a:endParaRPr lang="en-US" sz="16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1F8E0AC-5AFA-EB2B-F5D6-98FD20FA6258}"/>
              </a:ext>
            </a:extLst>
          </p:cNvPr>
          <p:cNvSpPr/>
          <p:nvPr/>
        </p:nvSpPr>
        <p:spPr>
          <a:xfrm>
            <a:off x="319131" y="1290989"/>
            <a:ext cx="11553738" cy="53314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FF0000"/>
                </a:solidFill>
                <a:latin typeface="Arial" panose="020B0604020202020204" pitchFamily="34" charset="0"/>
                <a:cs typeface="Arial" panose="020B0604020202020204" pitchFamily="34" charset="0"/>
              </a:rPr>
              <a:t>If you or someone around you is in immediate danger or requires immediate medical attention, call 911. </a:t>
            </a:r>
            <a:endParaRPr lang="en-US" i="1" dirty="0">
              <a:solidFill>
                <a:srgbClr val="FF0000"/>
              </a:solidFill>
              <a:latin typeface="Arial" panose="020B0604020202020204" pitchFamily="34" charset="0"/>
              <a:cs typeface="Arial" panose="020B0604020202020204" pitchFamily="34" charset="0"/>
            </a:endParaRPr>
          </a:p>
          <a:p>
            <a:pPr algn="ctr"/>
            <a:endParaRPr lang="en-US" dirty="0">
              <a:solidFill>
                <a:schemeClr val="tx1"/>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7994ED38-152C-E6D1-448F-2A2E73FA6413}"/>
              </a:ext>
            </a:extLst>
          </p:cNvPr>
          <p:cNvSpPr/>
          <p:nvPr/>
        </p:nvSpPr>
        <p:spPr>
          <a:xfrm>
            <a:off x="0" y="1602758"/>
            <a:ext cx="8893728" cy="53314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a:solidFill>
                  <a:schemeClr val="tx1"/>
                </a:solidFill>
                <a:latin typeface="Arial" panose="020B0604020202020204" pitchFamily="34" charset="0"/>
                <a:cs typeface="Arial" panose="020B0604020202020204" pitchFamily="34" charset="0"/>
              </a:rPr>
              <a:t>Common Reasons to Call EHS and/or Facilities</a:t>
            </a:r>
            <a:endParaRPr lang="en-US" sz="2000" dirty="0">
              <a:solidFill>
                <a:schemeClr val="tx1"/>
              </a:solidFill>
              <a:latin typeface="Arial" panose="020B0604020202020204" pitchFamily="34" charset="0"/>
              <a:cs typeface="Arial" panose="020B0604020202020204" pitchFamily="34" charset="0"/>
            </a:endParaRPr>
          </a:p>
        </p:txBody>
      </p:sp>
      <p:graphicFrame>
        <p:nvGraphicFramePr>
          <p:cNvPr id="10" name="Table 11">
            <a:extLst>
              <a:ext uri="{FF2B5EF4-FFF2-40B4-BE49-F238E27FC236}">
                <a16:creationId xmlns:a16="http://schemas.microsoft.com/office/drawing/2014/main" id="{590DB9C6-2006-6DE8-2A31-3A3AFEAC631D}"/>
              </a:ext>
            </a:extLst>
          </p:cNvPr>
          <p:cNvGraphicFramePr>
            <a:graphicFrameLocks noGrp="1"/>
          </p:cNvGraphicFramePr>
          <p:nvPr>
            <p:extLst>
              <p:ext uri="{D42A27DB-BD31-4B8C-83A1-F6EECF244321}">
                <p14:modId xmlns:p14="http://schemas.microsoft.com/office/powerpoint/2010/main" val="2613104995"/>
              </p:ext>
            </p:extLst>
          </p:nvPr>
        </p:nvGraphicFramePr>
        <p:xfrm>
          <a:off x="7155794" y="1665197"/>
          <a:ext cx="4196943" cy="2875280"/>
        </p:xfrm>
        <a:graphic>
          <a:graphicData uri="http://schemas.openxmlformats.org/drawingml/2006/table">
            <a:tbl>
              <a:tblPr firstRow="1" bandRow="1">
                <a:tableStyleId>{5C22544A-7EE6-4342-B048-85BDC9FD1C3A}</a:tableStyleId>
              </a:tblPr>
              <a:tblGrid>
                <a:gridCol w="4196943">
                  <a:extLst>
                    <a:ext uri="{9D8B030D-6E8A-4147-A177-3AD203B41FA5}">
                      <a16:colId xmlns:a16="http://schemas.microsoft.com/office/drawing/2014/main" val="354198617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rial" panose="020B0604020202020204" pitchFamily="34" charset="0"/>
                          <a:cs typeface="Arial" panose="020B0604020202020204" pitchFamily="34" charset="0"/>
                        </a:rPr>
                        <a:t>Quick Tip: Put EHS and Facilities Contact Information in Your Phone!</a:t>
                      </a:r>
                    </a:p>
                  </a:txBody>
                  <a:tcPr/>
                </a:tc>
                <a:extLst>
                  <a:ext uri="{0D108BD9-81ED-4DB2-BD59-A6C34878D82A}">
                    <a16:rowId xmlns:a16="http://schemas.microsoft.com/office/drawing/2014/main" val="20593874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EHS: </a:t>
                      </a:r>
                      <a:r>
                        <a:rPr lang="en-US" sz="1600" i="0" dirty="0">
                          <a:solidFill>
                            <a:schemeClr val="tx1"/>
                          </a:solidFill>
                          <a:effectLst/>
                          <a:latin typeface="Arial" panose="020B0604020202020204" pitchFamily="34" charset="0"/>
                          <a:cs typeface="Arial" panose="020B0604020202020204" pitchFamily="34" charset="0"/>
                        </a:rPr>
                        <a:t>919-962-5507</a:t>
                      </a:r>
                    </a:p>
                  </a:txBody>
                  <a:tcPr/>
                </a:tc>
                <a:extLst>
                  <a:ext uri="{0D108BD9-81ED-4DB2-BD59-A6C34878D82A}">
                    <a16:rowId xmlns:a16="http://schemas.microsoft.com/office/drawing/2014/main" val="3629458658"/>
                  </a:ext>
                </a:extLst>
              </a:tr>
              <a:tr h="370840">
                <a:tc>
                  <a:txBody>
                    <a:bodyPr/>
                    <a:lstStyle/>
                    <a:p>
                      <a:pPr algn="ctr"/>
                      <a:r>
                        <a:rPr lang="en-US" sz="1600" dirty="0">
                          <a:solidFill>
                            <a:schemeClr val="tx1"/>
                          </a:solidFill>
                          <a:latin typeface="Arial" panose="020B0604020202020204" pitchFamily="34" charset="0"/>
                          <a:cs typeface="Arial" panose="020B0604020202020204" pitchFamily="34" charset="0"/>
                        </a:rPr>
                        <a:t>Facilities: 919-962-3456 </a:t>
                      </a:r>
                      <a:endParaRPr lang="en-US" sz="1600" dirty="0"/>
                    </a:p>
                  </a:txBody>
                  <a:tcPr/>
                </a:tc>
                <a:extLst>
                  <a:ext uri="{0D108BD9-81ED-4DB2-BD59-A6C34878D82A}">
                    <a16:rowId xmlns:a16="http://schemas.microsoft.com/office/drawing/2014/main" val="3320469255"/>
                  </a:ext>
                </a:extLst>
              </a:tr>
              <a:tr h="370840">
                <a:tc>
                  <a:txBody>
                    <a:bodyPr/>
                    <a:lstStyle/>
                    <a:p>
                      <a:pPr algn="ctr"/>
                      <a:r>
                        <a:rPr lang="en-US" sz="1600" dirty="0">
                          <a:solidFill>
                            <a:schemeClr val="tx1"/>
                          </a:solidFill>
                          <a:latin typeface="Arial" panose="020B0604020202020204" pitchFamily="34" charset="0"/>
                          <a:cs typeface="Arial" panose="020B0604020202020204" pitchFamily="34" charset="0"/>
                        </a:rPr>
                        <a:t>Chem Dept. Facilities –</a:t>
                      </a:r>
                    </a:p>
                    <a:p>
                      <a:pPr algn="ctr"/>
                      <a:r>
                        <a:rPr lang="en-US" sz="1600" dirty="0">
                          <a:solidFill>
                            <a:schemeClr val="tx1"/>
                          </a:solidFill>
                          <a:latin typeface="Arial" panose="020B0604020202020204" pitchFamily="34" charset="0"/>
                          <a:cs typeface="Arial" panose="020B0604020202020204" pitchFamily="34" charset="0"/>
                        </a:rPr>
                        <a:t>Jason Worrell – 919-619-7800</a:t>
                      </a:r>
                    </a:p>
                    <a:p>
                      <a:pPr algn="ctr"/>
                      <a:r>
                        <a:rPr lang="en-US" sz="16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jworrell@bio.unc.edu</a:t>
                      </a:r>
                      <a:endParaRPr lang="en-US" sz="1600" dirty="0">
                        <a:solidFill>
                          <a:schemeClr val="tx1"/>
                        </a:solidFill>
                        <a:latin typeface="Arial" panose="020B0604020202020204" pitchFamily="34" charset="0"/>
                        <a:cs typeface="Arial" panose="020B0604020202020204" pitchFamily="34" charset="0"/>
                      </a:endParaRPr>
                    </a:p>
                    <a:p>
                      <a:pPr algn="ctr"/>
                      <a:r>
                        <a:rPr lang="en-US" sz="1600" dirty="0">
                          <a:solidFill>
                            <a:schemeClr val="tx1"/>
                          </a:solidFill>
                          <a:latin typeface="Arial" panose="020B0604020202020204" pitchFamily="34" charset="0"/>
                          <a:cs typeface="Arial" panose="020B0604020202020204" pitchFamily="34" charset="0"/>
                        </a:rPr>
                        <a:t>Cale Rogers – 336-269-2907 </a:t>
                      </a:r>
                      <a:r>
                        <a:rPr lang="en-US" sz="1600"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rogerscg@email.unc.edu</a:t>
                      </a:r>
                      <a:endParaRPr lang="en-US" sz="1600" dirty="0">
                        <a:solidFill>
                          <a:schemeClr val="tx1"/>
                        </a:solidFill>
                        <a:latin typeface="Arial" panose="020B0604020202020204" pitchFamily="34" charset="0"/>
                        <a:cs typeface="Arial" panose="020B0604020202020204" pitchFamily="34" charset="0"/>
                      </a:endParaRPr>
                    </a:p>
                    <a:p>
                      <a:pPr algn="ctr"/>
                      <a:r>
                        <a:rPr lang="en-US" sz="1600" dirty="0">
                          <a:solidFill>
                            <a:schemeClr val="tx1"/>
                          </a:solidFill>
                          <a:latin typeface="Arial" panose="020B0604020202020204" pitchFamily="34" charset="0"/>
                          <a:cs typeface="Arial" panose="020B0604020202020204" pitchFamily="34" charset="0"/>
                        </a:rPr>
                        <a:t>Chris Pryor – </a:t>
                      </a:r>
                      <a:r>
                        <a:rPr lang="en-US" sz="1600"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cpryor@unc.edu</a:t>
                      </a:r>
                      <a:endParaRPr lang="en-US" sz="1600" dirty="0"/>
                    </a:p>
                  </a:txBody>
                  <a:tcPr/>
                </a:tc>
                <a:extLst>
                  <a:ext uri="{0D108BD9-81ED-4DB2-BD59-A6C34878D82A}">
                    <a16:rowId xmlns:a16="http://schemas.microsoft.com/office/drawing/2014/main" val="4114150041"/>
                  </a:ext>
                </a:extLst>
              </a:tr>
            </a:tbl>
          </a:graphicData>
        </a:graphic>
      </p:graphicFrame>
      <p:pic>
        <p:nvPicPr>
          <p:cNvPr id="2" name="Picture 1">
            <a:extLst>
              <a:ext uri="{FF2B5EF4-FFF2-40B4-BE49-F238E27FC236}">
                <a16:creationId xmlns:a16="http://schemas.microsoft.com/office/drawing/2014/main" id="{CD39C3D0-5B52-30BE-6825-6174BBCF28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072" y="68055"/>
            <a:ext cx="78105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C693887E-4D5F-CD35-4683-B0AC9226517E}"/>
              </a:ext>
            </a:extLst>
          </p:cNvPr>
          <p:cNvGrpSpPr>
            <a:grpSpLocks/>
          </p:cNvGrpSpPr>
          <p:nvPr/>
        </p:nvGrpSpPr>
        <p:grpSpPr bwMode="auto">
          <a:xfrm>
            <a:off x="10294034" y="98217"/>
            <a:ext cx="1684338" cy="973138"/>
            <a:chOff x="10306523" y="101484"/>
            <a:chExt cx="1684140" cy="974047"/>
          </a:xfrm>
        </p:grpSpPr>
        <p:sp>
          <p:nvSpPr>
            <p:cNvPr id="12" name="Rectangle 11">
              <a:extLst>
                <a:ext uri="{FF2B5EF4-FFF2-40B4-BE49-F238E27FC236}">
                  <a16:creationId xmlns:a16="http://schemas.microsoft.com/office/drawing/2014/main" id="{FE33A5EE-FA2F-04A3-B22E-D365CC2B779E}"/>
                </a:ext>
              </a:extLst>
            </p:cNvPr>
            <p:cNvSpPr/>
            <p:nvPr/>
          </p:nvSpPr>
          <p:spPr>
            <a:xfrm>
              <a:off x="10306523" y="101484"/>
              <a:ext cx="1684140" cy="974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60800"/>
            </a:p>
          </p:txBody>
        </p:sp>
        <p:pic>
          <p:nvPicPr>
            <p:cNvPr id="18" name="Picture 17" descr="Culture of Safety">
              <a:extLst>
                <a:ext uri="{FF2B5EF4-FFF2-40B4-BE49-F238E27FC236}">
                  <a16:creationId xmlns:a16="http://schemas.microsoft.com/office/drawing/2014/main" id="{BFCD5236-7B6D-816A-27D8-035E35F41A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0312" y="180161"/>
              <a:ext cx="1450788" cy="82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3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850F1D-91B5-4E27-993A-0845F7D771F0}"/>
              </a:ext>
            </a:extLst>
          </p:cNvPr>
          <p:cNvSpPr/>
          <p:nvPr/>
        </p:nvSpPr>
        <p:spPr>
          <a:xfrm>
            <a:off x="0" y="0"/>
            <a:ext cx="12192000" cy="1188720"/>
          </a:xfrm>
          <a:prstGeom prst="rect">
            <a:avLst/>
          </a:prstGeom>
          <a:solidFill>
            <a:srgbClr val="7BAF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801DC83-E621-4581-9E3F-3DC270DF59F5}"/>
              </a:ext>
            </a:extLst>
          </p:cNvPr>
          <p:cNvSpPr txBox="1"/>
          <p:nvPr/>
        </p:nvSpPr>
        <p:spPr>
          <a:xfrm>
            <a:off x="-302004" y="301042"/>
            <a:ext cx="11814494" cy="492443"/>
          </a:xfrm>
          <a:prstGeom prst="rect">
            <a:avLst/>
          </a:prstGeom>
          <a:noFill/>
        </p:spPr>
        <p:txBody>
          <a:bodyPr wrap="square" rtlCol="0">
            <a:spAutoFit/>
          </a:bodyPr>
          <a:lstStyle/>
          <a:p>
            <a:pPr algn="ctr"/>
            <a:r>
              <a:rPr lang="en-US" sz="2600" dirty="0">
                <a:latin typeface="Arial" panose="020B0604020202020204" pitchFamily="34" charset="0"/>
                <a:cs typeface="Arial" panose="020B0604020202020204" pitchFamily="34" charset="0"/>
              </a:rPr>
              <a:t>Tar Heel Safety: </a:t>
            </a:r>
            <a:r>
              <a:rPr lang="en-US" sz="2600" i="1" dirty="0">
                <a:latin typeface="Arial" panose="020B0604020202020204" pitchFamily="34" charset="0"/>
                <a:cs typeface="Arial" panose="020B0604020202020204" pitchFamily="34" charset="0"/>
              </a:rPr>
              <a:t>Who to Call in A Non-Emergency Situation</a:t>
            </a:r>
            <a:endParaRPr lang="en-US" sz="26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9D379DE-4767-4B45-BFE5-E90FE9611C50}"/>
              </a:ext>
            </a:extLst>
          </p:cNvPr>
          <p:cNvSpPr/>
          <p:nvPr/>
        </p:nvSpPr>
        <p:spPr>
          <a:xfrm>
            <a:off x="201337" y="3487369"/>
            <a:ext cx="6375634" cy="1791443"/>
          </a:xfrm>
          <a:prstGeom prst="rect">
            <a:avLst/>
          </a:prstGeom>
          <a:noFill/>
          <a:ln w="28575">
            <a:solidFill>
              <a:srgbClr val="7BAFD4"/>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r>
              <a:rPr lang="en-US" sz="1600" b="1" dirty="0">
                <a:solidFill>
                  <a:schemeClr val="tx1"/>
                </a:solidFill>
                <a:latin typeface="Arial" panose="020B0604020202020204" pitchFamily="34" charset="0"/>
                <a:cs typeface="Arial" panose="020B0604020202020204" pitchFamily="34" charset="0"/>
              </a:rPr>
              <a:t>EHS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Biohazard or Chemical spill</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Eyewash Inspections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Safety Shower Inspections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Gas Leaks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Hazardous Waste Disposal</a:t>
            </a: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Ventilation Surveys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Odors (gas, burning, unidentified)</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Unknown Substance</a:t>
            </a:r>
          </a:p>
        </p:txBody>
      </p:sp>
      <p:sp>
        <p:nvSpPr>
          <p:cNvPr id="8" name="Rectangle 7">
            <a:extLst>
              <a:ext uri="{FF2B5EF4-FFF2-40B4-BE49-F238E27FC236}">
                <a16:creationId xmlns:a16="http://schemas.microsoft.com/office/drawing/2014/main" id="{40C8675E-85E2-4EA3-8B26-6DF0C0006576}"/>
              </a:ext>
            </a:extLst>
          </p:cNvPr>
          <p:cNvSpPr/>
          <p:nvPr/>
        </p:nvSpPr>
        <p:spPr>
          <a:xfrm>
            <a:off x="176169" y="2087160"/>
            <a:ext cx="6400802" cy="1240741"/>
          </a:xfrm>
          <a:prstGeom prst="rect">
            <a:avLst/>
          </a:prstGeom>
          <a:noFill/>
          <a:ln w="28575">
            <a:solidFill>
              <a:srgbClr val="7BAFD4"/>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r>
              <a:rPr lang="en-US" sz="1600" b="1" dirty="0">
                <a:solidFill>
                  <a:schemeClr val="tx1"/>
                </a:solidFill>
                <a:latin typeface="Arial" panose="020B0604020202020204" pitchFamily="34" charset="0"/>
                <a:cs typeface="Arial" panose="020B0604020202020204" pitchFamily="34" charset="0"/>
              </a:rPr>
              <a:t>Facilities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Broken or Faulty Equipment</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Problems with Fume Hood Operation </a:t>
            </a: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Eyewash/Shower Repairs</a:t>
            </a:r>
          </a:p>
          <a:p>
            <a:pPr marL="285750" indent="-28575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Ventilation Repairs</a:t>
            </a:r>
          </a:p>
        </p:txBody>
      </p:sp>
      <p:sp>
        <p:nvSpPr>
          <p:cNvPr id="9" name="Rectangle: Rounded Corners 8">
            <a:extLst>
              <a:ext uri="{FF2B5EF4-FFF2-40B4-BE49-F238E27FC236}">
                <a16:creationId xmlns:a16="http://schemas.microsoft.com/office/drawing/2014/main" id="{D9B52B56-37AB-4E86-A199-2FF792B63EFF}"/>
              </a:ext>
            </a:extLst>
          </p:cNvPr>
          <p:cNvSpPr/>
          <p:nvPr/>
        </p:nvSpPr>
        <p:spPr>
          <a:xfrm>
            <a:off x="176169" y="5452718"/>
            <a:ext cx="11814495" cy="1188720"/>
          </a:xfrm>
          <a:prstGeom prst="roundRect">
            <a:avLst/>
          </a:prstGeom>
          <a:solidFill>
            <a:srgbClr val="7BAFD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solidFill>
                  <a:schemeClr val="tx1"/>
                </a:solidFill>
                <a:latin typeface="Arial" panose="020B0604020202020204" pitchFamily="34" charset="0"/>
                <a:cs typeface="Arial" panose="020B0604020202020204" pitchFamily="34" charset="0"/>
              </a:rPr>
              <a:t>Safety Scenarios to Discuss</a:t>
            </a:r>
            <a:r>
              <a:rPr lang="en-US" sz="1400" i="1" dirty="0">
                <a:solidFill>
                  <a:schemeClr val="tx1"/>
                </a:solidFill>
                <a:latin typeface="Arial" panose="020B0604020202020204" pitchFamily="34" charset="0"/>
                <a:cs typeface="Arial" panose="020B0604020202020204" pitchFamily="34" charset="0"/>
              </a:rPr>
              <a:t>: </a:t>
            </a:r>
          </a:p>
          <a:p>
            <a:pPr algn="ctr"/>
            <a:r>
              <a:rPr lang="en-US" sz="1400" i="1" dirty="0">
                <a:solidFill>
                  <a:schemeClr val="tx1"/>
                </a:solidFill>
                <a:latin typeface="Arial" panose="020B0604020202020204" pitchFamily="34" charset="0"/>
                <a:cs typeface="Arial" panose="020B0604020202020204" pitchFamily="34" charset="0"/>
              </a:rPr>
              <a:t>1. You notice the fume hoods in your lab stop pulling air into the ventilation system. Who should you call for assistance?</a:t>
            </a:r>
          </a:p>
          <a:p>
            <a:pPr algn="ctr"/>
            <a:r>
              <a:rPr lang="en-US" sz="1400" i="1" dirty="0">
                <a:solidFill>
                  <a:schemeClr val="tx1"/>
                </a:solidFill>
                <a:latin typeface="Arial" panose="020B0604020202020204" pitchFamily="34" charset="0"/>
                <a:cs typeface="Arial" panose="020B0604020202020204" pitchFamily="34" charset="0"/>
              </a:rPr>
              <a:t>2. You notice a unidentifiable smell (such as natural gas) within your lab space, but cannot identify the source. Who do you call for assistance?</a:t>
            </a:r>
          </a:p>
          <a:p>
            <a:pPr algn="ctr"/>
            <a:r>
              <a:rPr lang="en-US" sz="1400" i="1" dirty="0">
                <a:solidFill>
                  <a:schemeClr val="tx1"/>
                </a:solidFill>
                <a:latin typeface="Arial" panose="020B0604020202020204" pitchFamily="34" charset="0"/>
                <a:cs typeface="Arial" panose="020B0604020202020204" pitchFamily="34" charset="0"/>
              </a:rPr>
              <a:t>3. When conducting a monthly eyewash station check, you notice dirty water coming out of the eyewash. Who do you call for assistance? </a:t>
            </a:r>
          </a:p>
        </p:txBody>
      </p:sp>
      <p:sp>
        <p:nvSpPr>
          <p:cNvPr id="16" name="TextBox 15">
            <a:extLst>
              <a:ext uri="{FF2B5EF4-FFF2-40B4-BE49-F238E27FC236}">
                <a16:creationId xmlns:a16="http://schemas.microsoft.com/office/drawing/2014/main" id="{15A59F3A-EC9C-C64B-5FA8-31B3113B1A79}"/>
              </a:ext>
            </a:extLst>
          </p:cNvPr>
          <p:cNvSpPr txBox="1"/>
          <p:nvPr/>
        </p:nvSpPr>
        <p:spPr>
          <a:xfrm>
            <a:off x="7155794" y="4518874"/>
            <a:ext cx="4196942" cy="1077218"/>
          </a:xfrm>
          <a:prstGeom prst="rect">
            <a:avLst/>
          </a:prstGeom>
          <a:noFill/>
        </p:spPr>
        <p:txBody>
          <a:bodyPr wrap="square">
            <a:spAutoFit/>
          </a:bodyPr>
          <a:lstStyle/>
          <a:p>
            <a:pPr algn="ctr"/>
            <a:r>
              <a:rPr lang="en-US" sz="1600" b="1" dirty="0">
                <a:solidFill>
                  <a:schemeClr val="tx1"/>
                </a:solidFill>
                <a:latin typeface="Arial" panose="020B0604020202020204" pitchFamily="34" charset="0"/>
                <a:cs typeface="Arial" panose="020B0604020202020204" pitchFamily="34" charset="0"/>
              </a:rPr>
              <a:t>Not Sure Who to Call?</a:t>
            </a:r>
          </a:p>
          <a:p>
            <a:pPr algn="ctr"/>
            <a:r>
              <a:rPr lang="en-US" sz="1600" i="1" dirty="0">
                <a:solidFill>
                  <a:schemeClr val="tx1"/>
                </a:solidFill>
                <a:latin typeface="Arial" panose="020B0604020202020204" pitchFamily="34" charset="0"/>
                <a:cs typeface="Arial" panose="020B0604020202020204" pitchFamily="34" charset="0"/>
              </a:rPr>
              <a:t>Check out the Who Do I Call? List</a:t>
            </a:r>
          </a:p>
          <a:p>
            <a:pPr algn="ctr"/>
            <a:r>
              <a:rPr lang="en-US" sz="1600" dirty="0">
                <a:solidFill>
                  <a:schemeClr val="tx1"/>
                </a:solidFill>
                <a:latin typeface="Arial" panose="020B0604020202020204" pitchFamily="34" charset="0"/>
                <a:cs typeface="Arial" panose="020B0604020202020204" pitchFamily="34" charset="0"/>
                <a:hlinkClick r:id="rId2"/>
              </a:rPr>
              <a:t>https://ehs.unc.edu/about/contact/#pane-0-1</a:t>
            </a:r>
            <a:endParaRPr lang="en-US" sz="1600" dirty="0">
              <a:latin typeface="Arial" panose="020B0604020202020204" pitchFamily="34" charset="0"/>
              <a:cs typeface="Arial" panose="020B0604020202020204" pitchFamily="34" charset="0"/>
            </a:endParaRPr>
          </a:p>
          <a:p>
            <a:pPr algn="ctr"/>
            <a:endParaRPr lang="en-US" sz="1600"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1F8E0AC-5AFA-EB2B-F5D6-98FD20FA6258}"/>
              </a:ext>
            </a:extLst>
          </p:cNvPr>
          <p:cNvSpPr/>
          <p:nvPr/>
        </p:nvSpPr>
        <p:spPr>
          <a:xfrm>
            <a:off x="319131" y="1290989"/>
            <a:ext cx="11553738" cy="53314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FF0000"/>
                </a:solidFill>
                <a:latin typeface="Arial" panose="020B0604020202020204" pitchFamily="34" charset="0"/>
                <a:cs typeface="Arial" panose="020B0604020202020204" pitchFamily="34" charset="0"/>
              </a:rPr>
              <a:t>If you or someone around you is in immediate danger or requires immediate medical attention, call 911. </a:t>
            </a:r>
            <a:endParaRPr lang="en-US" i="1" dirty="0">
              <a:solidFill>
                <a:srgbClr val="FF0000"/>
              </a:solidFill>
              <a:latin typeface="Arial" panose="020B0604020202020204" pitchFamily="34" charset="0"/>
              <a:cs typeface="Arial" panose="020B0604020202020204" pitchFamily="34" charset="0"/>
            </a:endParaRPr>
          </a:p>
          <a:p>
            <a:pPr algn="ctr"/>
            <a:endParaRPr lang="en-US" dirty="0">
              <a:solidFill>
                <a:schemeClr val="tx1"/>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7994ED38-152C-E6D1-448F-2A2E73FA6413}"/>
              </a:ext>
            </a:extLst>
          </p:cNvPr>
          <p:cNvSpPr/>
          <p:nvPr/>
        </p:nvSpPr>
        <p:spPr>
          <a:xfrm>
            <a:off x="0" y="1507640"/>
            <a:ext cx="8893728" cy="53314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a:solidFill>
                  <a:schemeClr val="tx1"/>
                </a:solidFill>
                <a:latin typeface="Arial" panose="020B0604020202020204" pitchFamily="34" charset="0"/>
                <a:cs typeface="Arial" panose="020B0604020202020204" pitchFamily="34" charset="0"/>
              </a:rPr>
              <a:t>Common Reasons to Call EHS and/or Facilities</a:t>
            </a:r>
            <a:endParaRPr lang="en-US" sz="2000" dirty="0">
              <a:solidFill>
                <a:schemeClr val="tx1"/>
              </a:solidFill>
              <a:latin typeface="Arial" panose="020B0604020202020204" pitchFamily="34" charset="0"/>
              <a:cs typeface="Arial" panose="020B0604020202020204" pitchFamily="34" charset="0"/>
            </a:endParaRPr>
          </a:p>
        </p:txBody>
      </p:sp>
      <p:graphicFrame>
        <p:nvGraphicFramePr>
          <p:cNvPr id="10" name="Table 11">
            <a:extLst>
              <a:ext uri="{FF2B5EF4-FFF2-40B4-BE49-F238E27FC236}">
                <a16:creationId xmlns:a16="http://schemas.microsoft.com/office/drawing/2014/main" id="{590DB9C6-2006-6DE8-2A31-3A3AFEAC631D}"/>
              </a:ext>
            </a:extLst>
          </p:cNvPr>
          <p:cNvGraphicFramePr>
            <a:graphicFrameLocks noGrp="1"/>
          </p:cNvGraphicFramePr>
          <p:nvPr>
            <p:extLst>
              <p:ext uri="{D42A27DB-BD31-4B8C-83A1-F6EECF244321}">
                <p14:modId xmlns:p14="http://schemas.microsoft.com/office/powerpoint/2010/main" val="2013816317"/>
              </p:ext>
            </p:extLst>
          </p:nvPr>
        </p:nvGraphicFramePr>
        <p:xfrm>
          <a:off x="7155794" y="1612187"/>
          <a:ext cx="4196943" cy="2875280"/>
        </p:xfrm>
        <a:graphic>
          <a:graphicData uri="http://schemas.openxmlformats.org/drawingml/2006/table">
            <a:tbl>
              <a:tblPr firstRow="1" bandRow="1">
                <a:tableStyleId>{5C22544A-7EE6-4342-B048-85BDC9FD1C3A}</a:tableStyleId>
              </a:tblPr>
              <a:tblGrid>
                <a:gridCol w="4196943">
                  <a:extLst>
                    <a:ext uri="{9D8B030D-6E8A-4147-A177-3AD203B41FA5}">
                      <a16:colId xmlns:a16="http://schemas.microsoft.com/office/drawing/2014/main" val="354198617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rial" panose="020B0604020202020204" pitchFamily="34" charset="0"/>
                          <a:cs typeface="Arial" panose="020B0604020202020204" pitchFamily="34" charset="0"/>
                        </a:rPr>
                        <a:t>Quick Tip: Put EHS and Facilities Contact Information in Your Phone!</a:t>
                      </a:r>
                    </a:p>
                  </a:txBody>
                  <a:tcPr/>
                </a:tc>
                <a:extLst>
                  <a:ext uri="{0D108BD9-81ED-4DB2-BD59-A6C34878D82A}">
                    <a16:rowId xmlns:a16="http://schemas.microsoft.com/office/drawing/2014/main" val="20593874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EHS: </a:t>
                      </a:r>
                      <a:r>
                        <a:rPr lang="en-US" sz="1600" i="0" dirty="0">
                          <a:solidFill>
                            <a:schemeClr val="tx1"/>
                          </a:solidFill>
                          <a:effectLst/>
                          <a:latin typeface="Arial" panose="020B0604020202020204" pitchFamily="34" charset="0"/>
                          <a:cs typeface="Arial" panose="020B0604020202020204" pitchFamily="34" charset="0"/>
                        </a:rPr>
                        <a:t>919-962-5507</a:t>
                      </a:r>
                    </a:p>
                  </a:txBody>
                  <a:tcPr/>
                </a:tc>
                <a:extLst>
                  <a:ext uri="{0D108BD9-81ED-4DB2-BD59-A6C34878D82A}">
                    <a16:rowId xmlns:a16="http://schemas.microsoft.com/office/drawing/2014/main" val="3629458658"/>
                  </a:ext>
                </a:extLst>
              </a:tr>
              <a:tr h="370840">
                <a:tc>
                  <a:txBody>
                    <a:bodyPr/>
                    <a:lstStyle/>
                    <a:p>
                      <a:pPr algn="ctr"/>
                      <a:r>
                        <a:rPr lang="en-US" sz="1600" dirty="0">
                          <a:solidFill>
                            <a:schemeClr val="tx1"/>
                          </a:solidFill>
                          <a:latin typeface="Arial" panose="020B0604020202020204" pitchFamily="34" charset="0"/>
                          <a:cs typeface="Arial" panose="020B0604020202020204" pitchFamily="34" charset="0"/>
                        </a:rPr>
                        <a:t>Facilities: 919-962-3456 </a:t>
                      </a:r>
                      <a:endParaRPr lang="en-US" sz="1600" dirty="0"/>
                    </a:p>
                  </a:txBody>
                  <a:tcPr/>
                </a:tc>
                <a:extLst>
                  <a:ext uri="{0D108BD9-81ED-4DB2-BD59-A6C34878D82A}">
                    <a16:rowId xmlns:a16="http://schemas.microsoft.com/office/drawing/2014/main" val="3320469255"/>
                  </a:ext>
                </a:extLst>
              </a:tr>
              <a:tr h="370840">
                <a:tc>
                  <a:txBody>
                    <a:bodyPr/>
                    <a:lstStyle/>
                    <a:p>
                      <a:pPr algn="ctr"/>
                      <a:r>
                        <a:rPr lang="en-US" sz="1600" dirty="0">
                          <a:solidFill>
                            <a:schemeClr val="tx1"/>
                          </a:solidFill>
                          <a:latin typeface="Arial" panose="020B0604020202020204" pitchFamily="34" charset="0"/>
                          <a:cs typeface="Arial" panose="020B0604020202020204" pitchFamily="34" charset="0"/>
                        </a:rPr>
                        <a:t>Chem Dept. Facilities –</a:t>
                      </a:r>
                    </a:p>
                    <a:p>
                      <a:pPr algn="ctr"/>
                      <a:r>
                        <a:rPr lang="en-US" sz="1600" dirty="0">
                          <a:solidFill>
                            <a:schemeClr val="tx1"/>
                          </a:solidFill>
                          <a:latin typeface="Arial" panose="020B0604020202020204" pitchFamily="34" charset="0"/>
                          <a:cs typeface="Arial" panose="020B0604020202020204" pitchFamily="34" charset="0"/>
                        </a:rPr>
                        <a:t>Jason Worrell – 919-619-7800</a:t>
                      </a:r>
                    </a:p>
                    <a:p>
                      <a:pPr algn="ctr"/>
                      <a:r>
                        <a:rPr lang="en-US" sz="16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jworrell@bio.unc.edu</a:t>
                      </a:r>
                      <a:endParaRPr lang="en-US" sz="1600" dirty="0">
                        <a:solidFill>
                          <a:schemeClr val="tx1"/>
                        </a:solidFill>
                        <a:latin typeface="Arial" panose="020B0604020202020204" pitchFamily="34" charset="0"/>
                        <a:cs typeface="Arial" panose="020B0604020202020204" pitchFamily="34" charset="0"/>
                      </a:endParaRPr>
                    </a:p>
                    <a:p>
                      <a:pPr algn="ctr"/>
                      <a:r>
                        <a:rPr lang="en-US" sz="1600" dirty="0">
                          <a:solidFill>
                            <a:schemeClr val="tx1"/>
                          </a:solidFill>
                          <a:latin typeface="Arial" panose="020B0604020202020204" pitchFamily="34" charset="0"/>
                          <a:cs typeface="Arial" panose="020B0604020202020204" pitchFamily="34" charset="0"/>
                        </a:rPr>
                        <a:t>Cale Rogers – 336-269-2907 </a:t>
                      </a:r>
                      <a:r>
                        <a:rPr lang="en-US" sz="1600"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rogerscg@email.unc.edu</a:t>
                      </a:r>
                      <a:endParaRPr lang="en-US" sz="1600" dirty="0">
                        <a:solidFill>
                          <a:schemeClr val="tx1"/>
                        </a:solidFill>
                        <a:latin typeface="Arial" panose="020B0604020202020204" pitchFamily="34" charset="0"/>
                        <a:cs typeface="Arial" panose="020B0604020202020204" pitchFamily="34" charset="0"/>
                      </a:endParaRPr>
                    </a:p>
                    <a:p>
                      <a:pPr algn="ctr"/>
                      <a:r>
                        <a:rPr lang="en-US" sz="1600" dirty="0">
                          <a:solidFill>
                            <a:schemeClr val="tx1"/>
                          </a:solidFill>
                          <a:latin typeface="Arial" panose="020B0604020202020204" pitchFamily="34" charset="0"/>
                          <a:cs typeface="Arial" panose="020B0604020202020204" pitchFamily="34" charset="0"/>
                        </a:rPr>
                        <a:t>Chris Pryor – </a:t>
                      </a:r>
                      <a:r>
                        <a:rPr lang="en-US" sz="1600"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cpryor@unc.edu</a:t>
                      </a:r>
                      <a:endParaRPr lang="en-US" sz="1600" dirty="0"/>
                    </a:p>
                  </a:txBody>
                  <a:tcPr/>
                </a:tc>
                <a:extLst>
                  <a:ext uri="{0D108BD9-81ED-4DB2-BD59-A6C34878D82A}">
                    <a16:rowId xmlns:a16="http://schemas.microsoft.com/office/drawing/2014/main" val="4114150041"/>
                  </a:ext>
                </a:extLst>
              </a:tr>
            </a:tbl>
          </a:graphicData>
        </a:graphic>
      </p:graphicFrame>
      <p:pic>
        <p:nvPicPr>
          <p:cNvPr id="2" name="Picture 1">
            <a:extLst>
              <a:ext uri="{FF2B5EF4-FFF2-40B4-BE49-F238E27FC236}">
                <a16:creationId xmlns:a16="http://schemas.microsoft.com/office/drawing/2014/main" id="{3CF26D75-4958-5B65-A69A-AD5C3B71D9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072" y="68055"/>
            <a:ext cx="78105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5E43236E-01E2-DDED-3660-5075D419E51E}"/>
              </a:ext>
            </a:extLst>
          </p:cNvPr>
          <p:cNvGrpSpPr>
            <a:grpSpLocks/>
          </p:cNvGrpSpPr>
          <p:nvPr/>
        </p:nvGrpSpPr>
        <p:grpSpPr bwMode="auto">
          <a:xfrm>
            <a:off x="10294034" y="98217"/>
            <a:ext cx="1684338" cy="973138"/>
            <a:chOff x="10306523" y="101484"/>
            <a:chExt cx="1684140" cy="974047"/>
          </a:xfrm>
        </p:grpSpPr>
        <p:sp>
          <p:nvSpPr>
            <p:cNvPr id="12" name="Rectangle 11">
              <a:extLst>
                <a:ext uri="{FF2B5EF4-FFF2-40B4-BE49-F238E27FC236}">
                  <a16:creationId xmlns:a16="http://schemas.microsoft.com/office/drawing/2014/main" id="{D0101C0B-EF7E-B0E1-D685-5DED70CFEED1}"/>
                </a:ext>
              </a:extLst>
            </p:cNvPr>
            <p:cNvSpPr/>
            <p:nvPr/>
          </p:nvSpPr>
          <p:spPr>
            <a:xfrm>
              <a:off x="10306523" y="101484"/>
              <a:ext cx="1684140" cy="974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sz="160800"/>
            </a:p>
          </p:txBody>
        </p:sp>
        <p:pic>
          <p:nvPicPr>
            <p:cNvPr id="18" name="Picture 17" descr="Culture of Safety">
              <a:extLst>
                <a:ext uri="{FF2B5EF4-FFF2-40B4-BE49-F238E27FC236}">
                  <a16:creationId xmlns:a16="http://schemas.microsoft.com/office/drawing/2014/main" id="{31DAA860-C617-85B9-209B-DF99324F28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0312" y="180161"/>
              <a:ext cx="1450788" cy="82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46497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3124</TotalTime>
  <Words>493</Words>
  <Application>Microsoft Office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Taron Bradshaw</dc:creator>
  <cp:lastModifiedBy>Ann May</cp:lastModifiedBy>
  <cp:revision>21</cp:revision>
  <dcterms:created xsi:type="dcterms:W3CDTF">2021-07-28T14:56:28Z</dcterms:created>
  <dcterms:modified xsi:type="dcterms:W3CDTF">2023-01-31T02:16:54Z</dcterms:modified>
</cp:coreProperties>
</file>