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D1435-D775-FB6C-16D9-D3E6CEDB5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2383A-E52E-934D-8767-16B33412A039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F9694-EE3F-1A80-9295-4024CE074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69FA4-518C-B6B3-4D00-0938294B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7A7DF-FFB8-EB41-97D6-A351730A4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0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6439E-019F-F42F-5375-79F651593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D31B-6DBA-CD4D-BDA3-B149CBCC007B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72782-3F93-5E08-E4FD-BAE8F18F9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BE375-3C5D-0A64-71C1-D3003FB20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DAAB8-3FB0-A146-89A6-D142FD0B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4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0AC9-111F-2DAE-ACFB-5AD676D7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29E8B-B518-FA46-A878-ECE3CE5A455A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9A9F9-78E6-507F-2D92-B2C4102D8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21C2B-2EAF-0C72-13EE-453E198A4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B6CA0-7ADF-F44C-98F0-9B45493ED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0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9BC9B-F285-4E04-7D19-C74CFE2F8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E291F-B8E5-854A-AD6B-BEEFD83085B3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1AA0B-D5AF-F5A6-4B6C-F874CB081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51CF8-B8A0-7AE1-C46A-647CDC50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1F9F3-00B4-1B4D-B600-6B88ECFD9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2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1E8B0-BB4D-889B-81E8-4A59C50FD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0C031-FE6F-CA49-8F72-A61E92C198DF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E7DC-16ED-1FDB-D222-33759F02B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06436-63E1-28FF-E361-C38BA063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D80D0-51B4-0F4C-B602-D6529C27F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6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639C72-55AD-789C-D3CC-1FFD8D3F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673A3-06A2-5147-A015-660768B594AE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AE15F37-8AF6-4F3C-B23D-A3ED41268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D051F0-4281-BEAC-F756-F61526555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946F-9E60-C54B-BC1B-18AE757A8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2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34D668C-72C1-0236-460E-DF322921D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29B16-E2CF-0942-BE42-BE174CA6658C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933A80-6BED-00BA-1CA0-ACE129E3B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DADB546-5DEA-56F5-331E-A71C6DABE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CB69-4F28-434E-B948-0D8E13987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2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0F8EA66-F5E6-7088-D23B-ED8CBB7D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9CD14-7A3A-954B-A0B4-7C4901D54497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6DD9B99-3BD4-64F9-0DDA-5185EFAE0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8871694-19C3-D025-FA03-29FBAD22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21392-6DC2-2E4D-BE1F-9CD54E0BD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4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5A41238-DC1A-A4AC-4F60-D55EF4F00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C3AB-8CEE-E041-A676-5FE87304EE25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82FB3DB-21EB-7B05-DFC6-D93C6998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F54B10D-910F-06C1-CFF6-4EB5AB26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F9A30-9703-8447-97A1-18AA5F095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0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4D7F7A-F9B4-AEBF-C5EB-2565B4472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DEFB0-1399-0746-A3B3-91045D2F1741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AA1E66-2BF7-B668-0CEE-0BB4E17D7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6A56A6-1B6E-6946-2954-3AAEB1952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30FA-85D5-D146-A7D9-762D400A6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9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1D5165-6E0D-BE4E-36F1-B5759BF1A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044FC-6DEE-9648-9916-8FD4102DE334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D3CE62-1A05-15AB-8DB8-7CEA4BBC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D7A460-233B-2067-C9E4-BE5F3FA2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3CB61-5703-7943-A620-AA8B6D83F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2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8F16B0C-1F72-6A02-5228-6AC3A1E834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159C853-E237-A874-9345-33D16053C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4971C-EEF3-1AF1-3F3D-A7720B6F2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43E9C5-3B41-D745-A741-C1BF896DE54F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BA1AA-34CA-03BB-E502-CBC020B2C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5EAEE-1ADA-47F1-F9D1-7D509FF4A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81EAB3-BA06-924E-9DB8-C0B0EACFD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C38155-3AF1-D93E-0A37-1852CB351C63}"/>
              </a:ext>
            </a:extLst>
          </p:cNvPr>
          <p:cNvSpPr/>
          <p:nvPr/>
        </p:nvSpPr>
        <p:spPr>
          <a:xfrm>
            <a:off x="0" y="0"/>
            <a:ext cx="12192000" cy="1189038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4" name="TextBox 5">
            <a:extLst>
              <a:ext uri="{FF2B5EF4-FFF2-40B4-BE49-F238E27FC236}">
                <a16:creationId xmlns:a16="http://schemas.microsoft.com/office/drawing/2014/main" id="{2F82DC8B-D2AB-2107-86A6-056AF5961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63" y="300038"/>
            <a:ext cx="10052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Tar Heel Safety: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Vapor Cooling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38ED4-8E8E-72AF-816F-9D807BA55936}"/>
              </a:ext>
            </a:extLst>
          </p:cNvPr>
          <p:cNvSpPr/>
          <p:nvPr/>
        </p:nvSpPr>
        <p:spPr>
          <a:xfrm>
            <a:off x="176213" y="1347788"/>
            <a:ext cx="7273925" cy="1965325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condensers provide cooling for a variety of applications: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Refluxing reactions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Up-and-over distillate condensation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Rotovap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distillate condensation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Sublimation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house water taps for these applications poses a great risk for flooding during long, unattended periods!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35C732-1DBB-899D-6708-799E7EB34479}"/>
              </a:ext>
            </a:extLst>
          </p:cNvPr>
          <p:cNvSpPr/>
          <p:nvPr/>
        </p:nvSpPr>
        <p:spPr>
          <a:xfrm>
            <a:off x="176213" y="3429000"/>
            <a:ext cx="7273925" cy="1709738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600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Alternatives to house water for vapor cooling include:</a:t>
            </a:r>
          </a:p>
          <a:p>
            <a:pPr marL="44577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Dry ice/acetone or dry ice/isopropanol baths</a:t>
            </a:r>
          </a:p>
          <a:p>
            <a:pPr marL="44577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Recirculating water baths (fish pump – cheap!)</a:t>
            </a:r>
          </a:p>
          <a:p>
            <a:pPr marL="44577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Ethylene glycol chillers (can be expensive, but DIY options may be possible)</a:t>
            </a:r>
          </a:p>
          <a:p>
            <a:pPr marL="1600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Ideally, connection points are secured with worm clamps or copper wire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4A6CC29-61A2-FECA-3DB5-0B3A0B3BF8F4}"/>
              </a:ext>
            </a:extLst>
          </p:cNvPr>
          <p:cNvSpPr/>
          <p:nvPr/>
        </p:nvSpPr>
        <p:spPr>
          <a:xfrm>
            <a:off x="176213" y="5297488"/>
            <a:ext cx="11814175" cy="1344612"/>
          </a:xfrm>
          <a:prstGeom prst="roundRect">
            <a:avLst/>
          </a:prstGeom>
          <a:solidFill>
            <a:srgbClr val="7BAFD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information, read: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about cooling line substances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https://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rotovaps.net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/blogs/blog/118856707-cooling-liquids-for-rotary-evaporator-condensers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B99C0-58CA-0576-80FA-5A49A5273D40}"/>
              </a:ext>
            </a:extLst>
          </p:cNvPr>
          <p:cNvSpPr/>
          <p:nvPr/>
        </p:nvSpPr>
        <p:spPr>
          <a:xfrm>
            <a:off x="7794625" y="1347788"/>
            <a:ext cx="4195763" cy="379095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29" name="Picture 17">
            <a:extLst>
              <a:ext uri="{FF2B5EF4-FFF2-40B4-BE49-F238E27FC236}">
                <a16:creationId xmlns:a16="http://schemas.microsoft.com/office/drawing/2014/main" id="{89911504-7EF0-523A-6374-3D54545D9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006" y="1470819"/>
            <a:ext cx="3175000" cy="354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0041ED6-7B24-0EBF-9C47-78F336A01B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3" y="71841"/>
            <a:ext cx="781676" cy="1049899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3A607B50-443E-A5A7-C875-89E8BB188E73}"/>
              </a:ext>
            </a:extLst>
          </p:cNvPr>
          <p:cNvGrpSpPr/>
          <p:nvPr/>
        </p:nvGrpSpPr>
        <p:grpSpPr>
          <a:xfrm>
            <a:off x="10289745" y="101484"/>
            <a:ext cx="1684140" cy="974047"/>
            <a:chOff x="10306523" y="101484"/>
            <a:chExt cx="1684140" cy="97404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6F04152-A68E-B3E3-4465-19D1843EB86A}"/>
                </a:ext>
              </a:extLst>
            </p:cNvPr>
            <p:cNvSpPr/>
            <p:nvPr/>
          </p:nvSpPr>
          <p:spPr>
            <a:xfrm>
              <a:off x="10306523" y="101484"/>
              <a:ext cx="1684140" cy="9740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800"/>
            </a:p>
          </p:txBody>
        </p:sp>
        <p:pic>
          <p:nvPicPr>
            <p:cNvPr id="6" name="Picture 2" descr="Culture of Safety">
              <a:extLst>
                <a:ext uri="{FF2B5EF4-FFF2-40B4-BE49-F238E27FC236}">
                  <a16:creationId xmlns:a16="http://schemas.microsoft.com/office/drawing/2014/main" id="{2F5BE62C-065F-66AF-EF30-803A76575D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0312" y="180161"/>
              <a:ext cx="1450788" cy="8269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122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Taron Bradshaw</dc:creator>
  <cp:lastModifiedBy>Ann May</cp:lastModifiedBy>
  <cp:revision>36</cp:revision>
  <dcterms:created xsi:type="dcterms:W3CDTF">2021-07-28T14:56:28Z</dcterms:created>
  <dcterms:modified xsi:type="dcterms:W3CDTF">2023-01-26T22:12:21Z</dcterms:modified>
</cp:coreProperties>
</file>