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9DD3-0493-4299-BFDE-61651530D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075E5-50B1-4C37-90A7-C4D27175F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22021-E5C7-47E1-A633-0E835A11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30E75-4C2A-4D20-85B4-57B7F58F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BD673-C1B0-4B9B-803C-70D936E5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4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F0F4-6EB1-4142-BEA5-C1FD77BF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5AED1-FEB5-4C75-A58D-DC380C821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9AF2-E837-43B2-8341-B57123DFE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15872-2020-4163-B62F-4361903FA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ABEED-15FC-43C4-AC73-D6A2CE87E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6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EC77FA-B123-485B-9F1F-218A86072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9CCDE-7119-4BA7-B6CC-AD7A90EF2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DA2A1-F937-4AF9-9429-10466D1F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63DB3-2A57-4B6A-BF50-F175BBED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C76A6-4A93-49A3-85E1-455F58E0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1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7A355-85DC-4705-9508-3B883DD56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9A890-9A41-4D42-8BA0-C9D147740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76E39-C8F1-41C6-8A5A-CCDE6BDD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1B952-D48A-46F8-BAFB-BCFB8CFF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D03F0-5F69-4FE6-856E-5E0593BF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6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3861-01B4-4C00-B478-4A8253956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1BDC0-40AF-4FC5-8816-BDC7238CF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4F1D5-802D-4D3F-A374-D896156BF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B590A-FB8E-409D-939C-FC00A2BF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FAA09-D647-403D-AACE-376BA93C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E08A8-A8A4-47F4-BA69-4B3D0CAB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9DF1F-3271-4B5C-B8A8-9E9B0CDE7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DC01B-0B64-461E-9146-D54976852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AB221-194C-4000-9D31-B67611A2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CCCCA-4301-4EDA-B047-F055EAE4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BC6C5-B902-4D24-9FEF-E77A70AE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3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0069-107C-40FB-9458-FB871970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F13F5-DBD9-43DA-BD49-CA4A9D8A7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27B93-8F94-4B92-93A3-969A38C3C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8662B-82C8-4A6E-BB35-50AAB9D5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CC79EE-F9CB-48C4-B49E-65FBF8AF3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90EB2A-DAAA-4628-ACA5-245377E16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CAFEFF-4C6B-477E-BA5F-24C1FF8C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1E20B5-99DB-4D14-9B99-BD037829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8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F5F34-C58A-434B-91CA-A1149FAB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18B2C3-E501-4EC0-8154-C0CF3D6F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C6AE9-75CE-440E-BCD9-84F280C0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C834D-8B6F-4C6F-BD04-FFC21B9C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9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6EA38-5A8B-4456-AFB8-1253D953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BCF74-903D-488D-9AB3-B40409241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33454-8ECE-4418-B3B8-CCBA7995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0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CA93-37CE-45D3-A53C-7EFD120C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4F428-CEB4-47CE-93B1-0EDE185A3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E8383-F51B-4CB7-BC31-F8A49D5D5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DAB21-43F1-4077-9EB8-F8668D54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58388-8833-4E2A-8943-6F756CF6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E0A9B-378C-495E-978D-4009941C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C413-473F-4493-B1B2-6F9CF53C2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E5BB10-3775-4FF6-8C4F-43E10CF19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DA572-7158-4A6C-A84C-5A5D95995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E391-1975-4ACD-8595-6EAD93A4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36F87-4746-460E-A2C6-014F4305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4532-701F-45B1-9FC2-3C6F7693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3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EF52C0-D13E-4C81-AB8A-5DA2F1AB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B3B2C-3116-4DE1-9A6F-D2D0056E4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154C4-C7B0-4FD1-9737-F44F77B30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A0F0B-CC1A-4429-ADA6-D238D821AE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48518-0E3D-44C1-B127-2B7E1E464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D644F-761C-4171-B9CD-28E03E311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hs.unc.edu/lab/labels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850F1D-91B5-4E27-993A-0845F7D771F0}"/>
              </a:ext>
            </a:extLst>
          </p:cNvPr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7BA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1DC83-E621-4581-9E3F-3DC270DF59F5}"/>
              </a:ext>
            </a:extLst>
          </p:cNvPr>
          <p:cNvSpPr txBox="1"/>
          <p:nvPr/>
        </p:nvSpPr>
        <p:spPr>
          <a:xfrm>
            <a:off x="-167780" y="317230"/>
            <a:ext cx="1181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Tar Heel Safety: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Peroxide-Forming Chemicals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D379DE-4767-4B45-BFE5-E90FE9611C50}"/>
              </a:ext>
            </a:extLst>
          </p:cNvPr>
          <p:cNvSpPr/>
          <p:nvPr/>
        </p:nvSpPr>
        <p:spPr>
          <a:xfrm>
            <a:off x="176169" y="1372808"/>
            <a:ext cx="7273255" cy="2096104"/>
          </a:xfrm>
          <a:prstGeom prst="rect">
            <a:avLst/>
          </a:prstGeom>
          <a:noFill/>
          <a:ln w="28575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Explosion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Peroxides are capable of exploding when subjected to thermal or mechanical shock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peroxide-forming chemicals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Diethyl ether, THF, dioxane, aldehydes, and vinyl halides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possible, consider purchasing peroxide-forming chemicals that contain inhibitors or stabilizers to inhibit peroxide generation.</a:t>
            </a:r>
          </a:p>
          <a:p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Distillation and Evaporation Precautions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distill peroxide-forming chemicals to dryness, as you may precipitate peroxides unintentionally.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C8675E-85E2-4EA3-8B26-6DF0C0006576}"/>
              </a:ext>
            </a:extLst>
          </p:cNvPr>
          <p:cNvSpPr/>
          <p:nvPr/>
        </p:nvSpPr>
        <p:spPr>
          <a:xfrm>
            <a:off x="176169" y="3632624"/>
            <a:ext cx="7273255" cy="1665329"/>
          </a:xfrm>
          <a:prstGeom prst="rect">
            <a:avLst/>
          </a:prstGeom>
          <a:noFill/>
          <a:ln w="28575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know if peroxides are formed?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Peroxide crystals are sometimes observed, typically around the bottle cap</a:t>
            </a:r>
          </a:p>
          <a:p>
            <a:pPr marL="342900" indent="-342900">
              <a:buAutoNum type="arabicPeriod"/>
            </a:pP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Colorometric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peroxide testing strips can indicate dissolved peroxides</a:t>
            </a:r>
          </a:p>
          <a:p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response if unwanted peroxides are generated: 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open or handle the chemical. It poses a shock hazard!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to EHS for disposal, alert lab members, and label “Do Not Touch” to remind others of the danger associated with the observed peroxides.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B52B56-37AB-4E86-A199-2FF792B63EFF}"/>
              </a:ext>
            </a:extLst>
          </p:cNvPr>
          <p:cNvSpPr/>
          <p:nvPr/>
        </p:nvSpPr>
        <p:spPr>
          <a:xfrm>
            <a:off x="176169" y="5588620"/>
            <a:ext cx="11814495" cy="1052818"/>
          </a:xfrm>
          <a:prstGeom prst="roundRect">
            <a:avLst/>
          </a:prstGeom>
          <a:solidFill>
            <a:srgbClr val="7BAF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Questions: 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peroxide-forming chemicals do you have in your lab?</a:t>
            </a:r>
            <a:b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should you test a chemical for peroxides? When should you dispose of a peroxide-forming chemical? What should you do if a chemical forms peroxides within your lab?</a:t>
            </a:r>
            <a:endParaRPr lang="en-US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Resources: 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 Policy – Safe Handling of Peroxidable Compounds – https://policies.unc.edu/TDClient/2833/Portal/KB/ArticleDet?ID=132025</a:t>
            </a:r>
          </a:p>
        </p:txBody>
      </p:sp>
      <p:pic>
        <p:nvPicPr>
          <p:cNvPr id="18" name="Picture 2" descr="The MSDS HyperGlossary: Peroxide">
            <a:extLst>
              <a:ext uri="{FF2B5EF4-FFF2-40B4-BE49-F238E27FC236}">
                <a16:creationId xmlns:a16="http://schemas.microsoft.com/office/drawing/2014/main" id="{5DA18684-666A-432A-B6F4-B82EA605A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445" y="1997978"/>
            <a:ext cx="2114009" cy="225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D8F49EF-29A1-4C4E-AF6D-1D0C0C8AFD1F}"/>
              </a:ext>
            </a:extLst>
          </p:cNvPr>
          <p:cNvSpPr txBox="1"/>
          <p:nvPr/>
        </p:nvSpPr>
        <p:spPr>
          <a:xfrm>
            <a:off x="7893520" y="4296752"/>
            <a:ext cx="1829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Peroxide crystals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699F29-91CE-4927-9584-12ECF9D96F0E}"/>
              </a:ext>
            </a:extLst>
          </p:cNvPr>
          <p:cNvSpPr txBox="1"/>
          <p:nvPr/>
        </p:nvSpPr>
        <p:spPr>
          <a:xfrm>
            <a:off x="10016455" y="4278566"/>
            <a:ext cx="2114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Peroxide testing strips</a:t>
            </a:r>
          </a:p>
        </p:txBody>
      </p:sp>
      <p:pic>
        <p:nvPicPr>
          <p:cNvPr id="21" name="Picture 2" descr="CTL Scientific Supply Corp QUANTOFIX PEROXIDE TEST STRIPS ...">
            <a:extLst>
              <a:ext uri="{FF2B5EF4-FFF2-40B4-BE49-F238E27FC236}">
                <a16:creationId xmlns:a16="http://schemas.microsoft.com/office/drawing/2014/main" id="{AC1D230C-8B37-4E45-8270-5D54BA17B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454" y="1959696"/>
            <a:ext cx="1829858" cy="220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39C3D0-5B52-30BE-6825-6174BBCF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2" y="59666"/>
            <a:ext cx="7810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693887E-4D5F-CD35-4683-B0AC9226517E}"/>
              </a:ext>
            </a:extLst>
          </p:cNvPr>
          <p:cNvGrpSpPr>
            <a:grpSpLocks/>
          </p:cNvGrpSpPr>
          <p:nvPr/>
        </p:nvGrpSpPr>
        <p:grpSpPr bwMode="auto">
          <a:xfrm>
            <a:off x="10294034" y="89828"/>
            <a:ext cx="1684338" cy="973138"/>
            <a:chOff x="10306523" y="101484"/>
            <a:chExt cx="1684140" cy="97404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33A5EE-FA2F-04A3-B22E-D365CC2B779E}"/>
                </a:ext>
              </a:extLst>
            </p:cNvPr>
            <p:cNvSpPr/>
            <p:nvPr/>
          </p:nvSpPr>
          <p:spPr>
            <a:xfrm>
              <a:off x="10306523" y="101484"/>
              <a:ext cx="1684140" cy="974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800"/>
            </a:p>
          </p:txBody>
        </p:sp>
        <p:pic>
          <p:nvPicPr>
            <p:cNvPr id="12" name="Picture 11" descr="Culture of Safety">
              <a:extLst>
                <a:ext uri="{FF2B5EF4-FFF2-40B4-BE49-F238E27FC236}">
                  <a16:creationId xmlns:a16="http://schemas.microsoft.com/office/drawing/2014/main" id="{BFCD5236-7B6D-816A-27D8-035E35F41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0312" y="180161"/>
              <a:ext cx="1450788" cy="826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827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850F1D-91B5-4E27-993A-0845F7D771F0}"/>
              </a:ext>
            </a:extLst>
          </p:cNvPr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7BA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1DC83-E621-4581-9E3F-3DC270DF59F5}"/>
              </a:ext>
            </a:extLst>
          </p:cNvPr>
          <p:cNvSpPr txBox="1"/>
          <p:nvPr/>
        </p:nvSpPr>
        <p:spPr>
          <a:xfrm>
            <a:off x="176169" y="317230"/>
            <a:ext cx="1181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Tar Heel Safety: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Peroxide-Forming Chemicals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D379DE-4767-4B45-BFE5-E90FE9611C50}"/>
              </a:ext>
            </a:extLst>
          </p:cNvPr>
          <p:cNvSpPr/>
          <p:nvPr/>
        </p:nvSpPr>
        <p:spPr>
          <a:xfrm>
            <a:off x="176169" y="1368813"/>
            <a:ext cx="7818539" cy="1395233"/>
          </a:xfrm>
          <a:prstGeom prst="rect">
            <a:avLst/>
          </a:prstGeom>
          <a:noFill/>
          <a:ln w="28575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C8675E-85E2-4EA3-8B26-6DF0C0006576}"/>
              </a:ext>
            </a:extLst>
          </p:cNvPr>
          <p:cNvSpPr/>
          <p:nvPr/>
        </p:nvSpPr>
        <p:spPr>
          <a:xfrm>
            <a:off x="176169" y="2944139"/>
            <a:ext cx="7818539" cy="2526563"/>
          </a:xfrm>
          <a:prstGeom prst="rect">
            <a:avLst/>
          </a:prstGeom>
          <a:noFill/>
          <a:ln w="28575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Labelling Peroxide-Forming Chemicals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peroxidizeable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materials with the date received, date opened and expiration date.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Labels are available at: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https://ehs.unc.edu/lab/labels/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Testing, Storage, and Disposing of Peroxide-Forming Chemicals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and test List A materials every 3 months. If peroxides are detected, call EHS for assistance and submit a disposal request through EHS.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and test List B and List C materials every 12 months. If peroxides are detected, call EHS for assistance and submit a disposal request through EHS.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Uninhibited List C materials should only be stored for 24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suggested safe storage period if unopened from a manufacturer is up to 18 months from receipt or stamped expiration date, whichever comes first</a:t>
            </a:r>
            <a:endParaRPr lang="en-US" sz="1400" b="0" i="0" dirty="0">
              <a:solidFill>
                <a:srgbClr val="2B2B2B"/>
              </a:solidFill>
              <a:effectLst/>
              <a:latin typeface="Helvetica Neue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B52B56-37AB-4E86-A199-2FF792B63EFF}"/>
              </a:ext>
            </a:extLst>
          </p:cNvPr>
          <p:cNvSpPr/>
          <p:nvPr/>
        </p:nvSpPr>
        <p:spPr>
          <a:xfrm>
            <a:off x="176169" y="5588620"/>
            <a:ext cx="11814495" cy="1052818"/>
          </a:xfrm>
          <a:prstGeom prst="roundRect">
            <a:avLst/>
          </a:prstGeom>
          <a:solidFill>
            <a:srgbClr val="7BAF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Questions: 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peroxide-forming chemicals do you have in your lab?</a:t>
            </a:r>
            <a:b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should you test a chemical for peroxides? When should you dispose of a peroxide-forming chemical? What should you do if a chemical forms peroxides within your lab?</a:t>
            </a:r>
            <a:endParaRPr lang="en-US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Resources: 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 Policy – Safe Handling of Peroxidable Compounds – https://policies.unc.edu/TDClient/2833/Portal/KB/ArticleDet?ID=132025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570EFB-7CC1-4303-9114-F4635AA3D865}"/>
              </a:ext>
            </a:extLst>
          </p:cNvPr>
          <p:cNvGrpSpPr/>
          <p:nvPr/>
        </p:nvGrpSpPr>
        <p:grpSpPr>
          <a:xfrm>
            <a:off x="10289745" y="101484"/>
            <a:ext cx="1684140" cy="974047"/>
            <a:chOff x="10306523" y="101484"/>
            <a:chExt cx="1684140" cy="97404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A28C93-7099-498F-BB96-BEE0E08E3D77}"/>
                </a:ext>
              </a:extLst>
            </p:cNvPr>
            <p:cNvSpPr/>
            <p:nvPr/>
          </p:nvSpPr>
          <p:spPr>
            <a:xfrm>
              <a:off x="10306523" y="101484"/>
              <a:ext cx="1684140" cy="974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800"/>
            </a:p>
          </p:txBody>
        </p:sp>
        <p:pic>
          <p:nvPicPr>
            <p:cNvPr id="1026" name="Picture 2" descr="Culture of Safety">
              <a:extLst>
                <a:ext uri="{FF2B5EF4-FFF2-40B4-BE49-F238E27FC236}">
                  <a16:creationId xmlns:a16="http://schemas.microsoft.com/office/drawing/2014/main" id="{38E79810-9E52-4933-9D3C-C5ED5E2BC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0312" y="180161"/>
              <a:ext cx="1450788" cy="826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433413-2D88-4DCD-8F27-08F7F054564B}"/>
              </a:ext>
            </a:extLst>
          </p:cNvPr>
          <p:cNvGrpSpPr/>
          <p:nvPr/>
        </p:nvGrpSpPr>
        <p:grpSpPr>
          <a:xfrm>
            <a:off x="201336" y="96756"/>
            <a:ext cx="872455" cy="974047"/>
            <a:chOff x="176169" y="96756"/>
            <a:chExt cx="872455" cy="97404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0173E4D-CCDA-47A2-BF5D-27E2370CEDB6}"/>
                </a:ext>
              </a:extLst>
            </p:cNvPr>
            <p:cNvSpPr/>
            <p:nvPr/>
          </p:nvSpPr>
          <p:spPr>
            <a:xfrm>
              <a:off x="176169" y="96756"/>
              <a:ext cx="872455" cy="974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5FA4CFA-BF48-4BCB-81DB-6D83EB803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671" y="130312"/>
              <a:ext cx="731593" cy="910354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73E81BC-F85E-40C3-809C-EB7C7301F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988" y="1281553"/>
            <a:ext cx="3431096" cy="34079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0DB063B-E36C-4380-9124-22E1D68C70D5}"/>
              </a:ext>
            </a:extLst>
          </p:cNvPr>
          <p:cNvSpPr txBox="1"/>
          <p:nvPr/>
        </p:nvSpPr>
        <p:spPr>
          <a:xfrm>
            <a:off x="8363473" y="4668346"/>
            <a:ext cx="31713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peroxide forming chemicals should be labelled with 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 appropriate tag (see above).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118B6D-521D-4405-8A56-744AEBB4EFEE}"/>
              </a:ext>
            </a:extLst>
          </p:cNvPr>
          <p:cNvSpPr txBox="1"/>
          <p:nvPr/>
        </p:nvSpPr>
        <p:spPr>
          <a:xfrm>
            <a:off x="176169" y="1379078"/>
            <a:ext cx="78185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effectLst/>
                <a:latin typeface="Helvetica Neue"/>
              </a:rPr>
              <a:t>UNC EHS classifies peroxide-forming chemicals into three categories or “lists”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Helvetica Neue"/>
              </a:rPr>
              <a:t>List A: Compounds that form peroxides that may explode even without concentration.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Helvetica Neue"/>
              </a:rPr>
              <a:t>List B: Chemicals that are dangerous when concentrated by distillation or evaporation.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Helvetica Neue"/>
              </a:rPr>
              <a:t>List C: Substances for which peroxide formation can initiate explosive polymerization of monomeric forms.</a:t>
            </a:r>
          </a:p>
          <a:p>
            <a:pPr algn="l"/>
            <a:r>
              <a:rPr lang="en-US" sz="1400" b="1" dirty="0">
                <a:latin typeface="Helvetica Neue"/>
              </a:rPr>
              <a:t>UNC EHS Lists: </a:t>
            </a:r>
            <a:r>
              <a:rPr lang="en-US" sz="1400" i="0" dirty="0">
                <a:effectLst/>
                <a:latin typeface="Helvetica Neue"/>
              </a:rPr>
              <a:t>https://policies.unc.edu/TDClient/2833/Portal/KB/ArticleDet?ID=132025</a:t>
            </a:r>
          </a:p>
        </p:txBody>
      </p:sp>
    </p:spTree>
    <p:extLst>
      <p:ext uri="{BB962C8B-B14F-4D97-AF65-F5344CB8AC3E}">
        <p14:creationId xmlns:p14="http://schemas.microsoft.com/office/powerpoint/2010/main" val="3646497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28901</TotalTime>
  <Words>549</Words>
  <Application>Microsoft Office PowerPoint</Application>
  <PresentationFormat>Widescreen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Taron Bradshaw</dc:creator>
  <cp:lastModifiedBy>Ann May</cp:lastModifiedBy>
  <cp:revision>17</cp:revision>
  <dcterms:created xsi:type="dcterms:W3CDTF">2021-07-28T14:56:28Z</dcterms:created>
  <dcterms:modified xsi:type="dcterms:W3CDTF">2023-01-31T02:09:54Z</dcterms:modified>
</cp:coreProperties>
</file>