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0221-7BCA-1967-7A68-3D5D3DFA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1D5B-5831-6448-99B9-0F73DCE6A173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3DB6E-C271-0874-B285-142A4328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3DA83-0C6F-860A-7981-640FA791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7C20-6321-894C-B9D9-D5443A727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8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86DA7-1B8B-979B-6C9F-7761CAAD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589B-7C16-4945-BFFF-B206AA736B23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8A76-03B6-9886-E20A-12150712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DA5C3-3B93-ED64-4FF2-F0B5E682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CF307-9A46-204B-97B2-76507DED2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21B93-27AF-4B1B-1218-E57BA628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4F4A5-C2C5-644B-BB48-4F8F24609756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8761-CA93-F7B6-786B-38C974C8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A641A-A9D7-679D-FE7B-7CC984EE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1426-7DC5-4E4F-A6DF-29BDB08C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3378-5740-A9A4-A60F-7B3D86046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8F209-BD57-2849-A882-E65C6E434B1E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C1424-B629-AC2D-6302-A80453B0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E7ADB-AD3C-7890-F4BD-4D10408A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6D7F-D8B9-EC4C-8D32-0063F613B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2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E9384-DD89-BACB-0158-88C4A17C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B9CD-276D-7740-B7AE-B35AA70CC066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E504-2E04-897F-42CE-4632128E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2EB4E-3D7C-7A46-BDFA-6353814E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69FA-E586-2248-B8A5-D963243FC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B7B79C-6A3E-94B8-A2C4-491DF7104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33CC-BF6B-F640-9942-10408501833F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3AC7D6-F54A-5E90-831E-097ADF5C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D82234-1E33-3DE7-CD27-262027A9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40EC-1758-F84E-A106-AF77ECD6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2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3F2CD5-EAD5-10FA-A083-771B5579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AD806-E47A-0741-9E67-EA273797A786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34F6D9-9324-28C2-D73C-2133DA32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51AC66-F60B-4E77-2002-F0649A9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C93A6-A9FE-BD49-AD3B-2205FE1B2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4853FA-A9F7-6632-437F-C9424313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69EB-067F-3A49-A1CD-AE7BB668F388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CAF1D7-4BE5-09C6-A302-7EEEC7C9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B36702-3EDB-31F8-8170-4BA1DA5F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769F-176E-E54A-A0A6-A50A53704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8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6C40BF-B40C-AEC3-9387-9305B0B6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23F7-9E39-4D47-B8E2-91C768D877C0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8908840-9D55-AADC-71C4-EBCFFB14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0856CD-CA0B-E55C-56E3-897A9E6E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78FE-178F-5346-86CC-8BF8EE315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2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CA38F7-5D3E-F411-2A5B-2C731E4E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C72C-F8DC-EA43-B4DC-A3D49C0D8B7A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E8D0EC-794C-3F23-6C85-CAFBC9E4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18A705-D428-B9AD-0881-B0B4BA3A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BD121-97CC-0043-B575-2B096DCC6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372DA8-B33E-E08E-C23E-4E32CBC3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B9F0-80AA-BD41-9983-7D6A063BD3A3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0C3432-33D1-61A9-AD3B-3059ECE6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94629E-68A1-8674-E196-FECDF784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DA38-0625-F844-A658-E9561638C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9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654EEE7-540C-F189-1352-305BB8AC3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883942-F84C-F737-BB83-CD4B0DB58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0A186-A5BC-5D34-3113-F854F351C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2BD516-CBA3-E942-9658-E9DDD1A290A9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C10FC-8F0D-223A-80E2-D8BABE11D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09733-A7F5-2888-9B4E-BAB09B269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7FBFA-0ADC-1B44-9E8F-0BA4C5DB2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Dimethylformamid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8F9481-DB72-8D2D-78C9-BA9779ED030A}"/>
              </a:ext>
            </a:extLst>
          </p:cNvPr>
          <p:cNvSpPr/>
          <p:nvPr/>
        </p:nvSpPr>
        <p:spPr>
          <a:xfrm>
            <a:off x="0" y="0"/>
            <a:ext cx="12192000" cy="1189038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extBox 5">
            <a:extLst>
              <a:ext uri="{FF2B5EF4-FFF2-40B4-BE49-F238E27FC236}">
                <a16:creationId xmlns:a16="http://schemas.microsoft.com/office/drawing/2014/main" id="{4F2FF8AC-FE29-D520-F018-584DADC2C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30175"/>
            <a:ext cx="9167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Dimethylformamide Safety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91885-EF5E-98CA-E5C6-B37FF8760128}"/>
              </a:ext>
            </a:extLst>
          </p:cNvPr>
          <p:cNvSpPr/>
          <p:nvPr/>
        </p:nvSpPr>
        <p:spPr>
          <a:xfrm>
            <a:off x="201613" y="1270000"/>
            <a:ext cx="7273925" cy="1281289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Dimethyl formamide (DMF) is a popular polar aprotic solvent for reactions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fellow polar aprotic solvent dimethyl sulfoxide (DMSO), DMF exhibits a variety of reactivities: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9D035-3A1B-5634-55E2-0AF731F9DF66}"/>
              </a:ext>
            </a:extLst>
          </p:cNvPr>
          <p:cNvSpPr/>
          <p:nvPr/>
        </p:nvSpPr>
        <p:spPr>
          <a:xfrm>
            <a:off x="201613" y="2632252"/>
            <a:ext cx="7273925" cy="2955748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DMF decarbonylates near its boiling point (153 </a:t>
            </a:r>
            <a:r>
              <a:rPr lang="en-US" sz="1600" baseline="30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DMF is hydrolyzed by strong acids (may require heat), and can form adducts with acids at lower temperatures (e.g. phenol)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DMF is hydrolyzed by strong bases (may require heat)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Lewis acids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DMF forms adducts with Lewis acids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Organometallics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Organolithiums and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Grignards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react with DMF to make aldehydes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Electrophiles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oxalyl chloride or thionyl chloride + DMF gives the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Vilsmeier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reagent (intermediate towards acid chlorides or benzaldehydes)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Metals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Decarbonylation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be promoted by different metals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NOT a comprehensive list of substances that react with DMF!!!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CE2907-B29D-8668-493C-79804CFD1FE6}"/>
              </a:ext>
            </a:extLst>
          </p:cNvPr>
          <p:cNvSpPr/>
          <p:nvPr/>
        </p:nvSpPr>
        <p:spPr>
          <a:xfrm>
            <a:off x="176213" y="5588000"/>
            <a:ext cx="11814175" cy="1054100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read: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https://en.wikipedia.org/wiki/Dimethylformamide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applications (Eastman)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https://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www.eastman.com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/Pages/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ProductHome.aspx?product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=71103587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13696E-1E57-01CA-C70E-2DA35D37BE5A}"/>
              </a:ext>
            </a:extLst>
          </p:cNvPr>
          <p:cNvSpPr/>
          <p:nvPr/>
        </p:nvSpPr>
        <p:spPr>
          <a:xfrm>
            <a:off x="7794625" y="1347788"/>
            <a:ext cx="4195763" cy="37909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4" name="Picture 16">
            <a:extLst>
              <a:ext uri="{FF2B5EF4-FFF2-40B4-BE49-F238E27FC236}">
                <a16:creationId xmlns:a16="http://schemas.microsoft.com/office/drawing/2014/main" id="{BCDBF0F6-5D49-1A9B-15DA-01BED839C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056" y="2665413"/>
            <a:ext cx="13589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BBE9000-253D-BE9E-8862-1C6ADECB0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3" y="71841"/>
            <a:ext cx="781676" cy="104989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FA11859-8FF8-0F05-04B4-0CD5EB90C859}"/>
              </a:ext>
            </a:extLst>
          </p:cNvPr>
          <p:cNvGrpSpPr/>
          <p:nvPr/>
        </p:nvGrpSpPr>
        <p:grpSpPr>
          <a:xfrm>
            <a:off x="10289745" y="101484"/>
            <a:ext cx="1684140" cy="974047"/>
            <a:chOff x="10306523" y="101484"/>
            <a:chExt cx="1684140" cy="97404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30ABF7F-CBCF-A500-031F-025E3C4C8FD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800"/>
            </a:p>
          </p:txBody>
        </p:sp>
        <p:pic>
          <p:nvPicPr>
            <p:cNvPr id="6" name="Picture 2" descr="Culture of Safety">
              <a:extLst>
                <a:ext uri="{FF2B5EF4-FFF2-40B4-BE49-F238E27FC236}">
                  <a16:creationId xmlns:a16="http://schemas.microsoft.com/office/drawing/2014/main" id="{A07A80CE-DB43-E219-6016-FFAF79F3EC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20</cp:revision>
  <dcterms:created xsi:type="dcterms:W3CDTF">2021-07-28T14:56:28Z</dcterms:created>
  <dcterms:modified xsi:type="dcterms:W3CDTF">2023-01-26T22:12:48Z</dcterms:modified>
</cp:coreProperties>
</file>